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60" r:id="rId2"/>
  </p:sldMasterIdLst>
  <p:notesMasterIdLst>
    <p:notesMasterId r:id="rId34"/>
  </p:notesMasterIdLst>
  <p:sldIdLst>
    <p:sldId id="311" r:id="rId3"/>
    <p:sldId id="444" r:id="rId4"/>
    <p:sldId id="312" r:id="rId5"/>
    <p:sldId id="313" r:id="rId6"/>
    <p:sldId id="314" r:id="rId7"/>
    <p:sldId id="315" r:id="rId8"/>
    <p:sldId id="316" r:id="rId9"/>
    <p:sldId id="445" r:id="rId10"/>
    <p:sldId id="318" r:id="rId11"/>
    <p:sldId id="319" r:id="rId12"/>
    <p:sldId id="320" r:id="rId13"/>
    <p:sldId id="321" r:id="rId14"/>
    <p:sldId id="446" r:id="rId15"/>
    <p:sldId id="322" r:id="rId16"/>
    <p:sldId id="323" r:id="rId17"/>
    <p:sldId id="324" r:id="rId18"/>
    <p:sldId id="447" r:id="rId19"/>
    <p:sldId id="325" r:id="rId20"/>
    <p:sldId id="449" r:id="rId21"/>
    <p:sldId id="450" r:id="rId22"/>
    <p:sldId id="451" r:id="rId23"/>
    <p:sldId id="452" r:id="rId24"/>
    <p:sldId id="453" r:id="rId25"/>
    <p:sldId id="454" r:id="rId26"/>
    <p:sldId id="455" r:id="rId27"/>
    <p:sldId id="456" r:id="rId28"/>
    <p:sldId id="457" r:id="rId29"/>
    <p:sldId id="458" r:id="rId30"/>
    <p:sldId id="459" r:id="rId31"/>
    <p:sldId id="460" r:id="rId32"/>
    <p:sldId id="46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00">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0" autoAdjust="0"/>
    <p:restoredTop sz="75154" autoAdjust="0"/>
  </p:normalViewPr>
  <p:slideViewPr>
    <p:cSldViewPr snapToGrid="0">
      <p:cViewPr varScale="1">
        <p:scale>
          <a:sx n="82" d="100"/>
          <a:sy n="82" d="100"/>
        </p:scale>
        <p:origin x="1040" y="176"/>
      </p:cViewPr>
      <p:guideLst>
        <p:guide orient="horz" pos="2160"/>
        <p:guide pos="2880"/>
        <p:guide orient="horz" pos="2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80" d="100"/>
          <a:sy n="80" d="100"/>
        </p:scale>
        <p:origin x="2496" y="-475"/>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547A8F-A197-4018-BC14-B23CCDC32EF7}" type="datetimeFigureOut">
              <a:rPr lang="en-US" smtClean="0"/>
              <a:t>10/1/18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5FFA4-CEBA-4C41-8405-953EB8F4240D}" type="slidenum">
              <a:rPr lang="en-US" smtClean="0"/>
              <a:t>‹#›</a:t>
            </a:fld>
            <a:endParaRPr lang="en-US"/>
          </a:p>
        </p:txBody>
      </p:sp>
    </p:spTree>
    <p:extLst>
      <p:ext uri="{BB962C8B-B14F-4D97-AF65-F5344CB8AC3E}">
        <p14:creationId xmlns:p14="http://schemas.microsoft.com/office/powerpoint/2010/main" val="19029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a:ln/>
        </p:spPr>
      </p:sp>
      <p:sp>
        <p:nvSpPr>
          <p:cNvPr id="587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Times New Roman" charset="0"/>
              <a:ea typeface="ＭＳ Ｐゴシック" charset="0"/>
              <a:cs typeface="ＭＳ Ｐゴシック" charset="0"/>
            </a:endParaRPr>
          </a:p>
        </p:txBody>
      </p:sp>
      <p:sp>
        <p:nvSpPr>
          <p:cNvPr id="587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9057" indent="-280406" defTabSz="906648">
              <a:defRPr sz="1200">
                <a:solidFill>
                  <a:schemeClr val="tx1"/>
                </a:solidFill>
                <a:latin typeface="Times New Roman" charset="0"/>
                <a:ea typeface="ヒラギノ角ゴ Pro W3" charset="0"/>
              </a:defRPr>
            </a:lvl2pPr>
            <a:lvl3pPr marL="1121626" indent="-224325" defTabSz="906648">
              <a:defRPr sz="1200">
                <a:solidFill>
                  <a:schemeClr val="tx1"/>
                </a:solidFill>
                <a:latin typeface="Times New Roman" charset="0"/>
                <a:ea typeface="ヒラギノ角ゴ Pro W3" charset="0"/>
              </a:defRPr>
            </a:lvl3pPr>
            <a:lvl4pPr marL="1570276" indent="-224325" defTabSz="906648">
              <a:defRPr sz="1200">
                <a:solidFill>
                  <a:schemeClr val="tx1"/>
                </a:solidFill>
                <a:latin typeface="Times New Roman" charset="0"/>
                <a:ea typeface="ヒラギノ角ゴ Pro W3" charset="0"/>
              </a:defRPr>
            </a:lvl4pPr>
            <a:lvl5pPr marL="2018927" indent="-224325" defTabSz="906648">
              <a:defRPr sz="1200">
                <a:solidFill>
                  <a:schemeClr val="tx1"/>
                </a:solidFill>
                <a:latin typeface="Times New Roman" charset="0"/>
                <a:ea typeface="ヒラギノ角ゴ Pro W3" charset="0"/>
              </a:defRPr>
            </a:lvl5pPr>
            <a:lvl6pPr marL="246757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2CA19844-6AA4-F64F-B39B-8D1110ED8724}" type="slidenum">
              <a:rPr lang="en-US">
                <a:solidFill>
                  <a:prstClr val="black"/>
                </a:solidFill>
                <a:latin typeface="Arial" charset="0"/>
                <a:ea typeface="ＭＳ Ｐゴシック" charset="0"/>
                <a:cs typeface="ＭＳ Ｐゴシック" charset="0"/>
              </a:rPr>
              <a:pPr/>
              <a:t>1</a:t>
            </a:fld>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6027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FDB32C95-EFF5-9743-8BC2-BB080C7FE2F7}" type="slidenum">
              <a:rPr lang="en-US">
                <a:solidFill>
                  <a:srgbClr val="000000"/>
                </a:solidFill>
                <a:latin typeface="Arial" charset="0"/>
                <a:ea typeface="ＭＳ Ｐゴシック" charset="0"/>
                <a:cs typeface="ＭＳ Ｐゴシック" charset="0"/>
              </a:rPr>
              <a:pPr/>
              <a:t>10</a:t>
            </a:fld>
            <a:endParaRPr lang="en-US">
              <a:solidFill>
                <a:srgbClr val="000000"/>
              </a:solidFill>
              <a:latin typeface="Arial" charset="0"/>
              <a:ea typeface="ＭＳ Ｐゴシック" charset="0"/>
              <a:cs typeface="ＭＳ Ｐゴシック" charset="0"/>
            </a:endParaRPr>
          </a:p>
        </p:txBody>
      </p:sp>
      <p:sp>
        <p:nvSpPr>
          <p:cNvPr id="59597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49486" y="4347148"/>
            <a:ext cx="5486710" cy="4114488"/>
          </a:xfrm>
        </p:spPr>
        <p:txBody>
          <a:bodyPr/>
          <a:lstStyle/>
          <a:p>
            <a:pPr>
              <a:defRPr/>
            </a:pPr>
            <a:r>
              <a:rPr lang="en-US" b="1" dirty="0">
                <a:ea typeface="+mn-ea"/>
                <a:cs typeface="Times New Roman" pitchFamily="18" charset="0"/>
              </a:rPr>
              <a:t>Instructor Notes</a:t>
            </a:r>
          </a:p>
          <a:p>
            <a:pPr marL="168225" indent="-168225">
              <a:buFont typeface="Arial" pitchFamily="34" charset="0"/>
              <a:buChar char="•"/>
              <a:defRPr/>
            </a:pPr>
            <a:r>
              <a:rPr lang="en-US" dirty="0">
                <a:ea typeface="+mn-ea"/>
                <a:cs typeface="Times New Roman" pitchFamily="18" charset="0"/>
              </a:rPr>
              <a:t>Pathogens can grow when food is not stored at the correct temperature. Follow the guidelines on the slide to keep food safe.</a:t>
            </a:r>
          </a:p>
          <a:p>
            <a:pPr marL="168225" indent="-168225">
              <a:buFont typeface="Arial" pitchFamily="34" charset="0"/>
              <a:buChar char="•"/>
              <a:defRPr/>
            </a:pPr>
            <a:r>
              <a:rPr lang="en-US" dirty="0">
                <a:ea typeface="+mn-ea"/>
                <a:cs typeface="Times New Roman" pitchFamily="18" charset="0"/>
              </a:rPr>
              <a:t>Randomly sample the internal temperature of stored food on a regular basis.</a:t>
            </a:r>
          </a:p>
          <a:p>
            <a:pPr marL="168225" indent="-168225">
              <a:buFont typeface="Arial" pitchFamily="34" charset="0"/>
              <a:buChar char="•"/>
              <a:defRPr/>
            </a:pPr>
            <a:r>
              <a:rPr lang="en-US" dirty="0">
                <a:ea typeface="+mn-ea"/>
                <a:cs typeface="Times New Roman" pitchFamily="18" charset="0"/>
              </a:rPr>
              <a:t>Store meat, poultry, seafood, and dairy items in the coldest part of the unit, away from the door.</a:t>
            </a:r>
          </a:p>
          <a:p>
            <a:pPr marL="168225" indent="-168225">
              <a:buFont typeface="Arial" pitchFamily="34" charset="0"/>
              <a:buChar char="•"/>
              <a:defRPr/>
            </a:pPr>
            <a:r>
              <a:rPr lang="en-US" dirty="0">
                <a:ea typeface="+mn-ea"/>
                <a:cs typeface="Times New Roman" pitchFamily="18" charset="0"/>
              </a:rPr>
              <a:t>Air temperature measuring devices must be located in the warmest part of refrigeration units, and the coldest part of hot-holding units. </a:t>
            </a:r>
          </a:p>
          <a:p>
            <a:pPr marL="168225" indent="-168225">
              <a:buFont typeface="Arial" pitchFamily="34" charset="0"/>
              <a:buChar char="•"/>
              <a:defRPr/>
            </a:pPr>
            <a:r>
              <a:rPr lang="en-US" dirty="0">
                <a:ea typeface="+mn-ea"/>
                <a:cs typeface="Times New Roman" pitchFamily="18" charset="0"/>
              </a:rPr>
              <a:t>Check cooler and freezer temperatures often.</a:t>
            </a:r>
          </a:p>
          <a:p>
            <a:pPr marL="168225" indent="-168225">
              <a:buFont typeface="Arial" pitchFamily="34" charset="0"/>
              <a:buChar char="•"/>
              <a:defRPr/>
            </a:pPr>
            <a:endParaRPr lang="en-US" dirty="0">
              <a:ea typeface="+mn-ea"/>
              <a:cs typeface="Times New Roman" pitchFamily="18" charset="0"/>
            </a:endParaRPr>
          </a:p>
          <a:p>
            <a:pPr>
              <a:defRPr/>
            </a:pPr>
            <a:endParaRPr lang="en-US" dirty="0">
              <a:ea typeface="+mn-ea"/>
            </a:endParaRPr>
          </a:p>
        </p:txBody>
      </p:sp>
    </p:spTree>
    <p:extLst>
      <p:ext uri="{BB962C8B-B14F-4D97-AF65-F5344CB8AC3E}">
        <p14:creationId xmlns:p14="http://schemas.microsoft.com/office/powerpoint/2010/main" val="274491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4B824A2A-F995-4D47-8D02-A460E60F3915}" type="slidenum">
              <a:rPr lang="en-US">
                <a:solidFill>
                  <a:srgbClr val="000000"/>
                </a:solidFill>
                <a:latin typeface="Arial" charset="0"/>
                <a:ea typeface="ＭＳ Ｐゴシック" charset="0"/>
                <a:cs typeface="ＭＳ Ｐゴシック" charset="0"/>
              </a:rPr>
              <a:pPr/>
              <a:t>11</a:t>
            </a:fld>
            <a:endParaRPr lang="en-US">
              <a:solidFill>
                <a:srgbClr val="000000"/>
              </a:solidFill>
              <a:latin typeface="Arial" charset="0"/>
              <a:ea typeface="ＭＳ Ｐゴシック" charset="0"/>
              <a:cs typeface="ＭＳ Ｐゴシック" charset="0"/>
            </a:endParaRPr>
          </a:p>
        </p:txBody>
      </p:sp>
      <p:sp>
        <p:nvSpPr>
          <p:cNvPr id="596995" name="Rectangle 2"/>
          <p:cNvSpPr>
            <a:spLocks noGrp="1" noRot="1" noChangeAspect="1" noChangeArrowheads="1" noTextEdit="1"/>
          </p:cNvSpPr>
          <p:nvPr>
            <p:ph type="sldImg"/>
          </p:nvPr>
        </p:nvSpPr>
        <p:spPr>
          <a:ln/>
        </p:spPr>
      </p:sp>
      <p:sp>
        <p:nvSpPr>
          <p:cNvPr id="596996" name="Notes Placeholder 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0"/>
              </a:spcBef>
            </a:pPr>
            <a:r>
              <a:rPr lang="en-US" b="1" dirty="0">
                <a:latin typeface="Times New Roman" charset="0"/>
                <a:ea typeface="ＭＳ Ｐゴシック" charset="0"/>
                <a:cs typeface="ＭＳ Ｐゴシック" charset="0"/>
              </a:rPr>
              <a:t>Instructor Notes</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Do not overload coolers or freezers. Storing too many food items prevents good airflow and makes the units work harder to stay cold. </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Be aware that frequent opening of the cooler lets warm air inside, which can affect food safety.</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Consider using cold curtains in walk-in coolers and freezers to help maintain temperatures.</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Use open shelving. Do not line shelves with aluminum foil, sheet pans, or paper. This restricts the circulation of cold air in the unit.</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Monitor food temperatures in coolers regularly. Randomly sample the temperature of stored food to verify that the cooler is working. If the food is not at the correct temperature, throw it out.</a:t>
            </a:r>
          </a:p>
          <a:p>
            <a:pPr marL="171450" indent="-171450" eaLnBrk="1" hangingPunct="1">
              <a:spcBef>
                <a:spcPct val="0"/>
              </a:spcBef>
              <a:buFont typeface="Arial" panose="020B0604020202020204" pitchFamily="34" charset="0"/>
              <a:buChar char="•"/>
            </a:pPr>
            <a:r>
              <a:rPr lang="en-US" dirty="0">
                <a:latin typeface="Times New Roman" charset="0"/>
                <a:ea typeface="ＭＳ Ｐゴシック" charset="0"/>
                <a:cs typeface="ＭＳ Ｐゴシック" charset="0"/>
              </a:rPr>
              <a:t>Defrost freezers regularly. They are more efficient when free of frost. Move food to another freezer while defrosting.</a:t>
            </a:r>
          </a:p>
        </p:txBody>
      </p:sp>
    </p:spTree>
    <p:extLst>
      <p:ext uri="{BB962C8B-B14F-4D97-AF65-F5344CB8AC3E}">
        <p14:creationId xmlns:p14="http://schemas.microsoft.com/office/powerpoint/2010/main" val="534128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DC6B39FB-20D6-CB4E-B374-FD445600BBFA}" type="slidenum">
              <a:rPr lang="en-US">
                <a:solidFill>
                  <a:srgbClr val="000000"/>
                </a:solidFill>
                <a:latin typeface="Arial" charset="0"/>
                <a:ea typeface="ＭＳ Ｐゴシック" charset="0"/>
                <a:cs typeface="ＭＳ Ｐゴシック" charset="0"/>
              </a:rPr>
              <a:pPr/>
              <a:t>12</a:t>
            </a:fld>
            <a:endParaRPr lang="en-US">
              <a:solidFill>
                <a:srgbClr val="000000"/>
              </a:solidFill>
              <a:latin typeface="Arial" charset="0"/>
              <a:ea typeface="ＭＳ Ｐゴシック" charset="0"/>
              <a:cs typeface="ＭＳ Ｐゴシック" charset="0"/>
            </a:endParaRPr>
          </a:p>
        </p:txBody>
      </p:sp>
      <p:sp>
        <p:nvSpPr>
          <p:cNvPr id="59801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Food should be stored in a clean, dry location away from dust and other contaminants. To prevent contamination, </a:t>
            </a:r>
            <a:r>
              <a:rPr lang="en-US" b="1" dirty="0">
                <a:solidFill>
                  <a:srgbClr val="FF0000"/>
                </a:solidFill>
              </a:rPr>
              <a:t>NEVER</a:t>
            </a:r>
            <a:r>
              <a:rPr lang="en-US" dirty="0"/>
              <a:t> store food in the areas listed on the slide.</a:t>
            </a:r>
          </a:p>
        </p:txBody>
      </p:sp>
    </p:spTree>
    <p:extLst>
      <p:ext uri="{BB962C8B-B14F-4D97-AF65-F5344CB8AC3E}">
        <p14:creationId xmlns:p14="http://schemas.microsoft.com/office/powerpoint/2010/main" val="96573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DC6B39FB-20D6-CB4E-B374-FD445600BBFA}" type="slidenum">
              <a:rPr lang="en-US">
                <a:solidFill>
                  <a:srgbClr val="000000"/>
                </a:solidFill>
                <a:latin typeface="Arial" charset="0"/>
                <a:ea typeface="ＭＳ Ｐゴシック" charset="0"/>
                <a:cs typeface="ＭＳ Ｐゴシック" charset="0"/>
              </a:rPr>
              <a:pPr/>
              <a:t>13</a:t>
            </a:fld>
            <a:endParaRPr lang="en-US">
              <a:solidFill>
                <a:srgbClr val="000000"/>
              </a:solidFill>
              <a:latin typeface="Arial" charset="0"/>
              <a:ea typeface="ＭＳ Ｐゴシック" charset="0"/>
              <a:cs typeface="ＭＳ Ｐゴシック" charset="0"/>
            </a:endParaRPr>
          </a:p>
        </p:txBody>
      </p:sp>
      <p:sp>
        <p:nvSpPr>
          <p:cNvPr id="59801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r>
              <a:rPr lang="en-US" b="1" dirty="0"/>
              <a:t>Instructor</a:t>
            </a:r>
            <a:r>
              <a:rPr lang="en-US" b="1" baseline="0" dirty="0"/>
              <a:t> Notes</a:t>
            </a:r>
          </a:p>
          <a:p>
            <a:pPr marL="171450" indent="-171450">
              <a:buFont typeface="Arial" panose="020B0604020202020204" pitchFamily="34" charset="0"/>
              <a:buChar char="•"/>
            </a:pPr>
            <a:r>
              <a:rPr lang="en-US" dirty="0"/>
              <a:t>If unsafe food must be stored until it can be returned to the vendor, there is a risk of contaminating the food stored near it. To prevent this risk, store the food away from other food and equipment. And label the food so food handlers do not use the product. The photo on the slide shows food that is properly labeled and stored until it can be returned to the vendor.</a:t>
            </a:r>
          </a:p>
        </p:txBody>
      </p:sp>
    </p:spTree>
    <p:extLst>
      <p:ext uri="{BB962C8B-B14F-4D97-AF65-F5344CB8AC3E}">
        <p14:creationId xmlns:p14="http://schemas.microsoft.com/office/powerpoint/2010/main" val="238900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40AC0D1D-E451-CF4A-87D6-53286FF1D544}" type="slidenum">
              <a:rPr lang="en-US">
                <a:solidFill>
                  <a:srgbClr val="000000"/>
                </a:solidFill>
                <a:latin typeface="Arial" charset="0"/>
                <a:ea typeface="ＭＳ Ｐゴシック" charset="0"/>
                <a:cs typeface="ＭＳ Ｐゴシック" charset="0"/>
              </a:rPr>
              <a:pPr/>
              <a:t>14</a:t>
            </a:fld>
            <a:endParaRPr lang="en-US">
              <a:solidFill>
                <a:srgbClr val="000000"/>
              </a:solidFill>
              <a:latin typeface="Arial" charset="0"/>
              <a:ea typeface="ＭＳ Ｐゴシック" charset="0"/>
              <a:cs typeface="ＭＳ Ｐゴシック" charset="0"/>
            </a:endParaRPr>
          </a:p>
        </p:txBody>
      </p:sp>
      <p:sp>
        <p:nvSpPr>
          <p:cNvPr id="59904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806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7B524696-C488-CF46-A727-2416D5B7078B}" type="slidenum">
              <a:rPr lang="en-US">
                <a:solidFill>
                  <a:prstClr val="black"/>
                </a:solidFill>
                <a:latin typeface="Arial" charset="0"/>
                <a:ea typeface="ＭＳ Ｐゴシック" charset="0"/>
                <a:cs typeface="ＭＳ Ｐゴシック" charset="0"/>
              </a:rPr>
              <a:pPr/>
              <a:t>15</a:t>
            </a:fld>
            <a:endParaRPr lang="en-US">
              <a:solidFill>
                <a:prstClr val="black"/>
              </a:solidFill>
              <a:latin typeface="Arial" charset="0"/>
              <a:ea typeface="ＭＳ Ｐゴシック" charset="0"/>
              <a:cs typeface="ＭＳ Ｐゴシック" charset="0"/>
            </a:endParaRPr>
          </a:p>
        </p:txBody>
      </p:sp>
      <p:sp>
        <p:nvSpPr>
          <p:cNvPr id="60006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849486" y="4347148"/>
            <a:ext cx="5486710" cy="4114488"/>
          </a:xfrm>
        </p:spPr>
        <p:txBody>
          <a:bodyPr/>
          <a:lstStyle/>
          <a:p>
            <a:pPr>
              <a:defRPr/>
            </a:pPr>
            <a:r>
              <a:rPr lang="en-US" b="1" dirty="0">
                <a:ea typeface="+mn-ea"/>
                <a:cs typeface="Times New Roman" pitchFamily="18" charset="0"/>
              </a:rPr>
              <a:t>Instructor Notes</a:t>
            </a:r>
          </a:p>
          <a:p>
            <a:pPr marL="168225" indent="-168225">
              <a:buFont typeface="Arial" pitchFamily="34" charset="0"/>
              <a:buChar char="•"/>
              <a:defRPr/>
            </a:pPr>
            <a:r>
              <a:rPr lang="en-US" dirty="0">
                <a:ea typeface="+mn-ea"/>
                <a:cs typeface="Times New Roman" pitchFamily="18" charset="0"/>
              </a:rPr>
              <a:t>Wrap or cover all food correctly. Leaving food uncovered can lead to cross-contamination.</a:t>
            </a:r>
          </a:p>
          <a:p>
            <a:pPr>
              <a:defRPr/>
            </a:pPr>
            <a:endParaRPr lang="en-US" dirty="0">
              <a:ea typeface="+mn-ea"/>
              <a:cs typeface="Times New Roman" pitchFamily="18" charset="0"/>
            </a:endParaRPr>
          </a:p>
          <a:p>
            <a:pPr>
              <a:defRPr/>
            </a:pPr>
            <a:endParaRPr lang="en-US" dirty="0">
              <a:ea typeface="+mn-ea"/>
            </a:endParaRPr>
          </a:p>
        </p:txBody>
      </p:sp>
    </p:spTree>
    <p:extLst>
      <p:ext uri="{BB962C8B-B14F-4D97-AF65-F5344CB8AC3E}">
        <p14:creationId xmlns:p14="http://schemas.microsoft.com/office/powerpoint/2010/main" val="183886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E5D5D1B-0144-8445-A3AE-9E60173556A7}" type="slidenum">
              <a:rPr lang="en-US">
                <a:solidFill>
                  <a:prstClr val="black"/>
                </a:solidFill>
                <a:latin typeface="Arial" charset="0"/>
                <a:ea typeface="ＭＳ Ｐゴシック" charset="0"/>
                <a:cs typeface="ＭＳ Ｐゴシック" charset="0"/>
              </a:rPr>
              <a:pPr/>
              <a:t>16</a:t>
            </a:fld>
            <a:endParaRPr lang="en-US">
              <a:solidFill>
                <a:prstClr val="black"/>
              </a:solidFill>
              <a:latin typeface="Arial" charset="0"/>
              <a:ea typeface="ＭＳ Ｐゴシック" charset="0"/>
              <a:cs typeface="ＭＳ Ｐゴシック"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xfrm>
            <a:off x="685800" y="4343400"/>
            <a:ext cx="5204067" cy="4225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9" tIns="45544" rIns="91089" bIns="45544"/>
          <a:lstStyle/>
          <a:p>
            <a:pPr marL="110605" indent="-110605">
              <a:spcBef>
                <a:spcPct val="0"/>
              </a:spcBef>
            </a:pPr>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10605" indent="-110605">
              <a:spcBef>
                <a:spcPct val="0"/>
              </a:spcBef>
              <a:buFontTx/>
              <a:buChar char="•"/>
            </a:pPr>
            <a:r>
              <a:rPr lang="en-US" dirty="0">
                <a:latin typeface="Times New Roman" charset="0"/>
                <a:ea typeface="ＭＳ Ｐゴシック" charset="0"/>
                <a:cs typeface="ＭＳ Ｐゴシック" charset="0"/>
              </a:rPr>
              <a:t>Keep all storage areas clean and dry. Clean floors, walls, and shelving in coolers, freezers, dry-storage areas, and heated holding cabinets on a regular basis. </a:t>
            </a:r>
          </a:p>
          <a:p>
            <a:pPr marL="110605" indent="-110605">
              <a:spcBef>
                <a:spcPct val="0"/>
              </a:spcBef>
              <a:buFontTx/>
              <a:buChar char="•"/>
            </a:pPr>
            <a:r>
              <a:rPr lang="en-US" dirty="0">
                <a:latin typeface="Times New Roman" charset="0"/>
                <a:ea typeface="ＭＳ Ｐゴシック" charset="0"/>
                <a:cs typeface="ＭＳ Ｐゴシック" charset="0"/>
              </a:rPr>
              <a:t>Clean up spills and leaks promptly to keep them from contaminating other food.</a:t>
            </a:r>
          </a:p>
          <a:p>
            <a:pPr marL="110605" indent="-110605">
              <a:spcBef>
                <a:spcPct val="0"/>
              </a:spcBef>
            </a:pPr>
            <a:r>
              <a:rPr lang="en-US" dirty="0">
                <a:latin typeface="Times New Roman" charset="0"/>
                <a:ea typeface="ＭＳ Ｐゴシック" charset="0"/>
                <a:cs typeface="ＭＳ Ｐゴシック" charset="0"/>
              </a:rPr>
              <a:t>• Store dirty linens away from food. </a:t>
            </a:r>
          </a:p>
        </p:txBody>
      </p:sp>
    </p:spTree>
    <p:extLst>
      <p:ext uri="{BB962C8B-B14F-4D97-AF65-F5344CB8AC3E}">
        <p14:creationId xmlns:p14="http://schemas.microsoft.com/office/powerpoint/2010/main" val="2931864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17</a:t>
            </a:fld>
            <a:endParaRPr lang="en-US" sz="1200" b="0" dirty="0">
              <a:solidFill>
                <a:schemeClr val="tx1"/>
              </a:solidFill>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xfrm>
            <a:off x="686593" y="4343400"/>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Safe food storage starts with wrapping or covering food. After that, how you store the food depends on the type of food and your options for storage.</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18202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18</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685800" y="434340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Raw meat, poultry, and seafood can be stored with or above ready-to-eat food in a freezer if all of the items have been commercially processed and packaged. </a:t>
            </a:r>
          </a:p>
          <a:p>
            <a:pPr marL="171450" indent="-171450">
              <a:buFont typeface="Arial" panose="020B0604020202020204" pitchFamily="34" charset="0"/>
              <a:buChar char="•"/>
              <a:defRPr/>
            </a:pPr>
            <a:r>
              <a:rPr lang="en-US" dirty="0">
                <a:latin typeface="Times New Roman" charset="0"/>
                <a:ea typeface="+mn-ea"/>
              </a:rPr>
              <a:t>Frozen food that is being thawed in coolers must also be stored below ready-to-eat food.</a:t>
            </a:r>
          </a:p>
          <a:p>
            <a:pPr marL="171450" indent="-171450">
              <a:buFont typeface="Arial" panose="020B0604020202020204" pitchFamily="34" charset="0"/>
              <a:buChar char="•"/>
              <a:defRPr/>
            </a:pPr>
            <a:r>
              <a:rPr lang="en-US" dirty="0">
                <a:latin typeface="Times New Roman" charset="0"/>
                <a:ea typeface="+mn-ea"/>
              </a:rPr>
              <a:t>As an exception, ground meat and ground fish can be stored above whole cuts of beef and pork. To do this, make sure the packaging keeps out pathogens and chemicals. It also must not leak.</a:t>
            </a:r>
          </a:p>
        </p:txBody>
      </p:sp>
    </p:spTree>
    <p:extLst>
      <p:ext uri="{BB962C8B-B14F-4D97-AF65-F5344CB8AC3E}">
        <p14:creationId xmlns:p14="http://schemas.microsoft.com/office/powerpoint/2010/main" val="3589188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19</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685800" y="434340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Immediately after delivery and inspection, store meat in its own storage unit or in the coldest part of the cooler. </a:t>
            </a:r>
          </a:p>
          <a:p>
            <a:pPr marL="171450" indent="-171450">
              <a:buFont typeface="Arial" panose="020B0604020202020204" pitchFamily="34" charset="0"/>
              <a:buChar char="•"/>
              <a:defRPr/>
            </a:pPr>
            <a:r>
              <a:rPr lang="en-US" dirty="0">
                <a:latin typeface="Times New Roman" charset="0"/>
                <a:ea typeface="+mn-ea"/>
              </a:rPr>
              <a:t>If meat is removed from its original packaging, wrap it in airtight, moisture-proof material or place it in clean and sanitized containers.</a:t>
            </a:r>
          </a:p>
          <a:p>
            <a:pPr marL="171450" indent="-171450">
              <a:buFont typeface="Arial" panose="020B0604020202020204" pitchFamily="34" charset="0"/>
              <a:buChar char="•"/>
              <a:defRPr/>
            </a:pPr>
            <a:r>
              <a:rPr lang="en-US" dirty="0">
                <a:latin typeface="Times New Roman" charset="0"/>
                <a:ea typeface="+mn-ea"/>
              </a:rPr>
              <a:t>Primal cuts, quarters, sides of raw meat, and slab bacon can be hung on clean and sanitized hooks or placed on sanitized racks. </a:t>
            </a:r>
          </a:p>
          <a:p>
            <a:pPr marL="171450" indent="-171450">
              <a:buFont typeface="Arial" panose="020B0604020202020204" pitchFamily="34" charset="0"/>
              <a:buChar char="•"/>
              <a:defRPr/>
            </a:pPr>
            <a:r>
              <a:rPr lang="en-US" dirty="0">
                <a:latin typeface="Times New Roman" charset="0"/>
                <a:ea typeface="+mn-ea"/>
              </a:rPr>
              <a:t>To prevent cross-contamination, do </a:t>
            </a:r>
            <a:r>
              <a:rPr lang="en-US" b="1" dirty="0">
                <a:solidFill>
                  <a:srgbClr val="FF0000"/>
                </a:solidFill>
                <a:latin typeface="Times New Roman" charset="0"/>
                <a:ea typeface="+mn-ea"/>
              </a:rPr>
              <a:t>NOT</a:t>
            </a:r>
            <a:r>
              <a:rPr lang="en-US" dirty="0">
                <a:latin typeface="Times New Roman" charset="0"/>
                <a:ea typeface="+mn-ea"/>
              </a:rPr>
              <a:t> store meat above other food.</a:t>
            </a:r>
          </a:p>
        </p:txBody>
      </p:sp>
    </p:spTree>
    <p:extLst>
      <p:ext uri="{BB962C8B-B14F-4D97-AF65-F5344CB8AC3E}">
        <p14:creationId xmlns:p14="http://schemas.microsoft.com/office/powerpoint/2010/main" val="30621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38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20</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685800" y="434340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t>Instructor Notes</a:t>
            </a:r>
            <a:endParaRPr lang="en-US" dirty="0"/>
          </a:p>
          <a:p>
            <a:pPr marL="171450" lvl="0" indent="-171450">
              <a:buFont typeface="Arial" panose="020B0604020202020204" pitchFamily="34" charset="0"/>
              <a:buChar char="•"/>
            </a:pPr>
            <a:r>
              <a:rPr lang="en-US" sz="1200" kern="1200" dirty="0">
                <a:solidFill>
                  <a:schemeClr val="tx1"/>
                </a:solidFill>
                <a:effectLst/>
              </a:rPr>
              <a:t>Store shell eggs at an air temperature of 45°F (7°C) or lower. Maintain constant temperature and humidity levels in coolers used to store shell eggs. </a:t>
            </a:r>
          </a:p>
        </p:txBody>
      </p:sp>
    </p:spTree>
    <p:extLst>
      <p:ext uri="{BB962C8B-B14F-4D97-AF65-F5344CB8AC3E}">
        <p14:creationId xmlns:p14="http://schemas.microsoft.com/office/powerpoint/2010/main" val="150759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21</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lvl="0" indent="-171450">
              <a:buFont typeface="Arial" panose="020B0604020202020204" pitchFamily="34" charset="0"/>
              <a:buChar char="•"/>
            </a:pPr>
            <a:r>
              <a:rPr lang="en-US" sz="1200" kern="1200" dirty="0">
                <a:solidFill>
                  <a:schemeClr val="tx1"/>
                </a:solidFill>
                <a:effectLst/>
              </a:rPr>
              <a:t>Do </a:t>
            </a:r>
            <a:r>
              <a:rPr lang="en-US" sz="1200" b="1" kern="1200" dirty="0">
                <a:solidFill>
                  <a:srgbClr val="FF0000"/>
                </a:solidFill>
                <a:effectLst/>
              </a:rPr>
              <a:t>NOT</a:t>
            </a:r>
            <a:r>
              <a:rPr lang="en-US" sz="1200" kern="1200" dirty="0">
                <a:solidFill>
                  <a:schemeClr val="tx1"/>
                </a:solidFill>
                <a:effectLst/>
              </a:rPr>
              <a:t> wash shell eggs before storing them. They are washed and sanitized at the packing facility.</a:t>
            </a:r>
          </a:p>
          <a:p>
            <a:pPr marL="171450" lvl="0" indent="-171450">
              <a:buFont typeface="Arial" panose="020B0604020202020204" pitchFamily="34" charset="0"/>
              <a:buChar char="•"/>
            </a:pPr>
            <a:r>
              <a:rPr lang="en-US" sz="1200" kern="1200" dirty="0">
                <a:solidFill>
                  <a:schemeClr val="tx1"/>
                </a:solidFill>
                <a:effectLst/>
              </a:rPr>
              <a:t>Keep shell eggs in cold storage until the time they are used. Take out only as many eggs as are needed for immediate use.</a:t>
            </a:r>
          </a:p>
          <a:p>
            <a:pPr marL="171450" lvl="0" indent="-171450">
              <a:buFont typeface="Arial" panose="020B0604020202020204" pitchFamily="34" charset="0"/>
              <a:buChar char="•"/>
            </a:pPr>
            <a:endParaRPr lang="en-US" sz="1200" kern="1200" dirty="0">
              <a:solidFill>
                <a:schemeClr val="tx1"/>
              </a:solidFill>
              <a:effectLst/>
            </a:endParaRPr>
          </a:p>
        </p:txBody>
      </p:sp>
    </p:spTree>
    <p:extLst>
      <p:ext uri="{BB962C8B-B14F-4D97-AF65-F5344CB8AC3E}">
        <p14:creationId xmlns:p14="http://schemas.microsoft.com/office/powerpoint/2010/main" val="1827817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22</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Fresh fish is very sensitive to time-temperature abuse. It can spoil quickly if handled incorrectly.</a:t>
            </a:r>
          </a:p>
        </p:txBody>
      </p:sp>
    </p:spTree>
    <p:extLst>
      <p:ext uri="{BB962C8B-B14F-4D97-AF65-F5344CB8AC3E}">
        <p14:creationId xmlns:p14="http://schemas.microsoft.com/office/powerpoint/2010/main" val="366834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23</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Do </a:t>
            </a:r>
            <a:r>
              <a:rPr lang="en-US" b="1" dirty="0">
                <a:solidFill>
                  <a:srgbClr val="FF0000"/>
                </a:solidFill>
                <a:latin typeface="Times New Roman" charset="0"/>
                <a:ea typeface="+mn-ea"/>
              </a:rPr>
              <a:t>NOT</a:t>
            </a:r>
            <a:r>
              <a:rPr lang="en-US" dirty="0">
                <a:latin typeface="Times New Roman" charset="0"/>
                <a:ea typeface="+mn-ea"/>
              </a:rPr>
              <a:t> remove the </a:t>
            </a:r>
            <a:r>
              <a:rPr lang="en-US" dirty="0" err="1">
                <a:latin typeface="Times New Roman" charset="0"/>
                <a:ea typeface="+mn-ea"/>
              </a:rPr>
              <a:t>shellstock</a:t>
            </a:r>
            <a:r>
              <a:rPr lang="en-US" dirty="0">
                <a:latin typeface="Times New Roman" charset="0"/>
                <a:ea typeface="+mn-ea"/>
              </a:rPr>
              <a:t> tag from the container until the last shellfish has been used. Keep </a:t>
            </a:r>
            <a:r>
              <a:rPr lang="en-US" dirty="0" err="1">
                <a:latin typeface="Times New Roman" charset="0"/>
                <a:ea typeface="+mn-ea"/>
              </a:rPr>
              <a:t>shellstock</a:t>
            </a:r>
            <a:r>
              <a:rPr lang="en-US" dirty="0">
                <a:latin typeface="Times New Roman" charset="0"/>
                <a:ea typeface="+mn-ea"/>
              </a:rPr>
              <a:t> identification tags on file for 90 days from the date the last shellfish was sold or served from the container.</a:t>
            </a:r>
          </a:p>
          <a:p>
            <a:pPr marL="171450" indent="-171450">
              <a:buFont typeface="Arial" panose="020B0604020202020204" pitchFamily="34" charset="0"/>
              <a:buChar char="•"/>
              <a:defRPr/>
            </a:pPr>
            <a:r>
              <a:rPr lang="en-US" dirty="0">
                <a:latin typeface="Times New Roman" charset="0"/>
                <a:ea typeface="+mn-ea"/>
              </a:rPr>
              <a:t>Live shellfish, such as clams, oysters, mussels, and scallops, can be stored in a display tank under one of two conditions: </a:t>
            </a:r>
          </a:p>
          <a:p>
            <a:pPr marL="628650" lvl="1" indent="-171450">
              <a:buFont typeface="Arial" panose="020B0604020202020204" pitchFamily="34" charset="0"/>
              <a:buChar char="•"/>
              <a:defRPr/>
            </a:pPr>
            <a:r>
              <a:rPr lang="en-US" dirty="0">
                <a:latin typeface="Times New Roman" charset="0"/>
                <a:ea typeface="+mn-ea"/>
              </a:rPr>
              <a:t>The tank has a sign stating that the shellfish are for display only.</a:t>
            </a:r>
          </a:p>
          <a:p>
            <a:pPr marL="628650" lvl="1" indent="-171450">
              <a:buFont typeface="Arial" panose="020B0604020202020204" pitchFamily="34" charset="0"/>
              <a:buChar char="•"/>
              <a:defRPr/>
            </a:pPr>
            <a:r>
              <a:rPr lang="en-US" dirty="0">
                <a:latin typeface="Times New Roman" charset="0"/>
                <a:ea typeface="+mn-ea"/>
              </a:rPr>
              <a:t>For shellfish to be served to customers, a variance has been obtained from the local regulatory authority that allows the shellfish to be served to customers.</a:t>
            </a:r>
          </a:p>
          <a:p>
            <a:pPr marL="171450" indent="-171450">
              <a:buFont typeface="Arial" panose="020B0604020202020204" pitchFamily="34" charset="0"/>
              <a:buChar char="•"/>
              <a:defRPr/>
            </a:pPr>
            <a:r>
              <a:rPr lang="en-US" dirty="0">
                <a:latin typeface="Times New Roman" charset="0"/>
                <a:ea typeface="+mn-ea"/>
              </a:rPr>
              <a:t>To obtain a variance, you will need to show the following:</a:t>
            </a:r>
          </a:p>
          <a:p>
            <a:pPr marL="628650" lvl="1" indent="-171450">
              <a:buFont typeface="Arial" panose="020B0604020202020204" pitchFamily="34" charset="0"/>
              <a:buChar char="•"/>
              <a:defRPr/>
            </a:pPr>
            <a:r>
              <a:rPr lang="en-US" dirty="0">
                <a:latin typeface="Times New Roman" charset="0"/>
                <a:ea typeface="+mn-ea"/>
              </a:rPr>
              <a:t>Water from other tanks will not flow into the display tank.</a:t>
            </a:r>
          </a:p>
          <a:p>
            <a:pPr marL="628650" lvl="1" indent="-171450">
              <a:buFont typeface="Arial" panose="020B0604020202020204" pitchFamily="34" charset="0"/>
              <a:buChar char="•"/>
              <a:defRPr/>
            </a:pPr>
            <a:r>
              <a:rPr lang="en-US" dirty="0">
                <a:latin typeface="Times New Roman" charset="0"/>
                <a:ea typeface="+mn-ea"/>
              </a:rPr>
              <a:t>Using the display tank will not affect food quality or safety.</a:t>
            </a:r>
          </a:p>
          <a:p>
            <a:pPr marL="628650" lvl="1" indent="-171450">
              <a:buFont typeface="Arial" panose="020B0604020202020204" pitchFamily="34" charset="0"/>
              <a:buChar char="•"/>
              <a:defRPr/>
            </a:pPr>
            <a:r>
              <a:rPr lang="en-US" dirty="0" err="1">
                <a:latin typeface="Times New Roman" charset="0"/>
                <a:ea typeface="+mn-ea"/>
              </a:rPr>
              <a:t>Shellstock</a:t>
            </a:r>
            <a:r>
              <a:rPr lang="en-US" dirty="0">
                <a:latin typeface="Times New Roman" charset="0"/>
                <a:ea typeface="+mn-ea"/>
              </a:rPr>
              <a:t> ID tags have been retained as required.</a:t>
            </a:r>
          </a:p>
        </p:txBody>
      </p:sp>
    </p:spTree>
    <p:extLst>
      <p:ext uri="{BB962C8B-B14F-4D97-AF65-F5344CB8AC3E}">
        <p14:creationId xmlns:p14="http://schemas.microsoft.com/office/powerpoint/2010/main" val="2147237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24</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dirty="0">
                <a:latin typeface="Times New Roman" charset="0"/>
                <a:ea typeface="+mn-ea"/>
              </a:rPr>
              <a:t>Cut melons, cut tomatoes, and cut leafy greens are TCS food. Store them at 41°F (5°C) or lower.</a:t>
            </a:r>
          </a:p>
          <a:p>
            <a:pPr marL="171450" indent="-171450">
              <a:buFont typeface="Arial" panose="020B0604020202020204" pitchFamily="34" charset="0"/>
              <a:buChar char="•"/>
              <a:defRPr/>
            </a:pPr>
            <a:r>
              <a:rPr lang="en-US" dirty="0">
                <a:latin typeface="Times New Roman" charset="0"/>
                <a:ea typeface="+mn-ea"/>
              </a:rPr>
              <a:t>Store whole citrus fruit, hard-rind squash, eggplant, and root vegetables—such as potatoes, sweet potatoes, rutabagas, and onions—in a cool dry-storage area. Temperatures of 60°F to 70°F (16°C to 21°C) are best.</a:t>
            </a:r>
          </a:p>
          <a:p>
            <a:pPr marL="171450" indent="-171450">
              <a:buFont typeface="Arial" panose="020B0604020202020204" pitchFamily="34" charset="0"/>
              <a:buChar char="•"/>
              <a:defRPr/>
            </a:pPr>
            <a:r>
              <a:rPr lang="en-US" dirty="0">
                <a:latin typeface="Times New Roman" charset="0"/>
                <a:ea typeface="+mn-ea"/>
              </a:rPr>
              <a:t>Other fruits and vegetables have various temperature requirements for storage. While many raw, whole fruits and vegetables can be stored at 41°F (5°C) or lower, not all can be stored at this temperature. Work with your produce supplier to determine the best storage temperature for the items you purchase.</a:t>
            </a:r>
          </a:p>
        </p:txBody>
      </p:sp>
    </p:spTree>
    <p:extLst>
      <p:ext uri="{BB962C8B-B14F-4D97-AF65-F5344CB8AC3E}">
        <p14:creationId xmlns:p14="http://schemas.microsoft.com/office/powerpoint/2010/main" val="3490550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25</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dirty="0">
                <a:latin typeface="Times New Roman" charset="0"/>
                <a:ea typeface="+mn-ea"/>
              </a:rPr>
              <a:t>Raw, whole produce and raw, cut vegetables—such as celery, carrots, and radishes—delivered packed in ice can be stored as they are. Make sure the containers are self-draining. The ice should also be changed regularly.</a:t>
            </a:r>
          </a:p>
        </p:txBody>
      </p:sp>
    </p:spTree>
    <p:extLst>
      <p:ext uri="{BB962C8B-B14F-4D97-AF65-F5344CB8AC3E}">
        <p14:creationId xmlns:p14="http://schemas.microsoft.com/office/powerpoint/2010/main" val="493321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26</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dirty="0">
                <a:latin typeface="Times New Roman" charset="0"/>
                <a:ea typeface="+mn-ea"/>
              </a:rPr>
              <a:t>Fruits and vegetables kept in the cooler can dry out quickly. Keep the relative humidity at 85 to 95 percent.</a:t>
            </a:r>
          </a:p>
          <a:p>
            <a:pPr marL="171450" indent="-171450">
              <a:buFont typeface="Arial" panose="020B0604020202020204" pitchFamily="34" charset="0"/>
              <a:buChar char="•"/>
              <a:defRPr/>
            </a:pPr>
            <a:r>
              <a:rPr lang="en-US" dirty="0">
                <a:latin typeface="Times New Roman" charset="0"/>
                <a:ea typeface="+mn-ea"/>
              </a:rPr>
              <a:t>Although most produce can be stored in the cooler, avocados, bananas, pears, and tomatoes ripen best at room temperature.</a:t>
            </a:r>
          </a:p>
          <a:p>
            <a:pPr marL="171450" indent="-171450">
              <a:buFont typeface="Arial" panose="020B0604020202020204" pitchFamily="34" charset="0"/>
              <a:buChar char="•"/>
              <a:defRPr/>
            </a:pPr>
            <a:r>
              <a:rPr lang="en-US" dirty="0">
                <a:latin typeface="Times New Roman" charset="0"/>
                <a:ea typeface="+mn-ea"/>
              </a:rPr>
              <a:t>Most produce should not be washed before storage. Moisture often promotes the growth of mold. Instead, wash produce before prepping or serving it.</a:t>
            </a:r>
          </a:p>
          <a:p>
            <a:pPr marL="171450" indent="-171450">
              <a:buFont typeface="Arial" panose="020B0604020202020204" pitchFamily="34" charset="0"/>
              <a:buChar char="•"/>
              <a:defRPr/>
            </a:pPr>
            <a:r>
              <a:rPr lang="en-US" dirty="0">
                <a:latin typeface="Times New Roman" charset="0"/>
                <a:ea typeface="+mn-ea"/>
              </a:rPr>
              <a:t>When soaking or storing produce in standing water or an ice-water slurry, do not mix different items or multiple batches of the same item.</a:t>
            </a:r>
          </a:p>
        </p:txBody>
      </p:sp>
    </p:spTree>
    <p:extLst>
      <p:ext uri="{BB962C8B-B14F-4D97-AF65-F5344CB8AC3E}">
        <p14:creationId xmlns:p14="http://schemas.microsoft.com/office/powerpoint/2010/main" val="1692109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27</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746211" y="434340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endParaRPr lang="en-US" b="0" dirty="0">
              <a:latin typeface="Times New Roman" charset="0"/>
              <a:ea typeface="+mn-ea"/>
            </a:endParaRPr>
          </a:p>
        </p:txBody>
      </p:sp>
    </p:spTree>
    <p:extLst>
      <p:ext uri="{BB962C8B-B14F-4D97-AF65-F5344CB8AC3E}">
        <p14:creationId xmlns:p14="http://schemas.microsoft.com/office/powerpoint/2010/main" val="421006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28</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b="0" dirty="0">
                <a:latin typeface="Times New Roman" charset="0"/>
                <a:ea typeface="+mn-ea"/>
              </a:rPr>
              <a:t>Always store reduced-oxygen packaged (ROP) food at temperatures recommended by the manufacturer or at 41°F (5°C) or lower. ROP food includes modified atmosphere packaged (MAP), vacuum-packed, and </a:t>
            </a:r>
            <a:r>
              <a:rPr lang="en-US" b="0" i="1" dirty="0">
                <a:latin typeface="Times New Roman" charset="0"/>
                <a:ea typeface="+mn-ea"/>
              </a:rPr>
              <a:t>sous vide </a:t>
            </a:r>
            <a:r>
              <a:rPr lang="en-US" b="0" dirty="0">
                <a:latin typeface="Times New Roman" charset="0"/>
                <a:ea typeface="+mn-ea"/>
              </a:rPr>
              <a:t>food.</a:t>
            </a:r>
          </a:p>
          <a:p>
            <a:pPr marL="171450" indent="-171450">
              <a:buFont typeface="Arial" panose="020B0604020202020204" pitchFamily="34" charset="0"/>
              <a:buChar char="•"/>
              <a:defRPr/>
            </a:pPr>
            <a:r>
              <a:rPr lang="en-US" b="0" dirty="0">
                <a:latin typeface="Times New Roman" charset="0"/>
                <a:ea typeface="+mn-ea"/>
              </a:rPr>
              <a:t>Frozen items should be stored at temperatures that will keep them frozen. Store and handle these items carefully.</a:t>
            </a:r>
          </a:p>
          <a:p>
            <a:pPr marL="171450" indent="-171450">
              <a:buFont typeface="Arial" panose="020B0604020202020204" pitchFamily="34" charset="0"/>
              <a:buChar char="•"/>
              <a:defRPr/>
            </a:pPr>
            <a:r>
              <a:rPr lang="en-US" b="0" dirty="0">
                <a:latin typeface="Times New Roman" charset="0"/>
                <a:ea typeface="+mn-ea"/>
              </a:rPr>
              <a:t>ROP items are especially susceptible to the growth of </a:t>
            </a:r>
            <a:r>
              <a:rPr lang="en-US" b="0" i="1" dirty="0">
                <a:latin typeface="Times New Roman" charset="0"/>
                <a:ea typeface="+mn-ea"/>
              </a:rPr>
              <a:t>Clostridium botulinum</a:t>
            </a:r>
            <a:r>
              <a:rPr lang="en-US" b="0" dirty="0">
                <a:latin typeface="Times New Roman" charset="0"/>
                <a:ea typeface="+mn-ea"/>
              </a:rPr>
              <a:t>. Throw the item away if the package shows any of the following characteristics. It is torn or slimy. It contains excessive liquid. The food item bubbles, indicating the possible growth of </a:t>
            </a:r>
            <a:r>
              <a:rPr lang="en-US" b="0" i="1" dirty="0">
                <a:latin typeface="Times New Roman" charset="0"/>
                <a:ea typeface="+mn-ea"/>
              </a:rPr>
              <a:t>Clostridium botulinum</a:t>
            </a:r>
            <a:r>
              <a:rPr lang="en-US" b="0" dirty="0">
                <a:latin typeface="Times New Roman" charset="0"/>
                <a:ea typeface="+mn-ea"/>
              </a:rPr>
              <a:t>.</a:t>
            </a:r>
          </a:p>
          <a:p>
            <a:pPr marL="171450" indent="-171450">
              <a:buFont typeface="Arial" panose="020B0604020202020204" pitchFamily="34" charset="0"/>
              <a:buChar char="•"/>
              <a:defRPr/>
            </a:pPr>
            <a:r>
              <a:rPr lang="en-US" b="0" dirty="0">
                <a:latin typeface="Times New Roman" charset="0"/>
                <a:ea typeface="+mn-ea"/>
              </a:rPr>
              <a:t>Always check the expiration date before using ROP items. Labels should clearly list contents, storage temperature, prep instructions, and a use-by date.</a:t>
            </a:r>
          </a:p>
          <a:p>
            <a:pPr marL="171450" indent="-171450">
              <a:buFont typeface="Arial" panose="020B0604020202020204" pitchFamily="34" charset="0"/>
              <a:buChar char="•"/>
              <a:defRPr/>
            </a:pPr>
            <a:r>
              <a:rPr lang="en-US" b="0" dirty="0">
                <a:latin typeface="Times New Roman" charset="0"/>
                <a:ea typeface="+mn-ea"/>
              </a:rPr>
              <a:t>Operators who package food in-house using a ROP process need to follow specific rules for packaging and labeling. Consult your local regulatory authority for guidance.</a:t>
            </a:r>
          </a:p>
        </p:txBody>
      </p:sp>
    </p:spTree>
    <p:extLst>
      <p:ext uri="{BB962C8B-B14F-4D97-AF65-F5344CB8AC3E}">
        <p14:creationId xmlns:p14="http://schemas.microsoft.com/office/powerpoint/2010/main" val="276879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29</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b="0" dirty="0">
                <a:latin typeface="Times New Roman" charset="0"/>
                <a:ea typeface="+mn-ea"/>
              </a:rPr>
              <a:t>Food that has been pasteurized at ultra-high temperatures (UHT) and aseptically packaged can be stored at room temperature.</a:t>
            </a:r>
          </a:p>
          <a:p>
            <a:pPr marL="171450" indent="-171450">
              <a:buFont typeface="Arial" panose="020B0604020202020204" pitchFamily="34" charset="0"/>
              <a:buChar char="•"/>
              <a:defRPr/>
            </a:pPr>
            <a:r>
              <a:rPr lang="en-US" b="0" dirty="0">
                <a:latin typeface="Times New Roman" charset="0"/>
                <a:ea typeface="+mn-ea"/>
              </a:rPr>
              <a:t>Once opened, store UHT and aseptically packaged food in the cooler at 41°F (5°C) or lower.</a:t>
            </a:r>
          </a:p>
        </p:txBody>
      </p:sp>
    </p:spTree>
    <p:extLst>
      <p:ext uri="{BB962C8B-B14F-4D97-AF65-F5344CB8AC3E}">
        <p14:creationId xmlns:p14="http://schemas.microsoft.com/office/powerpoint/2010/main" val="169261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D45C405C-BB90-B64D-B9D0-A8F9BF9B8E97}" type="slidenum">
              <a:rPr lang="en-US">
                <a:solidFill>
                  <a:srgbClr val="000000"/>
                </a:solidFill>
                <a:latin typeface="Arial" charset="0"/>
                <a:ea typeface="ＭＳ Ｐゴシック" charset="0"/>
                <a:cs typeface="ＭＳ Ｐゴシック" charset="0"/>
              </a:rPr>
              <a:pPr/>
              <a:t>3</a:t>
            </a:fld>
            <a:endParaRPr lang="en-US">
              <a:solidFill>
                <a:srgbClr val="000000"/>
              </a:solidFill>
              <a:latin typeface="Arial" charset="0"/>
              <a:ea typeface="ＭＳ Ｐゴシック" charset="0"/>
              <a:cs typeface="ＭＳ Ｐゴシック" charset="0"/>
            </a:endParaRPr>
          </a:p>
        </p:txBody>
      </p:sp>
      <p:sp>
        <p:nvSpPr>
          <p:cNvPr id="58880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57250" y="4404922"/>
            <a:ext cx="5365578" cy="466412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09047" indent="-109047">
              <a:spcBef>
                <a:spcPct val="0"/>
              </a:spcBef>
            </a:pPr>
            <a:r>
              <a:rPr lang="en-US" b="1" dirty="0">
                <a:latin typeface="Times New Roman" charset="0"/>
                <a:ea typeface="ＭＳ Ｐゴシック" charset="0"/>
                <a:cs typeface="ＭＳ Ｐゴシック" charset="0"/>
              </a:rPr>
              <a:t>Instructor Notes</a:t>
            </a:r>
          </a:p>
          <a:p>
            <a:pPr marL="109047" indent="-109047">
              <a:spcBef>
                <a:spcPct val="0"/>
              </a:spcBef>
              <a:buFontTx/>
              <a:buChar char="•"/>
            </a:pPr>
            <a:r>
              <a:rPr lang="en-US" dirty="0">
                <a:latin typeface="Times New Roman" charset="0"/>
                <a:ea typeface="ＭＳ Ｐゴシック" charset="0"/>
                <a:cs typeface="ＭＳ Ｐゴシック" charset="0"/>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09047" indent="-109047">
              <a:spcBef>
                <a:spcPct val="0"/>
              </a:spcBef>
              <a:buFontTx/>
              <a:buChar char="•"/>
            </a:pPr>
            <a:r>
              <a:rPr lang="en-US" dirty="0">
                <a:latin typeface="Times New Roman" charset="0"/>
                <a:ea typeface="ＭＳ Ｐゴシック" charset="0"/>
                <a:cs typeface="ＭＳ Ｐゴシック" charset="0"/>
              </a:rPr>
              <a:t>It is not necessary to label food if clearly it will not be mistaken for another item. The food must be easily identified by sight.</a:t>
            </a:r>
          </a:p>
        </p:txBody>
      </p:sp>
    </p:spTree>
    <p:extLst>
      <p:ext uri="{BB962C8B-B14F-4D97-AF65-F5344CB8AC3E}">
        <p14:creationId xmlns:p14="http://schemas.microsoft.com/office/powerpoint/2010/main" val="1409413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30</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b="0" dirty="0">
                <a:latin typeface="Times New Roman" charset="0"/>
                <a:ea typeface="+mn-ea"/>
              </a:rPr>
              <a:t>Even canned food spoils over time. Higher storage temperatures may shorten shelf life.</a:t>
            </a:r>
          </a:p>
          <a:p>
            <a:pPr marL="171450" indent="-171450">
              <a:buFont typeface="Arial" panose="020B0604020202020204" pitchFamily="34" charset="0"/>
              <a:buChar char="•"/>
              <a:defRPr/>
            </a:pPr>
            <a:r>
              <a:rPr lang="en-US" b="0" dirty="0">
                <a:latin typeface="Times New Roman" charset="0"/>
                <a:ea typeface="+mn-ea"/>
              </a:rPr>
              <a:t>Acidic food, such as canned tomatoes, does not last as long as food that is low in acid. The acid can also form pinholes in the metal over time.</a:t>
            </a:r>
          </a:p>
          <a:p>
            <a:pPr marL="171450" indent="-171450">
              <a:buFont typeface="Arial" panose="020B0604020202020204" pitchFamily="34" charset="0"/>
              <a:buChar char="•"/>
              <a:defRPr/>
            </a:pPr>
            <a:r>
              <a:rPr lang="en-US" b="0" dirty="0">
                <a:latin typeface="Times New Roman" charset="0"/>
                <a:ea typeface="+mn-ea"/>
              </a:rPr>
              <a:t>Keep dry-storage areas dry. Too much moisture will cause cans to rust.</a:t>
            </a:r>
          </a:p>
          <a:p>
            <a:pPr marL="171450" indent="-171450">
              <a:buFont typeface="Arial" panose="020B0604020202020204" pitchFamily="34" charset="0"/>
              <a:buChar char="•"/>
              <a:defRPr/>
            </a:pPr>
            <a:r>
              <a:rPr lang="en-US" b="0" dirty="0">
                <a:latin typeface="Times New Roman" charset="0"/>
                <a:ea typeface="+mn-ea"/>
              </a:rPr>
              <a:t>Wipe cans clean with a sanitized cloth before opening them. This will help prevent dirt from falling into the contents of the can.</a:t>
            </a:r>
          </a:p>
        </p:txBody>
      </p:sp>
    </p:spTree>
    <p:extLst>
      <p:ext uri="{BB962C8B-B14F-4D97-AF65-F5344CB8AC3E}">
        <p14:creationId xmlns:p14="http://schemas.microsoft.com/office/powerpoint/2010/main" val="505649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CD7BE261-CC9E-2241-AC10-18ABAF10B17E}" type="slidenum">
              <a:rPr lang="en-US">
                <a:solidFill>
                  <a:prstClr val="black"/>
                </a:solidFill>
                <a:latin typeface="Arial" charset="0"/>
                <a:ea typeface="ＭＳ Ｐゴシック" charset="0"/>
                <a:cs typeface="ＭＳ Ｐゴシック" charset="0"/>
              </a:rPr>
              <a:pPr/>
              <a:t>31</a:t>
            </a:fld>
            <a:endParaRPr lang="en-US">
              <a:solidFill>
                <a:prstClr val="black"/>
              </a:solidFill>
              <a:latin typeface="Arial" charset="0"/>
              <a:ea typeface="ＭＳ Ｐゴシック" charset="0"/>
              <a:cs typeface="ＭＳ Ｐゴシック" charset="0"/>
            </a:endParaRPr>
          </a:p>
        </p:txBody>
      </p:sp>
      <p:sp>
        <p:nvSpPr>
          <p:cNvPr id="60211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290" tIns="48146" rIns="96290" bIns="48146"/>
          <a:lstStyle/>
          <a:p>
            <a:pPr marL="112157" indent="-112157">
              <a:defRPr/>
            </a:pPr>
            <a:r>
              <a:rPr lang="en-US" b="1" dirty="0">
                <a:latin typeface="Times New Roman" charset="0"/>
                <a:ea typeface="+mn-ea"/>
              </a:rPr>
              <a:t>Instructor Notes</a:t>
            </a:r>
          </a:p>
          <a:p>
            <a:pPr marL="171450" indent="-171450">
              <a:buFont typeface="Arial" panose="020B0604020202020204" pitchFamily="34" charset="0"/>
              <a:buChar char="•"/>
              <a:defRPr/>
            </a:pPr>
            <a:r>
              <a:rPr lang="en-US" b="0" dirty="0">
                <a:latin typeface="Times New Roman" charset="0"/>
                <a:ea typeface="+mn-ea"/>
              </a:rPr>
              <a:t>Keep flour, cereal, and grain items, such as pasta or crackers, in airtight containers. These items can quickly become stale in a humid room. They can also become moldy with too much moisture.</a:t>
            </a:r>
          </a:p>
          <a:p>
            <a:pPr marL="171450" indent="-171450">
              <a:buFont typeface="Arial" panose="020B0604020202020204" pitchFamily="34" charset="0"/>
              <a:buChar char="•"/>
              <a:defRPr/>
            </a:pPr>
            <a:r>
              <a:rPr lang="en-US" b="0" dirty="0">
                <a:latin typeface="Times New Roman" charset="0"/>
                <a:ea typeface="+mn-ea"/>
              </a:rPr>
              <a:t>Before using dry food, check containers or packages for damage from insects or rodents. Cereal and grain items are often targets for these pests.</a:t>
            </a:r>
          </a:p>
        </p:txBody>
      </p:sp>
    </p:spTree>
    <p:extLst>
      <p:ext uri="{BB962C8B-B14F-4D97-AF65-F5344CB8AC3E}">
        <p14:creationId xmlns:p14="http://schemas.microsoft.com/office/powerpoint/2010/main" val="228546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D532CC30-48E2-0F4F-9E2A-242B344F9312}" type="slidenum">
              <a:rPr lang="en-US">
                <a:solidFill>
                  <a:srgbClr val="000000"/>
                </a:solidFill>
                <a:latin typeface="Arial" charset="0"/>
                <a:ea typeface="ＭＳ Ｐゴシック" charset="0"/>
                <a:cs typeface="ＭＳ Ｐゴシック" charset="0"/>
              </a:rPr>
              <a:pPr/>
              <a:t>4</a:t>
            </a:fld>
            <a:endParaRPr lang="en-US">
              <a:solidFill>
                <a:srgbClr val="000000"/>
              </a:solidFill>
              <a:latin typeface="Arial" charset="0"/>
              <a:ea typeface="ＭＳ Ｐゴシック" charset="0"/>
              <a:cs typeface="ＭＳ Ｐゴシック" charset="0"/>
            </a:endParaRPr>
          </a:p>
        </p:txBody>
      </p:sp>
      <p:sp>
        <p:nvSpPr>
          <p:cNvPr id="58982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57250" y="4404922"/>
            <a:ext cx="5365578" cy="466412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r>
              <a:rPr lang="en-US" b="1" dirty="0">
                <a:latin typeface="Times New Roman" charset="0"/>
              </a:rPr>
              <a:t>Instructor Notes</a:t>
            </a:r>
          </a:p>
          <a:p>
            <a:pPr marL="112163" indent="-112163">
              <a:buFontTx/>
              <a:buChar char="•"/>
            </a:pPr>
            <a:r>
              <a:rPr lang="en-US" dirty="0">
                <a:latin typeface="Times New Roman" charset="0"/>
              </a:rPr>
              <a:t>Food packaged in the operation that is being sold to customers for use at home must be labeled. Bottled salad dressing is one example. The label must include the information on the slide.</a:t>
            </a:r>
          </a:p>
          <a:p>
            <a:pPr marL="112163" indent="-112163">
              <a:buFontTx/>
              <a:buChar char="•"/>
            </a:pPr>
            <a:r>
              <a:rPr lang="en-US" dirty="0">
                <a:latin typeface="Times New Roman" charset="0"/>
              </a:rPr>
              <a:t>Naming the source of each major food allergen contained in the food is not necessary if the source is already part of the common name of the ingredient. </a:t>
            </a:r>
          </a:p>
          <a:p>
            <a:pPr marL="112163" indent="-112163">
              <a:buFontTx/>
              <a:buChar char="•"/>
            </a:pPr>
            <a:r>
              <a:rPr lang="en-US" dirty="0">
                <a:latin typeface="Times New Roman" charset="0"/>
                <a:ea typeface="ＭＳ Ｐゴシック" charset="0"/>
                <a:cs typeface="ＭＳ Ｐゴシック" charset="0"/>
              </a:rPr>
              <a:t>These labeling requirements do not apply to customers’ leftover food items placed in carry-out containers.</a:t>
            </a:r>
          </a:p>
        </p:txBody>
      </p:sp>
    </p:spTree>
    <p:extLst>
      <p:ext uri="{BB962C8B-B14F-4D97-AF65-F5344CB8AC3E}">
        <p14:creationId xmlns:p14="http://schemas.microsoft.com/office/powerpoint/2010/main" val="64483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0E5D69AF-35F1-F44B-B50C-8E844AACB8B7}" type="slidenum">
              <a:rPr lang="en-US">
                <a:solidFill>
                  <a:srgbClr val="000000"/>
                </a:solidFill>
                <a:latin typeface="Arial" charset="0"/>
                <a:ea typeface="ＭＳ Ｐゴシック" charset="0"/>
                <a:cs typeface="ＭＳ Ｐゴシック" charset="0"/>
              </a:rPr>
              <a:pPr/>
              <a:t>5</a:t>
            </a:fld>
            <a:endParaRPr lang="en-US">
              <a:solidFill>
                <a:srgbClr val="000000"/>
              </a:solidFill>
              <a:latin typeface="Arial" charset="0"/>
              <a:ea typeface="ＭＳ Ｐゴシック" charset="0"/>
              <a:cs typeface="ＭＳ Ｐゴシック" charset="0"/>
            </a:endParaRPr>
          </a:p>
        </p:txBody>
      </p:sp>
      <p:sp>
        <p:nvSpPr>
          <p:cNvPr id="59085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685800" y="4343400"/>
            <a:ext cx="5486400" cy="4114800"/>
          </a:xfrm>
        </p:spPr>
        <p:txBody>
          <a:bodyPr/>
          <a:lstStyle/>
          <a:p>
            <a:r>
              <a:rPr lang="en-US" b="1" dirty="0"/>
              <a:t>Instructor Notes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Refrigeration slows the growth of most bacteria, but some types grow well at refrigeration temperatures. When food is refrigerated for long periods of time, these bacteria can grow enough to cause illness. For this reason, ready-to-eat TCS food must be marked if held for longer than 24 hours. </a:t>
            </a:r>
            <a:endParaRPr lang="en-US" b="1" dirty="0"/>
          </a:p>
          <a:p>
            <a:endParaRPr lang="en-US" dirty="0"/>
          </a:p>
        </p:txBody>
      </p:sp>
    </p:spTree>
    <p:extLst>
      <p:ext uri="{BB962C8B-B14F-4D97-AF65-F5344CB8AC3E}">
        <p14:creationId xmlns:p14="http://schemas.microsoft.com/office/powerpoint/2010/main" val="95951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E0BE650E-B89D-004A-B36A-88939403C0EC}" type="slidenum">
              <a:rPr lang="en-US">
                <a:solidFill>
                  <a:srgbClr val="000000"/>
                </a:solidFill>
                <a:latin typeface="Arial" charset="0"/>
                <a:ea typeface="ＭＳ Ｐゴシック" charset="0"/>
                <a:cs typeface="ＭＳ Ｐゴシック" charset="0"/>
              </a:rPr>
              <a:pPr/>
              <a:t>6</a:t>
            </a:fld>
            <a:endParaRPr lang="en-US">
              <a:solidFill>
                <a:srgbClr val="000000"/>
              </a:solidFill>
              <a:latin typeface="Arial" charset="0"/>
              <a:ea typeface="ＭＳ Ｐゴシック" charset="0"/>
              <a:cs typeface="ＭＳ Ｐゴシック" charset="0"/>
            </a:endParaRPr>
          </a:p>
        </p:txBody>
      </p:sp>
      <p:sp>
        <p:nvSpPr>
          <p:cNvPr id="59187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64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C847E4F9-3D22-EC45-9F4F-E07F12980665}" type="slidenum">
              <a:rPr lang="en-US">
                <a:solidFill>
                  <a:srgbClr val="000000"/>
                </a:solidFill>
                <a:latin typeface="Arial" charset="0"/>
                <a:ea typeface="ＭＳ Ｐゴシック" charset="0"/>
                <a:cs typeface="ＭＳ Ｐゴシック" charset="0"/>
              </a:rPr>
              <a:pPr/>
              <a:t>7</a:t>
            </a:fld>
            <a:endParaRPr lang="en-US">
              <a:solidFill>
                <a:srgbClr val="000000"/>
              </a:solidFill>
              <a:latin typeface="Arial" charset="0"/>
              <a:ea typeface="ＭＳ Ｐゴシック" charset="0"/>
              <a:cs typeface="ＭＳ Ｐゴシック" charset="0"/>
            </a:endParaRPr>
          </a:p>
        </p:txBody>
      </p:sp>
      <p:sp>
        <p:nvSpPr>
          <p:cNvPr id="59289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57250" y="4347148"/>
            <a:ext cx="5486711" cy="4114488"/>
          </a:xfrm>
        </p:spPr>
        <p:txBody>
          <a:bodyPr/>
          <a:lstStyle/>
          <a:p>
            <a:pPr>
              <a:defRPr/>
            </a:pPr>
            <a:endParaRPr lang="en-US" dirty="0">
              <a:ea typeface="+mn-ea"/>
            </a:endParaRPr>
          </a:p>
        </p:txBody>
      </p:sp>
    </p:spTree>
    <p:extLst>
      <p:ext uri="{BB962C8B-B14F-4D97-AF65-F5344CB8AC3E}">
        <p14:creationId xmlns:p14="http://schemas.microsoft.com/office/powerpoint/2010/main" val="236692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8</a:t>
            </a:fld>
            <a:endParaRPr lang="en-US" sz="1200" b="0" dirty="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844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D6652520-2D1D-4B46-AC89-9B5602EB5150}" type="slidenum">
              <a:rPr lang="en-US">
                <a:solidFill>
                  <a:srgbClr val="000000"/>
                </a:solidFill>
                <a:latin typeface="Arial" charset="0"/>
                <a:ea typeface="ＭＳ Ｐゴシック" charset="0"/>
                <a:cs typeface="ＭＳ Ｐゴシック" charset="0"/>
              </a:rPr>
              <a:pPr/>
              <a:t>9</a:t>
            </a:fld>
            <a:endParaRPr lang="en-US">
              <a:solidFill>
                <a:srgbClr val="000000"/>
              </a:solidFill>
              <a:latin typeface="Arial" charset="0"/>
              <a:ea typeface="ＭＳ Ｐゴシック" charset="0"/>
              <a:cs typeface="ＭＳ Ｐゴシック" charset="0"/>
            </a:endParaRPr>
          </a:p>
        </p:txBody>
      </p:sp>
      <p:sp>
        <p:nvSpPr>
          <p:cNvPr id="594947" name="Rectangle 2"/>
          <p:cNvSpPr>
            <a:spLocks noGrp="1" noRot="1" noChangeAspect="1" noChangeArrowheads="1" noTextEdit="1"/>
          </p:cNvSpPr>
          <p:nvPr>
            <p:ph type="sldImg"/>
          </p:nvPr>
        </p:nvSpPr>
        <p:spPr>
          <a:ln/>
        </p:spPr>
      </p:sp>
      <p:sp>
        <p:nvSpPr>
          <p:cNvPr id="594948" name="Rectangle 3"/>
          <p:cNvSpPr>
            <a:spLocks noGrp="1" noChangeArrowheads="1"/>
          </p:cNvSpPr>
          <p:nvPr>
            <p:ph type="body" idx="1"/>
          </p:nvPr>
        </p:nvSpPr>
        <p:spPr>
          <a:xfrm>
            <a:off x="857251" y="4392431"/>
            <a:ext cx="5204067"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84" tIns="45541" rIns="91084" bIns="45541"/>
          <a:lstStyle/>
          <a:p>
            <a:pPr marL="109047" indent="-109047">
              <a:spcBef>
                <a:spcPct val="0"/>
              </a:spcBef>
            </a:pPr>
            <a:r>
              <a:rPr lang="en-US" b="1" dirty="0">
                <a:latin typeface="Times New Roman" charset="0"/>
                <a:ea typeface="ＭＳ Ｐゴシック" charset="0"/>
                <a:cs typeface="ＭＳ Ｐゴシック" charset="0"/>
              </a:rPr>
              <a:t>Instructor Notes</a:t>
            </a:r>
            <a:endParaRPr lang="en-US" dirty="0">
              <a:latin typeface="Times New Roman" charset="0"/>
              <a:ea typeface="ＭＳ Ｐゴシック" charset="0"/>
              <a:cs typeface="ＭＳ Ｐゴシック" charset="0"/>
            </a:endParaRPr>
          </a:p>
          <a:p>
            <a:pPr marL="109047" indent="-109047">
              <a:spcBef>
                <a:spcPct val="0"/>
              </a:spcBef>
              <a:buFontTx/>
              <a:buChar char="•"/>
            </a:pPr>
            <a:r>
              <a:rPr lang="en-US" dirty="0">
                <a:latin typeface="Times New Roman" charset="0"/>
                <a:ea typeface="ＭＳ Ｐゴシック" charset="0"/>
                <a:cs typeface="ＭＳ Ｐゴシック" charset="0"/>
              </a:rPr>
              <a:t>Food must be rotated in storage to maintain quality and limit the growth of pathogens. Food items must be rotated so that those with the earliest use-by or expiration dates are used before items with later dates.</a:t>
            </a:r>
          </a:p>
          <a:p>
            <a:pPr marL="109047" indent="-109047">
              <a:spcBef>
                <a:spcPct val="0"/>
              </a:spcBef>
              <a:buFontTx/>
              <a:buChar char="•"/>
            </a:pPr>
            <a:r>
              <a:rPr lang="en-US" dirty="0">
                <a:latin typeface="Times New Roman" charset="0"/>
                <a:ea typeface="ＭＳ Ｐゴシック" charset="0"/>
                <a:cs typeface="ＭＳ Ｐゴシック" charset="0"/>
              </a:rPr>
              <a:t>Many operations use the first-in, first-out (FIFO) method to rotate their refrigerated, frozen, and dry food during storage. Here is one way to use the FIFO method.</a:t>
            </a:r>
          </a:p>
        </p:txBody>
      </p:sp>
    </p:spTree>
    <p:extLst>
      <p:ext uri="{BB962C8B-B14F-4D97-AF65-F5344CB8AC3E}">
        <p14:creationId xmlns:p14="http://schemas.microsoft.com/office/powerpoint/2010/main" val="1171185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7300790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797975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30094893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1835080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214970054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20263044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26189025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11123266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92584362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32380962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339797095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14014426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18425693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34708779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242413742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27509702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27954971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baseline="0" dirty="0">
                <a:solidFill>
                  <a:schemeClr val="tx1"/>
                </a:solidFill>
                <a:latin typeface="Arial"/>
                <a:cs typeface="Arial"/>
              </a:rPr>
              <a:t> </a:t>
            </a:r>
            <a:r>
              <a:rPr lang="en-US" sz="3000" b="1" i="0" dirty="0" err="1">
                <a:solidFill>
                  <a:schemeClr val="tx1"/>
                </a:solidFill>
                <a:latin typeface="Arial"/>
                <a:cs typeface="Arial"/>
              </a:rPr>
              <a:t>Coursebook</a:t>
            </a:r>
            <a:r>
              <a:rPr lang="en-US" sz="3000" b="1" i="0" dirty="0">
                <a:solidFill>
                  <a:schemeClr val="tx1"/>
                </a:solidFill>
                <a:latin typeface="Arial"/>
                <a:cs typeface="Arial"/>
              </a:rPr>
              <a:t>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987718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428296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719499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8881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693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0444715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2697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758974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column Content_2 imag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hasCustomPrompt="1"/>
          </p:nvPr>
        </p:nvSpPr>
        <p:spPr>
          <a:xfrm>
            <a:off x="4652176" y="1873878"/>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15" name="Picture Placeholder 10"/>
          <p:cNvSpPr>
            <a:spLocks noGrp="1"/>
          </p:cNvSpPr>
          <p:nvPr>
            <p:ph type="pic" sz="quarter" idx="17"/>
          </p:nvPr>
        </p:nvSpPr>
        <p:spPr>
          <a:xfrm>
            <a:off x="7267786"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Text Placeholder 15"/>
          <p:cNvSpPr>
            <a:spLocks noGrp="1"/>
          </p:cNvSpPr>
          <p:nvPr>
            <p:ph type="body" sz="quarter" idx="18" hasCustomPrompt="1"/>
          </p:nvPr>
        </p:nvSpPr>
        <p:spPr>
          <a:xfrm>
            <a:off x="2036566" y="1863246"/>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20" name="Picture Placeholder 10"/>
          <p:cNvSpPr>
            <a:spLocks noGrp="1"/>
          </p:cNvSpPr>
          <p:nvPr>
            <p:ph type="pic" sz="quarter" idx="19"/>
          </p:nvPr>
        </p:nvSpPr>
        <p:spPr>
          <a:xfrm>
            <a:off x="187719"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6993170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6807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102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26627032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67096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98039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87826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72107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1075798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220764"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1908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70932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559009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0076535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01491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7153916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919301016"/>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15751426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80569375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345644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2155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83654914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796879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9713841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9966200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35380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86852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4690719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66137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2329152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751135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3855992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63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9095370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34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89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743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533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507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58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751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631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50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79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40400833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372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229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7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389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3985139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848019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28457625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3510564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2956189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366630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034538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3396136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1446065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2960942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707171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885178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1325424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143563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1167141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48.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6164786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00" r:id="rId26"/>
    <p:sldLayoutId id="2147483701" r:id="rId27"/>
    <p:sldLayoutId id="2147483702" r:id="rId28"/>
    <p:sldLayoutId id="2147483703" r:id="rId29"/>
    <p:sldLayoutId id="2147483704" r:id="rId30"/>
    <p:sldLayoutId id="2147483705" r:id="rId31"/>
    <p:sldLayoutId id="2147483732"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756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10"/>
          <p:cNvSpPr>
            <a:spLocks noGrp="1" noChangeArrowheads="1"/>
          </p:cNvSpPr>
          <p:nvPr>
            <p:ph type="title"/>
          </p:nvPr>
        </p:nvSpPr>
        <p:spPr/>
        <p:txBody>
          <a:bodyPr>
            <a:normAutofit/>
          </a:bodyPr>
          <a:lstStyle/>
          <a:p>
            <a:pPr eaLnBrk="1" hangingPunct="1">
              <a:defRPr/>
            </a:pPr>
            <a:r>
              <a:rPr lang="en-US" dirty="0">
                <a:cs typeface="+mj-cs"/>
              </a:rPr>
              <a:t>Temperatures</a:t>
            </a:r>
          </a:p>
        </p:txBody>
      </p:sp>
      <p:sp>
        <p:nvSpPr>
          <p:cNvPr id="143362" name="Rectangle 3"/>
          <p:cNvSpPr>
            <a:spLocks noGrp="1" noChangeArrowheads="1"/>
          </p:cNvSpPr>
          <p:nvPr>
            <p:ph idx="1"/>
          </p:nvPr>
        </p:nvSpPr>
        <p:spPr/>
        <p:txBody>
          <a:bodyPr>
            <a:normAutofit lnSpcReduction="10000"/>
          </a:bodyPr>
          <a:lstStyle/>
          <a:p>
            <a:pPr marL="0" indent="0" eaLnBrk="1" hangingPunct="1"/>
            <a:r>
              <a:rPr lang="en-US" dirty="0">
                <a:latin typeface="Arial Narrow" charset="0"/>
              </a:rPr>
              <a:t>Temperature guidelines:</a:t>
            </a:r>
          </a:p>
          <a:p>
            <a:pPr lvl="1" eaLnBrk="1" hangingPunct="1"/>
            <a:r>
              <a:rPr lang="en-US" dirty="0">
                <a:solidFill>
                  <a:srgbClr val="000000"/>
                </a:solidFill>
                <a:latin typeface="Arial Narrow" charset="0"/>
              </a:rPr>
              <a:t>Store TCS food at an internal temperature </a:t>
            </a:r>
            <a:br>
              <a:rPr lang="en-US" dirty="0">
                <a:solidFill>
                  <a:srgbClr val="000000"/>
                </a:solidFill>
                <a:latin typeface="Arial Narrow" charset="0"/>
              </a:rPr>
            </a:br>
            <a:r>
              <a:rPr lang="en-US" dirty="0">
                <a:solidFill>
                  <a:srgbClr val="000000"/>
                </a:solidFill>
                <a:latin typeface="Arial Narrow" charset="0"/>
              </a:rPr>
              <a:t>of 41˚F (5˚C) or lower, or 135˚F (57˚C) </a:t>
            </a:r>
            <a:br>
              <a:rPr lang="en-US" dirty="0">
                <a:solidFill>
                  <a:srgbClr val="000000"/>
                </a:solidFill>
                <a:latin typeface="Arial Narrow" charset="0"/>
              </a:rPr>
            </a:br>
            <a:r>
              <a:rPr lang="en-US" dirty="0">
                <a:solidFill>
                  <a:srgbClr val="000000"/>
                </a:solidFill>
                <a:latin typeface="Arial Narrow" charset="0"/>
              </a:rPr>
              <a:t>or higher.</a:t>
            </a:r>
          </a:p>
          <a:p>
            <a:pPr lvl="1" eaLnBrk="1" hangingPunct="1"/>
            <a:r>
              <a:rPr lang="en-US" dirty="0">
                <a:solidFill>
                  <a:srgbClr val="000000"/>
                </a:solidFill>
                <a:latin typeface="Arial Narrow" charset="0"/>
              </a:rPr>
              <a:t>Store meat, poultry, seafood, and dairy items in the coldest part of the unit away from the door.</a:t>
            </a:r>
          </a:p>
          <a:p>
            <a:pPr lvl="1" eaLnBrk="1" hangingPunct="1"/>
            <a:r>
              <a:rPr lang="en-US" dirty="0">
                <a:solidFill>
                  <a:srgbClr val="000000"/>
                </a:solidFill>
                <a:latin typeface="Arial Narrow" charset="0"/>
              </a:rPr>
              <a:t>Store frozen food at temperatures that keep it frozen.</a:t>
            </a:r>
          </a:p>
          <a:p>
            <a:pPr lvl="1" eaLnBrk="1" hangingPunct="1">
              <a:defRPr/>
            </a:pPr>
            <a:r>
              <a:rPr lang="en-US" dirty="0">
                <a:solidFill>
                  <a:srgbClr val="000000"/>
                </a:solidFill>
                <a:latin typeface="Arial Narrow" charset="0"/>
              </a:rPr>
              <a:t>Make sure storage units have at least one air temperature measuring device. </a:t>
            </a:r>
          </a:p>
          <a:p>
            <a:pPr lvl="2" eaLnBrk="1" hangingPunct="1">
              <a:defRPr/>
            </a:pPr>
            <a:r>
              <a:rPr lang="en-US" dirty="0">
                <a:solidFill>
                  <a:srgbClr val="000000"/>
                </a:solidFill>
                <a:latin typeface="Arial Narrow" charset="0"/>
              </a:rPr>
              <a:t>It must be accurate to +/- 3</a:t>
            </a:r>
            <a:r>
              <a:rPr lang="en-US" dirty="0">
                <a:solidFill>
                  <a:schemeClr val="tx1"/>
                </a:solidFill>
              </a:rPr>
              <a:t>˚F</a:t>
            </a:r>
            <a:r>
              <a:rPr lang="en-US" dirty="0">
                <a:solidFill>
                  <a:srgbClr val="000000"/>
                </a:solidFill>
                <a:latin typeface="Arial Narrow" charset="0"/>
              </a:rPr>
              <a:t> or +/- 1.5</a:t>
            </a:r>
            <a:r>
              <a:rPr lang="en-US" dirty="0">
                <a:solidFill>
                  <a:schemeClr val="tx1"/>
                </a:solidFill>
              </a:rPr>
              <a:t>˚C. </a:t>
            </a:r>
          </a:p>
          <a:p>
            <a:pPr lvl="2" eaLnBrk="1" hangingPunct="1">
              <a:defRPr/>
            </a:pPr>
            <a:r>
              <a:rPr lang="en-US" dirty="0">
                <a:solidFill>
                  <a:srgbClr val="000000"/>
                </a:solidFill>
                <a:latin typeface="Arial Narrow" charset="0"/>
              </a:rPr>
              <a:t>Put it in the warmest part of refrigerated units and the coldest part of hot-holding units. </a:t>
            </a:r>
          </a:p>
          <a:p>
            <a:pPr lvl="1" eaLnBrk="1" hangingPunct="1">
              <a:buFont typeface="Wingdings" charset="0"/>
              <a:buNone/>
            </a:pPr>
            <a:endParaRPr lang="en-US" dirty="0">
              <a:solidFill>
                <a:srgbClr val="000000"/>
              </a:solidFill>
              <a:latin typeface="Arial Narrow" charset="0"/>
            </a:endParaRPr>
          </a:p>
          <a:p>
            <a:pPr lvl="1" eaLnBrk="1" hangingPunct="1"/>
            <a:endParaRPr lang="en-US" dirty="0">
              <a:solidFill>
                <a:srgbClr val="000000"/>
              </a:solidFill>
              <a:latin typeface="Arial Narrow" charset="0"/>
            </a:endParaRP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7-10</a:t>
            </a:r>
          </a:p>
        </p:txBody>
      </p:sp>
      <p:pic>
        <p:nvPicPr>
          <p:cNvPr id="8" name="Picture Placeholder 4">
            <a:extLst>
              <a:ext uri="{FF2B5EF4-FFF2-40B4-BE49-F238E27FC236}">
                <a16:creationId xmlns:a16="http://schemas.microsoft.com/office/drawing/2014/main" id="{09E749BE-0F58-48AA-BBA6-A3823631EC86}"/>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4699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10"/>
          <p:cNvSpPr>
            <a:spLocks noGrp="1" noChangeArrowheads="1"/>
          </p:cNvSpPr>
          <p:nvPr>
            <p:ph type="title"/>
          </p:nvPr>
        </p:nvSpPr>
        <p:spPr/>
        <p:txBody>
          <a:bodyPr>
            <a:normAutofit/>
          </a:bodyPr>
          <a:lstStyle/>
          <a:p>
            <a:pPr eaLnBrk="1" hangingPunct="1">
              <a:defRPr/>
            </a:pPr>
            <a:r>
              <a:rPr lang="en-US" dirty="0">
                <a:cs typeface="+mj-cs"/>
              </a:rPr>
              <a:t>Temperatures</a:t>
            </a:r>
          </a:p>
        </p:txBody>
      </p:sp>
      <p:sp>
        <p:nvSpPr>
          <p:cNvPr id="143362" name="Rectangle 3"/>
          <p:cNvSpPr>
            <a:spLocks noGrp="1" noChangeArrowheads="1"/>
          </p:cNvSpPr>
          <p:nvPr>
            <p:ph idx="1"/>
          </p:nvPr>
        </p:nvSpPr>
        <p:spPr/>
        <p:txBody>
          <a:bodyPr/>
          <a:lstStyle/>
          <a:p>
            <a:pPr marL="0" indent="0" eaLnBrk="1" hangingPunct="1">
              <a:defRPr/>
            </a:pPr>
            <a:r>
              <a:rPr lang="en-US" dirty="0">
                <a:cs typeface="+mn-cs"/>
              </a:rPr>
              <a:t>Temperatures guidelines: </a:t>
            </a:r>
            <a:endParaRPr lang="en-US" i="1" dirty="0">
              <a:cs typeface="+mn-cs"/>
            </a:endParaRPr>
          </a:p>
          <a:p>
            <a:pPr marL="347472" lvl="1" indent="-347472" eaLnBrk="1" hangingPunct="1">
              <a:defRPr/>
            </a:pPr>
            <a:r>
              <a:rPr lang="en-US" dirty="0">
                <a:solidFill>
                  <a:srgbClr val="000000"/>
                </a:solidFill>
                <a:latin typeface="Arial Narrow" charset="0"/>
              </a:rPr>
              <a:t>Do </a:t>
            </a:r>
            <a:r>
              <a:rPr lang="en-US" dirty="0">
                <a:solidFill>
                  <a:schemeClr val="accent2"/>
                </a:solidFill>
                <a:latin typeface="Arial Narrow" charset="0"/>
              </a:rPr>
              <a:t>NOT</a:t>
            </a:r>
            <a:r>
              <a:rPr lang="en-US" dirty="0">
                <a:solidFill>
                  <a:srgbClr val="000000"/>
                </a:solidFill>
                <a:latin typeface="Arial Narrow" charset="0"/>
              </a:rPr>
              <a:t> overload coolers or freezers.</a:t>
            </a:r>
          </a:p>
          <a:p>
            <a:pPr marL="347472" lvl="1" indent="-347472" eaLnBrk="1" hangingPunct="1">
              <a:defRPr/>
            </a:pPr>
            <a:r>
              <a:rPr lang="en-US" dirty="0">
                <a:solidFill>
                  <a:srgbClr val="000000"/>
                </a:solidFill>
                <a:latin typeface="Arial Narrow" charset="0"/>
              </a:rPr>
              <a:t>Avoid frequent opening of the cooler.</a:t>
            </a:r>
          </a:p>
          <a:p>
            <a:pPr marL="347472" lvl="1" indent="-347472" eaLnBrk="1" hangingPunct="1">
              <a:defRPr/>
            </a:pPr>
            <a:r>
              <a:rPr lang="en-US" dirty="0">
                <a:solidFill>
                  <a:srgbClr val="000000"/>
                </a:solidFill>
                <a:latin typeface="Arial Narrow" charset="0"/>
              </a:rPr>
              <a:t>Use cold curtains in walk-in coolers and freezers.</a:t>
            </a:r>
          </a:p>
          <a:p>
            <a:pPr marL="347472" lvl="1" indent="-347472" eaLnBrk="1" hangingPunct="1">
              <a:defRPr/>
            </a:pPr>
            <a:r>
              <a:rPr lang="en-US" dirty="0">
                <a:solidFill>
                  <a:srgbClr val="000000"/>
                </a:solidFill>
                <a:latin typeface="Arial Narrow" charset="0"/>
              </a:rPr>
              <a:t>Use open shelving.</a:t>
            </a:r>
          </a:p>
          <a:p>
            <a:pPr marL="347472" lvl="1" indent="-347472" eaLnBrk="1" hangingPunct="1">
              <a:defRPr/>
            </a:pPr>
            <a:r>
              <a:rPr lang="en-US" dirty="0">
                <a:solidFill>
                  <a:srgbClr val="000000"/>
                </a:solidFill>
                <a:latin typeface="Arial Narrow" charset="0"/>
              </a:rPr>
              <a:t>Monitor food temperatures regularly.</a:t>
            </a:r>
          </a:p>
          <a:p>
            <a:pPr marL="694944" lvl="2" indent="-347472" eaLnBrk="1" hangingPunct="1">
              <a:defRPr/>
            </a:pPr>
            <a:r>
              <a:rPr lang="en-US" dirty="0">
                <a:solidFill>
                  <a:srgbClr val="000000"/>
                </a:solidFill>
                <a:latin typeface="Arial Narrow" charset="0"/>
              </a:rPr>
              <a:t>Randomly sample food temperatures.</a:t>
            </a:r>
          </a:p>
          <a:p>
            <a:pPr marL="694944" lvl="2" indent="-347472" eaLnBrk="1" hangingPunct="1">
              <a:defRPr/>
            </a:pPr>
            <a:r>
              <a:rPr lang="en-US" dirty="0">
                <a:solidFill>
                  <a:srgbClr val="000000"/>
                </a:solidFill>
                <a:latin typeface="Arial Narrow" charset="0"/>
              </a:rPr>
              <a:t>If the food is not at the correct temperature, throw it out.</a:t>
            </a:r>
          </a:p>
          <a:p>
            <a:pPr marL="347281" lvl="1" indent="-347472" eaLnBrk="1" hangingPunct="1">
              <a:defRPr/>
            </a:pPr>
            <a:r>
              <a:rPr lang="en-US" dirty="0"/>
              <a:t>Defrost freezers regularly.</a:t>
            </a:r>
            <a:endParaRPr lang="en-US" dirty="0">
              <a:solidFill>
                <a:srgbClr val="000000"/>
              </a:solidFill>
              <a:latin typeface="Arial Narrow" charset="0"/>
            </a:endParaRPr>
          </a:p>
          <a:p>
            <a:pPr marL="0" lvl="1" indent="0" eaLnBrk="1" hangingPunct="1">
              <a:buFont typeface="Wingdings" pitchFamily="2" charset="2"/>
              <a:buNone/>
              <a:defRPr/>
            </a:pPr>
            <a:endParaRPr lang="en-US" dirty="0">
              <a:solidFill>
                <a:srgbClr val="000000"/>
              </a:solidFill>
            </a:endParaRPr>
          </a:p>
          <a:p>
            <a:pPr marL="571500" lvl="1" indent="-457200" eaLnBrk="1" hangingPunct="1">
              <a:defRPr/>
            </a:pPr>
            <a:endParaRPr lang="en-US" dirty="0">
              <a:solidFill>
                <a:srgbClr val="000000"/>
              </a:solidFill>
            </a:endParaRP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7-11</a:t>
            </a:r>
          </a:p>
        </p:txBody>
      </p:sp>
      <p:pic>
        <p:nvPicPr>
          <p:cNvPr id="8" name="Picture Placeholder 4">
            <a:extLst>
              <a:ext uri="{FF2B5EF4-FFF2-40B4-BE49-F238E27FC236}">
                <a16:creationId xmlns:a16="http://schemas.microsoft.com/office/drawing/2014/main" id="{89F13F1A-FEB3-407F-9C82-EF535C5612D5}"/>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61679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normAutofit/>
          </a:bodyPr>
          <a:lstStyle/>
          <a:p>
            <a:pPr eaLnBrk="1" hangingPunct="1">
              <a:defRPr/>
            </a:pPr>
            <a:r>
              <a:rPr lang="en-US" dirty="0"/>
              <a:t>Preventing Cross-Contamination</a:t>
            </a:r>
            <a:endParaRPr lang="en-US" dirty="0">
              <a:cs typeface="+mj-cs"/>
            </a:endParaRPr>
          </a:p>
        </p:txBody>
      </p:sp>
      <p:sp>
        <p:nvSpPr>
          <p:cNvPr id="151554" name="Rectangle 3"/>
          <p:cNvSpPr>
            <a:spLocks noGrp="1" noChangeArrowheads="1"/>
          </p:cNvSpPr>
          <p:nvPr>
            <p:ph idx="1"/>
          </p:nvPr>
        </p:nvSpPr>
        <p:spPr/>
        <p:txBody>
          <a:bodyPr/>
          <a:lstStyle/>
          <a:p>
            <a:pPr marL="0" indent="0" eaLnBrk="1" hangingPunct="1">
              <a:defRPr/>
            </a:pPr>
            <a:r>
              <a:rPr lang="en-US" dirty="0">
                <a:cs typeface="+mn-cs"/>
              </a:rPr>
              <a:t>Storage location: </a:t>
            </a:r>
          </a:p>
          <a:p>
            <a:pPr marL="347472" lvl="1" indent="-347472" eaLnBrk="1" hangingPunct="1">
              <a:defRPr/>
            </a:pPr>
            <a:r>
              <a:rPr lang="en-US" dirty="0">
                <a:solidFill>
                  <a:srgbClr val="000000"/>
                </a:solidFill>
              </a:rPr>
              <a:t>Store food in a clean, dry location away from dust and other contaminants. </a:t>
            </a:r>
          </a:p>
          <a:p>
            <a:pPr marL="347472" lvl="1" indent="-347472" eaLnBrk="1" hangingPunct="1">
              <a:defRPr/>
            </a:pPr>
            <a:r>
              <a:rPr lang="en-US" dirty="0">
                <a:solidFill>
                  <a:schemeClr val="accent2"/>
                </a:solidFill>
              </a:rPr>
              <a:t>NEVER</a:t>
            </a:r>
            <a:r>
              <a:rPr lang="en-US" dirty="0">
                <a:solidFill>
                  <a:srgbClr val="000000"/>
                </a:solidFill>
              </a:rPr>
              <a:t> store food in these areas:</a:t>
            </a:r>
          </a:p>
          <a:p>
            <a:pPr marL="694944" lvl="2" indent="-347472" eaLnBrk="1" hangingPunct="1">
              <a:defRPr/>
            </a:pPr>
            <a:r>
              <a:rPr lang="en-US" dirty="0">
                <a:solidFill>
                  <a:srgbClr val="000000"/>
                </a:solidFill>
              </a:rPr>
              <a:t>Locker rooms or dressing rooms</a:t>
            </a:r>
          </a:p>
          <a:p>
            <a:pPr marL="694944" lvl="2" indent="-347472" eaLnBrk="1" hangingPunct="1">
              <a:defRPr/>
            </a:pPr>
            <a:r>
              <a:rPr lang="en-US" dirty="0">
                <a:solidFill>
                  <a:srgbClr val="000000"/>
                </a:solidFill>
              </a:rPr>
              <a:t>Restrooms or garbage rooms</a:t>
            </a:r>
          </a:p>
          <a:p>
            <a:pPr marL="694944" lvl="2" indent="-347472" eaLnBrk="1" hangingPunct="1">
              <a:defRPr/>
            </a:pPr>
            <a:r>
              <a:rPr lang="en-US" dirty="0">
                <a:solidFill>
                  <a:srgbClr val="000000"/>
                </a:solidFill>
              </a:rPr>
              <a:t>Mechanical rooms</a:t>
            </a:r>
          </a:p>
          <a:p>
            <a:pPr marL="694944" lvl="2" indent="-347472" eaLnBrk="1" hangingPunct="1">
              <a:defRPr/>
            </a:pPr>
            <a:r>
              <a:rPr lang="en-US" dirty="0">
                <a:solidFill>
                  <a:srgbClr val="000000"/>
                </a:solidFill>
              </a:rPr>
              <a:t>Under unshielded sewer lines or leaking water lines</a:t>
            </a:r>
          </a:p>
          <a:p>
            <a:pPr marL="694944" lvl="2" indent="-347472" eaLnBrk="1" hangingPunct="1">
              <a:defRPr/>
            </a:pPr>
            <a:r>
              <a:rPr lang="en-US" dirty="0">
                <a:solidFill>
                  <a:srgbClr val="000000"/>
                </a:solidFill>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7-12</a:t>
            </a:r>
          </a:p>
        </p:txBody>
      </p:sp>
    </p:spTree>
    <p:extLst>
      <p:ext uri="{BB962C8B-B14F-4D97-AF65-F5344CB8AC3E}">
        <p14:creationId xmlns:p14="http://schemas.microsoft.com/office/powerpoint/2010/main" val="3708009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normAutofit/>
          </a:bodyPr>
          <a:lstStyle/>
          <a:p>
            <a:pPr eaLnBrk="1" hangingPunct="1">
              <a:defRPr/>
            </a:pPr>
            <a:r>
              <a:rPr lang="en-US" dirty="0"/>
              <a:t>Preventing Cross-Contamination</a:t>
            </a:r>
            <a:endParaRPr lang="en-US" dirty="0">
              <a:cs typeface="+mj-cs"/>
            </a:endParaRPr>
          </a:p>
        </p:txBody>
      </p:sp>
      <p:sp>
        <p:nvSpPr>
          <p:cNvPr id="151554" name="Rectangle 3"/>
          <p:cNvSpPr>
            <a:spLocks noGrp="1" noChangeArrowheads="1"/>
          </p:cNvSpPr>
          <p:nvPr>
            <p:ph idx="1"/>
          </p:nvPr>
        </p:nvSpPr>
        <p:spPr/>
        <p:txBody>
          <a:bodyPr/>
          <a:lstStyle/>
          <a:p>
            <a:pPr marL="0" indent="0" eaLnBrk="1" hangingPunct="1">
              <a:defRPr/>
            </a:pPr>
            <a:r>
              <a:rPr lang="en-US" dirty="0">
                <a:cs typeface="+mn-cs"/>
              </a:rPr>
              <a:t>Damaged, spoiled, or incorrectly stored food: </a:t>
            </a:r>
          </a:p>
          <a:p>
            <a:pPr marL="347472" lvl="1" indent="-347472" eaLnBrk="1" hangingPunct="1">
              <a:defRPr/>
            </a:pPr>
            <a:r>
              <a:rPr lang="en-US" dirty="0">
                <a:solidFill>
                  <a:srgbClr val="000000"/>
                </a:solidFill>
              </a:rPr>
              <a:t>Discard unsafe food:</a:t>
            </a:r>
          </a:p>
          <a:p>
            <a:pPr marL="694944" lvl="2" indent="-347472" eaLnBrk="1" hangingPunct="1">
              <a:defRPr/>
            </a:pPr>
            <a:r>
              <a:rPr lang="en-US" dirty="0">
                <a:solidFill>
                  <a:srgbClr val="000000"/>
                </a:solidFill>
              </a:rPr>
              <a:t>Damaged</a:t>
            </a:r>
          </a:p>
          <a:p>
            <a:pPr marL="694944" lvl="2" indent="-347472" eaLnBrk="1" hangingPunct="1">
              <a:defRPr/>
            </a:pPr>
            <a:r>
              <a:rPr lang="en-US" dirty="0">
                <a:solidFill>
                  <a:srgbClr val="000000"/>
                </a:solidFill>
              </a:rPr>
              <a:t>Spoiled</a:t>
            </a:r>
          </a:p>
          <a:p>
            <a:pPr marL="694944" lvl="2" indent="-347472" eaLnBrk="1" hangingPunct="1">
              <a:defRPr/>
            </a:pPr>
            <a:r>
              <a:rPr lang="en-US" dirty="0">
                <a:solidFill>
                  <a:srgbClr val="000000"/>
                </a:solidFill>
              </a:rPr>
              <a:t>Incorrectly stored</a:t>
            </a:r>
          </a:p>
          <a:p>
            <a:pPr marL="694944" lvl="2" indent="-347472" eaLnBrk="1" hangingPunct="1">
              <a:defRPr/>
            </a:pPr>
            <a:r>
              <a:rPr lang="en-US" dirty="0">
                <a:solidFill>
                  <a:srgbClr val="000000"/>
                </a:solidFill>
              </a:rPr>
              <a:t>Missing its date mark</a:t>
            </a:r>
          </a:p>
          <a:p>
            <a:pPr marL="694944" lvl="2" indent="-347472" eaLnBrk="1" hangingPunct="1">
              <a:defRPr/>
            </a:pPr>
            <a:r>
              <a:rPr lang="en-US" dirty="0">
                <a:solidFill>
                  <a:srgbClr val="000000"/>
                </a:solidFill>
              </a:rPr>
              <a:t>Past its date mark</a:t>
            </a:r>
          </a:p>
          <a:p>
            <a:pPr marL="694944" lvl="2" indent="-347472" eaLnBrk="1" hangingPunct="1">
              <a:defRPr/>
            </a:pPr>
            <a:r>
              <a:rPr lang="en-US" dirty="0">
                <a:solidFill>
                  <a:srgbClr val="000000"/>
                </a:solidFill>
              </a:rPr>
              <a:t>Exceeded time/temperature requirements</a:t>
            </a:r>
          </a:p>
          <a:p>
            <a:pPr marL="347281" lvl="1" indent="-347472" eaLnBrk="1" hangingPunct="1">
              <a:defRPr/>
            </a:pPr>
            <a:r>
              <a:rPr lang="en-US" dirty="0">
                <a:solidFill>
                  <a:srgbClr val="000000"/>
                </a:solidFill>
              </a:rPr>
              <a:t>If returning unsafe food:</a:t>
            </a:r>
          </a:p>
          <a:p>
            <a:pPr marL="694944" lvl="2" indent="-347472" eaLnBrk="1" hangingPunct="1">
              <a:defRPr/>
            </a:pPr>
            <a:r>
              <a:rPr lang="en-US" dirty="0">
                <a:solidFill>
                  <a:srgbClr val="000000"/>
                </a:solidFill>
              </a:rPr>
              <a:t>Store it away from other food and equipment.</a:t>
            </a:r>
          </a:p>
          <a:p>
            <a:pPr marL="694944" lvl="2" indent="-347472" eaLnBrk="1" hangingPunct="1">
              <a:defRPr/>
            </a:pPr>
            <a:r>
              <a:rPr lang="en-US" dirty="0">
                <a:solidFill>
                  <a:srgbClr val="000000"/>
                </a:solidFill>
              </a:rPr>
              <a:t>Label it so it is not used.</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07E833E7-7FA0-4E3E-908B-22ED57104521}" type="slidenum">
              <a:rPr lang="en-US" sz="1200" b="0" smtClean="0">
                <a:solidFill>
                  <a:srgbClr val="000000"/>
                </a:solidFill>
              </a:rPr>
              <a:t>13</a:t>
            </a:fld>
            <a:endParaRPr lang="en-US" sz="1200" b="0" dirty="0">
              <a:solidFill>
                <a:srgbClr val="000000"/>
              </a:solidFill>
            </a:endParaRPr>
          </a:p>
        </p:txBody>
      </p:sp>
      <p:pic>
        <p:nvPicPr>
          <p:cNvPr id="8" name="Picture Placeholder 9">
            <a:extLst>
              <a:ext uri="{FF2B5EF4-FFF2-40B4-BE49-F238E27FC236}">
                <a16:creationId xmlns:a16="http://schemas.microsoft.com/office/drawing/2014/main" id="{18E7B6FF-7328-45D2-8535-6E566264BE9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7451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6"/>
          <p:cNvSpPr>
            <a:spLocks noGrp="1" noChangeArrowheads="1"/>
          </p:cNvSpPr>
          <p:nvPr>
            <p:ph type="title"/>
          </p:nvPr>
        </p:nvSpPr>
        <p:spPr/>
        <p:txBody>
          <a:bodyPr>
            <a:normAutofit/>
          </a:bodyPr>
          <a:lstStyle/>
          <a:p>
            <a:pPr eaLnBrk="1" hangingPunct="1">
              <a:defRPr/>
            </a:pPr>
            <a:r>
              <a:rPr lang="en-US" dirty="0">
                <a:cs typeface="+mj-cs"/>
              </a:rPr>
              <a:t>Preventing Cross-Contamination</a:t>
            </a:r>
          </a:p>
        </p:txBody>
      </p:sp>
      <p:sp>
        <p:nvSpPr>
          <p:cNvPr id="146434" name="Rectangle 3"/>
          <p:cNvSpPr>
            <a:spLocks noGrp="1" noChangeArrowheads="1"/>
          </p:cNvSpPr>
          <p:nvPr>
            <p:ph idx="1"/>
          </p:nvPr>
        </p:nvSpPr>
        <p:spPr/>
        <p:txBody>
          <a:bodyPr/>
          <a:lstStyle/>
          <a:p>
            <a:pPr marL="0" indent="0" eaLnBrk="1" hangingPunct="1">
              <a:lnSpc>
                <a:spcPct val="80000"/>
              </a:lnSpc>
              <a:defRPr/>
            </a:pPr>
            <a:r>
              <a:rPr lang="en-US" dirty="0">
                <a:cs typeface="+mn-cs"/>
              </a:rPr>
              <a:t>Supplies: </a:t>
            </a:r>
            <a:endParaRPr lang="en-US" b="0" i="1" dirty="0">
              <a:solidFill>
                <a:srgbClr val="000000"/>
              </a:solidFill>
              <a:cs typeface="+mn-cs"/>
            </a:endParaRPr>
          </a:p>
          <a:p>
            <a:pPr marL="347472" lvl="1" indent="-347472" eaLnBrk="1" hangingPunct="1">
              <a:defRPr/>
            </a:pPr>
            <a:r>
              <a:rPr lang="en-US" dirty="0">
                <a:solidFill>
                  <a:srgbClr val="000000"/>
                </a:solidFill>
              </a:rPr>
              <a:t>Store all items in designated storage areas.</a:t>
            </a:r>
          </a:p>
          <a:p>
            <a:pPr marL="694944" lvl="2" indent="-347472" eaLnBrk="1" hangingPunct="1">
              <a:defRPr/>
            </a:pPr>
            <a:r>
              <a:rPr lang="en-US" dirty="0">
                <a:solidFill>
                  <a:srgbClr val="000000"/>
                </a:solidFill>
              </a:rPr>
              <a:t>Store items away from walls and at least </a:t>
            </a:r>
            <a:br>
              <a:rPr lang="en-US" dirty="0">
                <a:solidFill>
                  <a:srgbClr val="000000"/>
                </a:solidFill>
              </a:rPr>
            </a:br>
            <a:r>
              <a:rPr lang="en-US" dirty="0">
                <a:solidFill>
                  <a:srgbClr val="000000"/>
                </a:solidFill>
              </a:rPr>
              <a:t>six inches (15 centimeters) off the floor. </a:t>
            </a:r>
          </a:p>
          <a:p>
            <a:pPr marL="694944" lvl="2" indent="-347472" eaLnBrk="1" hangingPunct="1">
              <a:defRPr/>
            </a:pPr>
            <a:r>
              <a:rPr lang="en-US" dirty="0">
                <a:solidFill>
                  <a:srgbClr val="000000"/>
                </a:solidFill>
              </a:rPr>
              <a:t>Store single-use items (e.g., sleeve of </a:t>
            </a:r>
            <a:br>
              <a:rPr lang="en-US" dirty="0">
                <a:solidFill>
                  <a:srgbClr val="000000"/>
                </a:solidFill>
              </a:rPr>
            </a:br>
            <a:r>
              <a:rPr lang="en-US" dirty="0">
                <a:solidFill>
                  <a:srgbClr val="000000"/>
                </a:solidFill>
              </a:rPr>
              <a:t>single-use cups, single-use gloves) in </a:t>
            </a:r>
            <a:br>
              <a:rPr lang="en-US" dirty="0">
                <a:solidFill>
                  <a:srgbClr val="000000"/>
                </a:solidFill>
              </a:rPr>
            </a:br>
            <a:r>
              <a:rPr lang="en-US" dirty="0">
                <a:solidFill>
                  <a:srgbClr val="000000"/>
                </a:solidFill>
              </a:rPr>
              <a:t>original packaging.</a:t>
            </a: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7-14</a:t>
            </a:r>
          </a:p>
        </p:txBody>
      </p:sp>
      <p:pic>
        <p:nvPicPr>
          <p:cNvPr id="8" name="Picture Placeholder 4">
            <a:extLst>
              <a:ext uri="{FF2B5EF4-FFF2-40B4-BE49-F238E27FC236}">
                <a16:creationId xmlns:a16="http://schemas.microsoft.com/office/drawing/2014/main" id="{D337D677-79DE-482E-B0F4-907F9CC8A0C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grpSp>
        <p:nvGrpSpPr>
          <p:cNvPr id="6" name="Group 5"/>
          <p:cNvGrpSpPr/>
          <p:nvPr/>
        </p:nvGrpSpPr>
        <p:grpSpPr>
          <a:xfrm>
            <a:off x="7204365" y="2147455"/>
            <a:ext cx="1315430" cy="1004454"/>
            <a:chOff x="7204365" y="2147455"/>
            <a:chExt cx="1315430" cy="1004454"/>
          </a:xfrm>
        </p:grpSpPr>
        <p:cxnSp>
          <p:nvCxnSpPr>
            <p:cNvPr id="7" name="Straight Connector 6"/>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7314883" y="2359521"/>
              <a:ext cx="1204912" cy="307777"/>
            </a:xfrm>
            <a:prstGeom prst="rect">
              <a:avLst/>
            </a:prstGeom>
            <a:noFill/>
          </p:spPr>
          <p:txBody>
            <a:bodyPr wrap="square" rtlCol="0">
              <a:spAutoFit/>
            </a:bodyPr>
            <a:lstStyle/>
            <a:p>
              <a:r>
                <a:rPr lang="en-US" sz="1400" dirty="0">
                  <a:solidFill>
                    <a:schemeClr val="bg1"/>
                  </a:solidFill>
                </a:rPr>
                <a:t>6" (15 cm)</a:t>
              </a:r>
            </a:p>
          </p:txBody>
        </p:sp>
      </p:grpSp>
    </p:spTree>
    <p:extLst>
      <p:ext uri="{BB962C8B-B14F-4D97-AF65-F5344CB8AC3E}">
        <p14:creationId xmlns:p14="http://schemas.microsoft.com/office/powerpoint/2010/main" val="183165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7" name="Rectangle 6"/>
          <p:cNvSpPr>
            <a:spLocks noGrp="1" noChangeArrowheads="1"/>
          </p:cNvSpPr>
          <p:nvPr>
            <p:ph type="title"/>
          </p:nvPr>
        </p:nvSpPr>
        <p:spPr/>
        <p:txBody>
          <a:bodyPr>
            <a:normAutofit/>
          </a:bodyPr>
          <a:lstStyle/>
          <a:p>
            <a:pPr eaLnBrk="1" hangingPunct="1">
              <a:defRPr/>
            </a:pPr>
            <a:r>
              <a:rPr lang="en-US" dirty="0">
                <a:cs typeface="+mj-cs"/>
              </a:rPr>
              <a:t>Preventing Cross-Contamination</a:t>
            </a:r>
          </a:p>
        </p:txBody>
      </p:sp>
      <p:sp>
        <p:nvSpPr>
          <p:cNvPr id="147458" name="Rectangle 3"/>
          <p:cNvSpPr>
            <a:spLocks noGrp="1" noChangeArrowheads="1"/>
          </p:cNvSpPr>
          <p:nvPr>
            <p:ph idx="1"/>
          </p:nvPr>
        </p:nvSpPr>
        <p:spPr/>
        <p:txBody>
          <a:bodyPr/>
          <a:lstStyle/>
          <a:p>
            <a:pPr marL="0" indent="0" eaLnBrk="1" hangingPunct="1">
              <a:lnSpc>
                <a:spcPct val="80000"/>
              </a:lnSpc>
              <a:defRPr/>
            </a:pPr>
            <a:r>
              <a:rPr lang="en-US" dirty="0">
                <a:cs typeface="+mn-cs"/>
              </a:rPr>
              <a:t>Containers: </a:t>
            </a:r>
            <a:r>
              <a:rPr lang="en-US" sz="1800" dirty="0">
                <a:cs typeface="+mn-cs"/>
              </a:rPr>
              <a:t> </a:t>
            </a:r>
            <a:endParaRPr lang="en-US" sz="1800" i="1" dirty="0">
              <a:solidFill>
                <a:srgbClr val="000000"/>
              </a:solidFill>
              <a:cs typeface="+mn-cs"/>
            </a:endParaRPr>
          </a:p>
          <a:p>
            <a:pPr marL="347472" lvl="1" indent="-347472" eaLnBrk="1" hangingPunct="1">
              <a:defRPr/>
            </a:pPr>
            <a:r>
              <a:rPr lang="en-US" dirty="0">
                <a:solidFill>
                  <a:srgbClr val="000000"/>
                </a:solidFill>
              </a:rPr>
              <a:t>Store food in containers intended for food.</a:t>
            </a:r>
          </a:p>
          <a:p>
            <a:pPr marL="347472" lvl="1" indent="-347472" eaLnBrk="1" hangingPunct="1">
              <a:defRPr/>
            </a:pPr>
            <a:r>
              <a:rPr lang="en-US" dirty="0">
                <a:solidFill>
                  <a:srgbClr val="000000"/>
                </a:solidFill>
              </a:rPr>
              <a:t>Use containers that are durable, </a:t>
            </a:r>
            <a:r>
              <a:rPr lang="en-US" dirty="0" err="1">
                <a:solidFill>
                  <a:srgbClr val="000000"/>
                </a:solidFill>
              </a:rPr>
              <a:t>leakproof</a:t>
            </a:r>
            <a:r>
              <a:rPr lang="en-US" dirty="0">
                <a:solidFill>
                  <a:srgbClr val="000000"/>
                </a:solidFill>
              </a:rPr>
              <a:t>, and able to be sealed or covered.</a:t>
            </a:r>
          </a:p>
          <a:p>
            <a:pPr marL="347472" lvl="1" indent="-347472" eaLnBrk="1" hangingPunct="1">
              <a:defRPr/>
            </a:pPr>
            <a:r>
              <a:rPr lang="en-US" dirty="0">
                <a:solidFill>
                  <a:schemeClr val="accent2"/>
                </a:solidFill>
              </a:rPr>
              <a:t>NEVER</a:t>
            </a:r>
            <a:r>
              <a:rPr lang="en-US" dirty="0">
                <a:solidFill>
                  <a:srgbClr val="000000"/>
                </a:solidFill>
              </a:rPr>
              <a:t> use empty food containers to store chemicals.</a:t>
            </a:r>
          </a:p>
          <a:p>
            <a:pPr marL="347472" lvl="1" indent="-347472" eaLnBrk="1" hangingPunct="1">
              <a:defRPr/>
            </a:pPr>
            <a:r>
              <a:rPr lang="en-US" dirty="0">
                <a:solidFill>
                  <a:schemeClr val="accent2"/>
                </a:solidFill>
              </a:rPr>
              <a:t>NEVER</a:t>
            </a:r>
            <a:r>
              <a:rPr lang="en-US" dirty="0">
                <a:solidFill>
                  <a:srgbClr val="000000"/>
                </a:solidFill>
              </a:rPr>
              <a:t> put food in empty chemical containers.</a:t>
            </a:r>
          </a:p>
          <a:p>
            <a:pPr marL="347472" lvl="1" indent="-347472" eaLnBrk="1" hangingPunct="1">
              <a:defRPr/>
            </a:pPr>
            <a:r>
              <a:rPr lang="en-US" dirty="0">
                <a:solidFill>
                  <a:srgbClr val="000000"/>
                </a:solidFill>
              </a:rPr>
              <a:t>Wrap or cover all food correctly.</a:t>
            </a:r>
          </a:p>
        </p:txBody>
      </p:sp>
      <p:sp>
        <p:nvSpPr>
          <p:cNvPr id="147459" name="Text Box 4"/>
          <p:cNvSpPr txBox="1">
            <a:spLocks noChangeArrowheads="1"/>
          </p:cNvSpPr>
          <p:nvPr/>
        </p:nvSpPr>
        <p:spPr bwMode="auto">
          <a:xfrm>
            <a:off x="0" y="6581775"/>
            <a:ext cx="5715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7-15</a:t>
            </a:r>
          </a:p>
        </p:txBody>
      </p:sp>
      <p:pic>
        <p:nvPicPr>
          <p:cNvPr id="229381" name="Picture 1" descr="6e_c05_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1450" y="1243013"/>
            <a:ext cx="21034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41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Preventing Cross-Contamination</a:t>
            </a:r>
          </a:p>
        </p:txBody>
      </p:sp>
      <p:sp>
        <p:nvSpPr>
          <p:cNvPr id="148482" name="Rectangle 3"/>
          <p:cNvSpPr>
            <a:spLocks noGrp="1" noChangeArrowheads="1"/>
          </p:cNvSpPr>
          <p:nvPr>
            <p:ph idx="1"/>
          </p:nvPr>
        </p:nvSpPr>
        <p:spPr/>
        <p:txBody>
          <a:bodyPr>
            <a:normAutofit/>
          </a:bodyPr>
          <a:lstStyle/>
          <a:p>
            <a:pPr marL="0" indent="0" eaLnBrk="1" hangingPunct="1">
              <a:defRPr/>
            </a:pPr>
            <a:r>
              <a:rPr lang="en-US" dirty="0">
                <a:cs typeface="+mn-cs"/>
              </a:rPr>
              <a:t>Cleaning: </a:t>
            </a:r>
            <a:r>
              <a:rPr lang="en-US" sz="1800" dirty="0">
                <a:cs typeface="+mn-cs"/>
              </a:rPr>
              <a:t> </a:t>
            </a:r>
            <a:endParaRPr lang="en-US" sz="1800" i="1" dirty="0">
              <a:solidFill>
                <a:srgbClr val="000000"/>
              </a:solidFill>
              <a:cs typeface="+mn-cs"/>
            </a:endParaRPr>
          </a:p>
          <a:p>
            <a:pPr marL="347472" lvl="1" indent="-347472" eaLnBrk="1" hangingPunct="1">
              <a:defRPr/>
            </a:pPr>
            <a:r>
              <a:rPr lang="en-US" dirty="0">
                <a:solidFill>
                  <a:srgbClr val="000000"/>
                </a:solidFill>
              </a:rPr>
              <a:t>Keep all storage areas clean and dry.</a:t>
            </a:r>
          </a:p>
          <a:p>
            <a:pPr marL="347472" lvl="1" indent="-347472" eaLnBrk="1" hangingPunct="1">
              <a:defRPr/>
            </a:pPr>
            <a:r>
              <a:rPr lang="en-US" dirty="0">
                <a:solidFill>
                  <a:srgbClr val="000000"/>
                </a:solidFill>
              </a:rPr>
              <a:t>Clean up spills and leaks immediately.</a:t>
            </a:r>
          </a:p>
          <a:p>
            <a:pPr marL="347472" lvl="1" indent="-347472" eaLnBrk="1" hangingPunct="1">
              <a:defRPr/>
            </a:pPr>
            <a:r>
              <a:rPr lang="en-US" dirty="0">
                <a:solidFill>
                  <a:srgbClr val="000000"/>
                </a:solidFill>
              </a:rPr>
              <a:t>Clean dollies, carts, transporters, and trays often.</a:t>
            </a:r>
          </a:p>
          <a:p>
            <a:pPr marL="347472" lvl="1" indent="-347472" eaLnBrk="1" hangingPunct="1">
              <a:defRPr/>
            </a:pPr>
            <a:r>
              <a:rPr lang="en-US" dirty="0">
                <a:solidFill>
                  <a:srgbClr val="000000"/>
                </a:solidFill>
              </a:rPr>
              <a:t>Store food in containers that have been cleaned and sanitized.</a:t>
            </a:r>
          </a:p>
          <a:p>
            <a:pPr marL="347472" lvl="1" indent="-347472" eaLnBrk="1" hangingPunct="1">
              <a:defRPr/>
            </a:pPr>
            <a:r>
              <a:rPr lang="en-US" dirty="0">
                <a:solidFill>
                  <a:srgbClr val="000000"/>
                </a:solidFill>
              </a:rPr>
              <a:t>Store dirty linens in clean, nonabsorbent containers or washable laundry bags.</a:t>
            </a:r>
            <a:endParaRPr lang="en-US" dirty="0"/>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7-16</a:t>
            </a:r>
          </a:p>
        </p:txBody>
      </p:sp>
      <p:pic>
        <p:nvPicPr>
          <p:cNvPr id="8" name="Picture 1" descr="6e_c05_10_cleanCooler_r.jpg"/>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439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7-</a:t>
            </a:r>
            <a:fld id="{A334FE8B-98C7-4225-9DFC-CA9351A9D85B}" type="slidenum">
              <a:rPr lang="en-US" sz="1200" b="0" smtClean="0">
                <a:solidFill>
                  <a:schemeClr val="tx1"/>
                </a:solidFill>
              </a:rPr>
              <a:t>17</a:t>
            </a:fld>
            <a:endParaRPr lang="en-US" sz="1200" b="0" dirty="0">
              <a:solidFill>
                <a:schemeClr val="tx1"/>
              </a:solidFill>
              <a:cs typeface="+mn-cs"/>
            </a:endParaRPr>
          </a:p>
        </p:txBody>
      </p:sp>
      <p:sp>
        <p:nvSpPr>
          <p:cNvPr id="4" name="Picture Placeholder 3"/>
          <p:cNvSpPr>
            <a:spLocks noGrp="1"/>
          </p:cNvSpPr>
          <p:nvPr>
            <p:ph type="pic" sz="quarter" idx="12"/>
          </p:nvPr>
        </p:nvSpPr>
        <p:spPr/>
      </p:sp>
      <p:sp>
        <p:nvSpPr>
          <p:cNvPr id="149507" name="Rectangle 8"/>
          <p:cNvSpPr>
            <a:spLocks noGrp="1" noChangeArrowheads="1"/>
          </p:cNvSpPr>
          <p:nvPr>
            <p:ph type="title"/>
          </p:nvPr>
        </p:nvSpPr>
        <p:spPr/>
        <p:txBody>
          <a:bodyPr/>
          <a:lstStyle/>
          <a:p>
            <a:pPr marL="0" indent="0" eaLnBrk="1" hangingPunct="1">
              <a:defRPr/>
            </a:pPr>
            <a:r>
              <a:rPr lang="en-US" dirty="0"/>
              <a:t>Preventing Cross-Contamination</a:t>
            </a:r>
            <a:endParaRPr lang="en-US" i="1" dirty="0"/>
          </a:p>
        </p:txBody>
      </p:sp>
      <p:sp>
        <p:nvSpPr>
          <p:cNvPr id="3" name="Content Placeholder 2"/>
          <p:cNvSpPr>
            <a:spLocks noGrp="1"/>
          </p:cNvSpPr>
          <p:nvPr>
            <p:ph idx="1"/>
          </p:nvPr>
        </p:nvSpPr>
        <p:spPr/>
        <p:txBody>
          <a:bodyPr/>
          <a:lstStyle/>
          <a:p>
            <a:pPr marL="0" indent="0" eaLnBrk="1" hangingPunct="1">
              <a:defRPr/>
            </a:pPr>
            <a:r>
              <a:rPr lang="en-US" dirty="0">
                <a:cs typeface="+mn-cs"/>
              </a:rPr>
              <a:t>Storage order: </a:t>
            </a:r>
          </a:p>
          <a:p>
            <a:pPr lvl="1" eaLnBrk="1" hangingPunct="1">
              <a:defRPr/>
            </a:pPr>
            <a:r>
              <a:rPr lang="en-US" dirty="0">
                <a:solidFill>
                  <a:srgbClr val="000000"/>
                </a:solidFill>
              </a:rPr>
              <a:t>Wrap or cover food.</a:t>
            </a:r>
          </a:p>
          <a:p>
            <a:pPr lvl="1" eaLnBrk="1" hangingPunct="1">
              <a:defRPr/>
            </a:pPr>
            <a:r>
              <a:rPr lang="en-US" dirty="0">
                <a:solidFill>
                  <a:srgbClr val="000000"/>
                </a:solidFill>
              </a:rPr>
              <a:t>Store raw meat, poultry, and seafood separately from ready-to-eat food.</a:t>
            </a:r>
          </a:p>
          <a:p>
            <a:pPr lvl="2" eaLnBrk="1" hangingPunct="1">
              <a:defRPr/>
            </a:pPr>
            <a:r>
              <a:rPr lang="en-US" dirty="0">
                <a:solidFill>
                  <a:srgbClr val="000000"/>
                </a:solidFill>
              </a:rPr>
              <a:t>If this is not possible, store ready-to-eat food above raw meat, poultry, and seafood.</a:t>
            </a:r>
          </a:p>
          <a:p>
            <a:pPr lvl="2" eaLnBrk="1" hangingPunct="1">
              <a:defRPr/>
            </a:pPr>
            <a:r>
              <a:rPr lang="en-US" dirty="0">
                <a:solidFill>
                  <a:srgbClr val="000000"/>
                </a:solidFill>
              </a:rPr>
              <a:t>This will prevent juices from raw food from dripping onto ready-to-eat food.</a:t>
            </a:r>
          </a:p>
          <a:p>
            <a:endParaRPr lang="en-US" dirty="0"/>
          </a:p>
        </p:txBody>
      </p:sp>
      <p:pic>
        <p:nvPicPr>
          <p:cNvPr id="2" name="Picture 1" descr="6e_c05_3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70737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F5285D5E-0D34-4A15-B102-7ECAB3CD098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7" name="Rectangle 6"/>
          <p:cNvSpPr>
            <a:spLocks noGrp="1" noChangeArrowheads="1"/>
          </p:cNvSpPr>
          <p:nvPr>
            <p:ph type="title"/>
          </p:nvPr>
        </p:nvSpPr>
        <p:spPr/>
        <p:txBody>
          <a:bodyPr>
            <a:normAutofit/>
          </a:bodyPr>
          <a:lstStyle/>
          <a:p>
            <a:pPr eaLnBrk="1" hangingPunct="1">
              <a:defRPr/>
            </a:pPr>
            <a:r>
              <a:rPr lang="en-US" dirty="0"/>
              <a:t>Preventing Cross-Contamination</a:t>
            </a:r>
            <a:endParaRPr lang="en-US" dirty="0">
              <a:cs typeface="+mj-cs"/>
            </a:endParaRPr>
          </a:p>
        </p:txBody>
      </p:sp>
      <p:sp>
        <p:nvSpPr>
          <p:cNvPr id="150530" name="Rectangle 2"/>
          <p:cNvSpPr>
            <a:spLocks noGrp="1" noChangeArrowheads="1"/>
          </p:cNvSpPr>
          <p:nvPr>
            <p:ph idx="1"/>
          </p:nvPr>
        </p:nvSpPr>
        <p:spPr/>
        <p:txBody>
          <a:bodyPr>
            <a:normAutofit/>
          </a:bodyPr>
          <a:lstStyle/>
          <a:p>
            <a:pPr marL="0" indent="0" eaLnBrk="1" hangingPunct="1">
              <a:defRPr/>
            </a:pPr>
            <a:r>
              <a:rPr lang="en-US" dirty="0">
                <a:cs typeface="+mn-cs"/>
              </a:rPr>
              <a:t>Storage order:</a:t>
            </a:r>
            <a:endParaRPr lang="en-US" sz="1800" i="1" dirty="0">
              <a:cs typeface="+mn-cs"/>
            </a:endParaRPr>
          </a:p>
          <a:p>
            <a:pPr marL="347472" lvl="1" indent="-347472" eaLnBrk="1" hangingPunct="1">
              <a:defRPr/>
            </a:pPr>
            <a:r>
              <a:rPr lang="en-US" dirty="0">
                <a:solidFill>
                  <a:srgbClr val="000000"/>
                </a:solidFill>
              </a:rPr>
              <a:t>Store food items in the following </a:t>
            </a:r>
            <a:br>
              <a:rPr lang="en-US" dirty="0">
                <a:solidFill>
                  <a:srgbClr val="000000"/>
                </a:solidFill>
              </a:rPr>
            </a:br>
            <a:r>
              <a:rPr lang="en-US" dirty="0">
                <a:solidFill>
                  <a:srgbClr val="000000"/>
                </a:solidFill>
              </a:rPr>
              <a:t>top-to-bottom order:</a:t>
            </a:r>
          </a:p>
          <a:p>
            <a:pPr marL="804672" lvl="2" indent="-457200" eaLnBrk="1" hangingPunct="1">
              <a:buSzPct val="100000"/>
              <a:buFont typeface="+mj-lt"/>
              <a:buAutoNum type="alphaUcPeriod"/>
              <a:defRPr/>
            </a:pPr>
            <a:r>
              <a:rPr lang="en-US" dirty="0"/>
              <a:t>Ready-to-eat food</a:t>
            </a:r>
          </a:p>
          <a:p>
            <a:pPr marL="804672" lvl="2" indent="-457200" eaLnBrk="1" hangingPunct="1">
              <a:buSzPct val="100000"/>
              <a:buFont typeface="+mj-lt"/>
              <a:buAutoNum type="alphaUcPeriod"/>
              <a:defRPr/>
            </a:pPr>
            <a:r>
              <a:rPr lang="en-US" dirty="0"/>
              <a:t>Seafood</a:t>
            </a:r>
          </a:p>
          <a:p>
            <a:pPr marL="804672" lvl="2" indent="-457200" eaLnBrk="1" hangingPunct="1">
              <a:buSzPct val="100000"/>
              <a:buFont typeface="+mj-lt"/>
              <a:buAutoNum type="alphaUcPeriod"/>
              <a:defRPr/>
            </a:pPr>
            <a:r>
              <a:rPr lang="en-US" dirty="0"/>
              <a:t>Whole cuts of beef and pork</a:t>
            </a:r>
          </a:p>
          <a:p>
            <a:pPr marL="804672" lvl="2" indent="-457200" eaLnBrk="1" hangingPunct="1">
              <a:buSzPct val="100000"/>
              <a:buFont typeface="+mj-lt"/>
              <a:buAutoNum type="alphaUcPeriod"/>
              <a:defRPr/>
            </a:pPr>
            <a:r>
              <a:rPr lang="en-US" dirty="0"/>
              <a:t>Ground meat and ground fish</a:t>
            </a:r>
          </a:p>
          <a:p>
            <a:pPr marL="804672" lvl="2" indent="-457200" eaLnBrk="1" hangingPunct="1">
              <a:buSzPct val="100000"/>
              <a:buFont typeface="+mj-lt"/>
              <a:buAutoNum type="alphaUcPeriod"/>
              <a:defRPr/>
            </a:pPr>
            <a:r>
              <a:rPr lang="en-US" dirty="0"/>
              <a:t>Whole and ground poultry</a:t>
            </a:r>
            <a:endParaRPr lang="en-US" i="1" dirty="0"/>
          </a:p>
          <a:p>
            <a:pPr marL="347472" lvl="1" indent="-347472" eaLnBrk="1" hangingPunct="1">
              <a:defRPr/>
            </a:pPr>
            <a:r>
              <a:rPr lang="en-US" dirty="0">
                <a:solidFill>
                  <a:srgbClr val="000000"/>
                </a:solidFill>
              </a:rPr>
              <a:t>This storage order is based on the minimum internal cooking temperature of each food.</a:t>
            </a: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7-18</a:t>
            </a:r>
          </a:p>
        </p:txBody>
      </p:sp>
      <p:sp>
        <p:nvSpPr>
          <p:cNvPr id="17" name="TextBox 16">
            <a:extLst>
              <a:ext uri="{FF2B5EF4-FFF2-40B4-BE49-F238E27FC236}">
                <a16:creationId xmlns:a16="http://schemas.microsoft.com/office/drawing/2014/main" id="{7A448BD4-BCAD-4C63-A340-F19A52F410A5}"/>
              </a:ext>
            </a:extLst>
          </p:cNvPr>
          <p:cNvSpPr txBox="1"/>
          <p:nvPr/>
        </p:nvSpPr>
        <p:spPr>
          <a:xfrm>
            <a:off x="6239761" y="1824835"/>
            <a:ext cx="351378" cy="369332"/>
          </a:xfrm>
          <a:prstGeom prst="rect">
            <a:avLst/>
          </a:prstGeom>
          <a:noFill/>
        </p:spPr>
        <p:txBody>
          <a:bodyPr wrap="none" rtlCol="0">
            <a:spAutoFit/>
          </a:bodyPr>
          <a:lstStyle/>
          <a:p>
            <a:r>
              <a:rPr lang="en-US" dirty="0"/>
              <a:t>A</a:t>
            </a:r>
          </a:p>
        </p:txBody>
      </p:sp>
      <p:sp>
        <p:nvSpPr>
          <p:cNvPr id="18" name="TextBox 17">
            <a:extLst>
              <a:ext uri="{FF2B5EF4-FFF2-40B4-BE49-F238E27FC236}">
                <a16:creationId xmlns:a16="http://schemas.microsoft.com/office/drawing/2014/main" id="{A93BD218-A5A1-44DC-AD47-7885A408F129}"/>
              </a:ext>
            </a:extLst>
          </p:cNvPr>
          <p:cNvSpPr txBox="1"/>
          <p:nvPr/>
        </p:nvSpPr>
        <p:spPr>
          <a:xfrm>
            <a:off x="6248400" y="2573064"/>
            <a:ext cx="351378" cy="369332"/>
          </a:xfrm>
          <a:prstGeom prst="rect">
            <a:avLst/>
          </a:prstGeom>
          <a:noFill/>
        </p:spPr>
        <p:txBody>
          <a:bodyPr wrap="none" rtlCol="0">
            <a:spAutoFit/>
          </a:bodyPr>
          <a:lstStyle/>
          <a:p>
            <a:r>
              <a:rPr lang="en-US" dirty="0"/>
              <a:t>B</a:t>
            </a:r>
          </a:p>
        </p:txBody>
      </p:sp>
      <p:sp>
        <p:nvSpPr>
          <p:cNvPr id="19" name="TextBox 18">
            <a:extLst>
              <a:ext uri="{FF2B5EF4-FFF2-40B4-BE49-F238E27FC236}">
                <a16:creationId xmlns:a16="http://schemas.microsoft.com/office/drawing/2014/main" id="{E8ED6B28-287F-43D1-B937-B16A1BC00868}"/>
              </a:ext>
            </a:extLst>
          </p:cNvPr>
          <p:cNvSpPr txBox="1"/>
          <p:nvPr/>
        </p:nvSpPr>
        <p:spPr>
          <a:xfrm>
            <a:off x="6239761" y="3419605"/>
            <a:ext cx="351378" cy="369332"/>
          </a:xfrm>
          <a:prstGeom prst="rect">
            <a:avLst/>
          </a:prstGeom>
          <a:noFill/>
        </p:spPr>
        <p:txBody>
          <a:bodyPr wrap="none" rtlCol="0">
            <a:spAutoFit/>
          </a:bodyPr>
          <a:lstStyle/>
          <a:p>
            <a:r>
              <a:rPr lang="en-US" dirty="0"/>
              <a:t>C</a:t>
            </a:r>
          </a:p>
        </p:txBody>
      </p:sp>
      <p:sp>
        <p:nvSpPr>
          <p:cNvPr id="20" name="TextBox 19">
            <a:extLst>
              <a:ext uri="{FF2B5EF4-FFF2-40B4-BE49-F238E27FC236}">
                <a16:creationId xmlns:a16="http://schemas.microsoft.com/office/drawing/2014/main" id="{39782D19-75D8-4515-8AD1-55B78EECB9F2}"/>
              </a:ext>
            </a:extLst>
          </p:cNvPr>
          <p:cNvSpPr txBox="1"/>
          <p:nvPr/>
        </p:nvSpPr>
        <p:spPr>
          <a:xfrm>
            <a:off x="6239761" y="4231501"/>
            <a:ext cx="351378" cy="369332"/>
          </a:xfrm>
          <a:prstGeom prst="rect">
            <a:avLst/>
          </a:prstGeom>
          <a:noFill/>
        </p:spPr>
        <p:txBody>
          <a:bodyPr wrap="none" rtlCol="0">
            <a:spAutoFit/>
          </a:bodyPr>
          <a:lstStyle/>
          <a:p>
            <a:r>
              <a:rPr lang="en-US" dirty="0"/>
              <a:t>D</a:t>
            </a:r>
          </a:p>
        </p:txBody>
      </p:sp>
      <p:sp>
        <p:nvSpPr>
          <p:cNvPr id="21" name="TextBox 20">
            <a:extLst>
              <a:ext uri="{FF2B5EF4-FFF2-40B4-BE49-F238E27FC236}">
                <a16:creationId xmlns:a16="http://schemas.microsoft.com/office/drawing/2014/main" id="{A6140FF6-6F65-4F69-A30F-337D6745B7EB}"/>
              </a:ext>
            </a:extLst>
          </p:cNvPr>
          <p:cNvSpPr txBox="1"/>
          <p:nvPr/>
        </p:nvSpPr>
        <p:spPr>
          <a:xfrm>
            <a:off x="6248400" y="4829709"/>
            <a:ext cx="351378" cy="369332"/>
          </a:xfrm>
          <a:prstGeom prst="rect">
            <a:avLst/>
          </a:prstGeom>
          <a:noFill/>
        </p:spPr>
        <p:txBody>
          <a:bodyPr wrap="none" rtlCol="0">
            <a:spAutoFit/>
          </a:bodyPr>
          <a:lstStyle/>
          <a:p>
            <a:r>
              <a:rPr lang="en-US" dirty="0"/>
              <a:t>E</a:t>
            </a:r>
          </a:p>
        </p:txBody>
      </p:sp>
    </p:spTree>
    <p:extLst>
      <p:ext uri="{BB962C8B-B14F-4D97-AF65-F5344CB8AC3E}">
        <p14:creationId xmlns:p14="http://schemas.microsoft.com/office/powerpoint/2010/main" val="2670839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t="-5859" b="-7948"/>
          <a:stretch/>
        </p:blipFill>
        <p:spPr>
          <a:ln w="3175">
            <a:solidFill>
              <a:schemeClr val="tx1"/>
            </a:solidFill>
          </a:ln>
        </p:spPr>
      </p:pic>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Meat:</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7-19</a:t>
            </a:r>
          </a:p>
        </p:txBody>
      </p:sp>
      <p:graphicFrame>
        <p:nvGraphicFramePr>
          <p:cNvPr id="2" name="Table 1"/>
          <p:cNvGraphicFramePr>
            <a:graphicFrameLocks noGrp="1"/>
          </p:cNvGraphicFramePr>
          <p:nvPr>
            <p:extLst>
              <p:ext uri="{D42A27DB-BD31-4B8C-83A1-F6EECF244321}">
                <p14:modId xmlns:p14="http://schemas.microsoft.com/office/powerpoint/2010/main" val="4194847528"/>
              </p:ext>
            </p:extLst>
          </p:nvPr>
        </p:nvGraphicFramePr>
        <p:xfrm>
          <a:off x="393700" y="1676400"/>
          <a:ext cx="6107442" cy="4777740"/>
        </p:xfrm>
        <a:graphic>
          <a:graphicData uri="http://schemas.openxmlformats.org/drawingml/2006/table">
            <a:tbl>
              <a:tblPr firstRow="1" bandRow="1">
                <a:tableStyleId>{2D5ABB26-0587-4C30-8999-92F81FD0307C}</a:tableStyleId>
              </a:tblPr>
              <a:tblGrid>
                <a:gridCol w="1553192">
                  <a:extLst>
                    <a:ext uri="{9D8B030D-6E8A-4147-A177-3AD203B41FA5}">
                      <a16:colId xmlns:a16="http://schemas.microsoft.com/office/drawing/2014/main" val="20000"/>
                    </a:ext>
                  </a:extLst>
                </a:gridCol>
                <a:gridCol w="4554250">
                  <a:extLst>
                    <a:ext uri="{9D8B030D-6E8A-4147-A177-3AD203B41FA5}">
                      <a16:colId xmlns:a16="http://schemas.microsoft.com/office/drawing/2014/main" val="20001"/>
                    </a:ext>
                  </a:extLst>
                </a:gridCol>
              </a:tblGrid>
              <a:tr h="370840">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Fresh meat—internal temperature of 41ºF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Frozen meat—a temperature that keeps it frozen</a:t>
                      </a:r>
                    </a:p>
                    <a:p>
                      <a:pPr marL="347472" lvl="1" indent="-347472" algn="l" rtl="0" eaLnBrk="1" fontAlgn="base" hangingPunct="1">
                        <a:spcBef>
                          <a:spcPts val="900"/>
                        </a:spcBef>
                        <a:spcAft>
                          <a:spcPct val="0"/>
                        </a:spcAft>
                        <a:buClr>
                          <a:srgbClr val="009DDC"/>
                        </a:buClr>
                        <a:buSzPct val="75000"/>
                        <a:buFont typeface="Wingdings" charset="0"/>
                        <a:buChar char="l"/>
                        <a:defRPr/>
                      </a:pPr>
                      <a:endParaRPr lang="en-US" sz="2200" dirty="0">
                        <a:solidFill>
                          <a:srgbClr val="000000"/>
                        </a:solidFill>
                        <a:latin typeface="+mj-lt"/>
                        <a:ea typeface="ＭＳ Ｐゴシック" charset="0"/>
                        <a:cs typeface="ＭＳ Ｐゴシック" charset="0"/>
                      </a:endParaRPr>
                    </a:p>
                  </a:txBody>
                  <a:tcPr/>
                </a:tc>
                <a:extLst>
                  <a:ext uri="{0D108BD9-81ED-4DB2-BD59-A6C34878D82A}">
                    <a16:rowId xmlns:a16="http://schemas.microsoft.com/office/drawing/2014/main" val="10000"/>
                  </a:ext>
                </a:extLst>
              </a:tr>
              <a:tr h="370840">
                <a:tc>
                  <a:txBody>
                    <a:bodyPr/>
                    <a:lstStyle/>
                    <a:p>
                      <a:r>
                        <a:rPr lang="en-US" sz="2200" dirty="0">
                          <a:latin typeface="+mj-lt"/>
                        </a:rPr>
                        <a:t>Containers and location</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Separate storage unit or coldest part of the cooler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Airtight, moisture-proof material, or clean and sanitized containers, hooks, or racks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dirty="0">
                          <a:solidFill>
                            <a:schemeClr val="accent2"/>
                          </a:solidFill>
                          <a:latin typeface="+mj-lt"/>
                          <a:ea typeface="ＭＳ Ｐゴシック" charset="0"/>
                        </a:rPr>
                        <a:t>NOT</a:t>
                      </a:r>
                      <a:r>
                        <a:rPr lang="en-US" sz="2200" kern="1200" dirty="0">
                          <a:solidFill>
                            <a:srgbClr val="000000"/>
                          </a:solidFill>
                          <a:latin typeface="+mj-lt"/>
                          <a:ea typeface="ＭＳ Ｐゴシック" charset="0"/>
                          <a:cs typeface="+mn-cs"/>
                        </a:rPr>
                        <a:t> stored above other food</a:t>
                      </a:r>
                    </a:p>
                    <a:p>
                      <a:pPr marL="347472" lvl="1" indent="-347472" algn="l" rtl="0" eaLnBrk="1" fontAlgn="base" hangingPunct="1">
                        <a:spcBef>
                          <a:spcPts val="900"/>
                        </a:spcBef>
                        <a:spcAft>
                          <a:spcPct val="0"/>
                        </a:spcAft>
                        <a:buClr>
                          <a:srgbClr val="009DDC"/>
                        </a:buClr>
                        <a:buSzPct val="75000"/>
                        <a:buFont typeface="Wingdings" charset="0"/>
                        <a:buChar char="l"/>
                        <a:defRPr/>
                      </a:pPr>
                      <a:endParaRPr lang="en-US" sz="2200" dirty="0">
                        <a:solidFill>
                          <a:srgbClr val="000000"/>
                        </a:solidFill>
                        <a:latin typeface="+mj-lt"/>
                        <a:ea typeface="ＭＳ Ｐゴシック" charset="0"/>
                        <a:cs typeface="ＭＳ Ｐゴシック"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9062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Requirements for labeling and date marking food</a:t>
            </a:r>
          </a:p>
          <a:p>
            <a:pPr marL="347472" lvl="1" indent="-347472" eaLnBrk="1" hangingPunct="1">
              <a:defRPr/>
            </a:pPr>
            <a:r>
              <a:rPr lang="en-US" dirty="0"/>
              <a:t>How to rotate food using first-in, first-out (FIFO)</a:t>
            </a:r>
          </a:p>
          <a:p>
            <a:pPr marL="347472" lvl="1" indent="-347472" eaLnBrk="1" hangingPunct="1">
              <a:defRPr/>
            </a:pPr>
            <a:r>
              <a:rPr lang="en-US" dirty="0"/>
              <a:t>Temperature requirements for food in storage</a:t>
            </a:r>
          </a:p>
          <a:p>
            <a:pPr marL="347472" lvl="1" indent="-347472" eaLnBrk="1" hangingPunct="1">
              <a:defRPr/>
            </a:pPr>
            <a:r>
              <a:rPr lang="en-US" dirty="0"/>
              <a:t>Practices that can prevent temperature abuse during storage</a:t>
            </a:r>
          </a:p>
          <a:p>
            <a:pPr marL="347472" lvl="1" indent="-347472" eaLnBrk="1" hangingPunct="1">
              <a:defRPr/>
            </a:pPr>
            <a:r>
              <a:rPr lang="en-US" dirty="0"/>
              <a:t>Practices that can prevent cross-contamination during storage</a:t>
            </a:r>
          </a:p>
          <a:p>
            <a:pPr marL="347472" lvl="1" indent="-347472" eaLnBrk="1" hangingPunct="1">
              <a:defRPr/>
            </a:pPr>
            <a:r>
              <a:rPr lang="en-US" dirty="0"/>
              <a:t>Guidelines for storing specific types of food including meat, poultry, fish, shellfish, eggs, produce, and dry food</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7-2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4021208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Eggs:</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B0D1D7A3-CB3A-4044-8D57-8EB45763749E}" type="slidenum">
              <a:rPr lang="en-US" sz="1200" b="0" smtClean="0">
                <a:solidFill>
                  <a:srgbClr val="000000"/>
                </a:solidFill>
              </a:rPr>
              <a:t>20</a:t>
            </a:fld>
            <a:endParaRPr lang="en-US" sz="1200" b="0"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47694478"/>
              </p:ext>
            </p:extLst>
          </p:nvPr>
        </p:nvGraphicFramePr>
        <p:xfrm>
          <a:off x="393700" y="1676400"/>
          <a:ext cx="6107442" cy="3840480"/>
        </p:xfrm>
        <a:graphic>
          <a:graphicData uri="http://schemas.openxmlformats.org/drawingml/2006/table">
            <a:tbl>
              <a:tblPr firstRow="1" bandRow="1">
                <a:tableStyleId>{2D5ABB26-0587-4C30-8999-92F81FD0307C}</a:tableStyleId>
              </a:tblPr>
              <a:tblGrid>
                <a:gridCol w="1553192">
                  <a:extLst>
                    <a:ext uri="{9D8B030D-6E8A-4147-A177-3AD203B41FA5}">
                      <a16:colId xmlns:a16="http://schemas.microsoft.com/office/drawing/2014/main" val="20000"/>
                    </a:ext>
                  </a:extLst>
                </a:gridCol>
                <a:gridCol w="4554250">
                  <a:extLst>
                    <a:ext uri="{9D8B030D-6E8A-4147-A177-3AD203B41FA5}">
                      <a16:colId xmlns:a16="http://schemas.microsoft.com/office/drawing/2014/main" val="20001"/>
                    </a:ext>
                  </a:extLst>
                </a:gridCol>
              </a:tblGrid>
              <a:tr h="370840">
                <a:tc>
                  <a:txBody>
                    <a:bodyPr/>
                    <a:lstStyle/>
                    <a:p>
                      <a:r>
                        <a:rPr lang="en-US" sz="2200" dirty="0">
                          <a:latin typeface="+mj-lt"/>
                        </a:rPr>
                        <a:t>Temperature</a:t>
                      </a:r>
                    </a:p>
                  </a:txBody>
                  <a:tcPr/>
                </a:tc>
                <a:tc>
                  <a:txBody>
                    <a:bodyPr/>
                    <a:lstStyle/>
                    <a:p>
                      <a:pPr marL="347472" lvl="1" indent="-347472" algn="l" rtl="0" eaLnBrk="1" fontAlgn="base" hangingPunct="1">
                        <a:lnSpc>
                          <a:spcPct val="100000"/>
                        </a:lnSpc>
                        <a:spcBef>
                          <a:spcPts val="900"/>
                        </a:spcBef>
                        <a:spcAft>
                          <a:spcPct val="0"/>
                        </a:spcAft>
                        <a:buClr>
                          <a:srgbClr val="E97635"/>
                        </a:buClr>
                        <a:buSzPct val="75000"/>
                        <a:buFont typeface="Wingdings" charset="0"/>
                        <a:buChar char="l"/>
                        <a:defRPr/>
                      </a:pPr>
                      <a:r>
                        <a:rPr lang="en-US" sz="2200" dirty="0">
                          <a:solidFill>
                            <a:srgbClr val="000000"/>
                          </a:solidFill>
                          <a:latin typeface="+mj-lt"/>
                          <a:ea typeface="ＭＳ Ｐゴシック" charset="0"/>
                        </a:rPr>
                        <a:t>Shell eggs—air temperature of 45</a:t>
                      </a:r>
                      <a:r>
                        <a:rPr lang="en-US" sz="2200" kern="1200" dirty="0">
                          <a:solidFill>
                            <a:srgbClr val="000000"/>
                          </a:solidFill>
                          <a:latin typeface="+mn-lt"/>
                          <a:ea typeface="ＭＳ Ｐゴシック" charset="0"/>
                          <a:cs typeface="+mn-cs"/>
                        </a:rPr>
                        <a:t>º</a:t>
                      </a:r>
                      <a:r>
                        <a:rPr lang="en-US" sz="2200" dirty="0">
                          <a:solidFill>
                            <a:srgbClr val="000000"/>
                          </a:solidFill>
                          <a:latin typeface="+mj-lt"/>
                          <a:ea typeface="ＭＳ Ｐゴシック" charset="0"/>
                        </a:rPr>
                        <a:t>F (7</a:t>
                      </a:r>
                      <a:r>
                        <a:rPr lang="en-US" sz="2200" kern="1200" dirty="0">
                          <a:solidFill>
                            <a:srgbClr val="000000"/>
                          </a:solidFill>
                          <a:latin typeface="+mn-lt"/>
                          <a:ea typeface="ＭＳ Ｐゴシック" charset="0"/>
                          <a:cs typeface="+mn-cs"/>
                        </a:rPr>
                        <a:t>º</a:t>
                      </a:r>
                      <a:r>
                        <a:rPr lang="en-US" sz="2200" dirty="0">
                          <a:solidFill>
                            <a:srgbClr val="000000"/>
                          </a:solidFill>
                          <a:latin typeface="+mj-lt"/>
                          <a:ea typeface="ＭＳ Ｐゴシック" charset="0"/>
                        </a:rPr>
                        <a:t>C) or lower</a:t>
                      </a:r>
                    </a:p>
                    <a:p>
                      <a:pPr marL="347472" lvl="1" indent="-347472" algn="l" rtl="0" eaLnBrk="1" fontAlgn="base" hangingPunct="1">
                        <a:lnSpc>
                          <a:spcPct val="100000"/>
                        </a:lnSpc>
                        <a:spcBef>
                          <a:spcPts val="900"/>
                        </a:spcBef>
                        <a:spcAft>
                          <a:spcPct val="0"/>
                        </a:spcAft>
                        <a:buClr>
                          <a:srgbClr val="E97635"/>
                        </a:buClr>
                        <a:buSzPct val="75000"/>
                        <a:buFont typeface="Wingdings" charset="0"/>
                        <a:buChar char="l"/>
                        <a:defRPr/>
                      </a:pPr>
                      <a:r>
                        <a:rPr lang="en-US" sz="2200" dirty="0">
                          <a:solidFill>
                            <a:srgbClr val="000000"/>
                          </a:solidFill>
                          <a:latin typeface="+mj-lt"/>
                          <a:ea typeface="ＭＳ Ｐゴシック" charset="0"/>
                        </a:rPr>
                        <a:t>Frozen egg items—a temperature that keeps them frozen</a:t>
                      </a:r>
                    </a:p>
                    <a:p>
                      <a:pPr marL="347472" lvl="1" indent="-347472" algn="l" rtl="0" eaLnBrk="1" fontAlgn="base" hangingPunct="1">
                        <a:lnSpc>
                          <a:spcPct val="100000"/>
                        </a:lnSpc>
                        <a:spcBef>
                          <a:spcPts val="900"/>
                        </a:spcBef>
                        <a:spcAft>
                          <a:spcPct val="0"/>
                        </a:spcAft>
                        <a:buClr>
                          <a:srgbClr val="E97635"/>
                        </a:buClr>
                        <a:buSzPct val="75000"/>
                        <a:buFont typeface="Wingdings" charset="0"/>
                        <a:buChar char="l"/>
                        <a:defRPr/>
                      </a:pPr>
                      <a:r>
                        <a:rPr lang="en-US" sz="2200" dirty="0">
                          <a:solidFill>
                            <a:srgbClr val="000000"/>
                          </a:solidFill>
                          <a:latin typeface="+mj-lt"/>
                          <a:ea typeface="ＭＳ Ｐゴシック" charset="0"/>
                        </a:rPr>
                        <a:t>Liquid eggs—according to manufacturer’s recommendations</a:t>
                      </a:r>
                    </a:p>
                    <a:p>
                      <a:pPr marL="347472" lvl="1" indent="-347472" algn="l" rtl="0" eaLnBrk="1" fontAlgn="base" hangingPunct="1">
                        <a:lnSpc>
                          <a:spcPct val="100000"/>
                        </a:lnSpc>
                        <a:spcBef>
                          <a:spcPts val="900"/>
                        </a:spcBef>
                        <a:spcAft>
                          <a:spcPct val="0"/>
                        </a:spcAft>
                        <a:buClr>
                          <a:srgbClr val="E97635"/>
                        </a:buClr>
                        <a:buSzPct val="75000"/>
                        <a:buFont typeface="Wingdings" charset="0"/>
                        <a:buChar char="l"/>
                        <a:defRPr/>
                      </a:pPr>
                      <a:r>
                        <a:rPr lang="en-US" sz="2200" dirty="0">
                          <a:solidFill>
                            <a:srgbClr val="000000"/>
                          </a:solidFill>
                          <a:latin typeface="+mj-lt"/>
                          <a:ea typeface="ＭＳ Ｐゴシック" charset="0"/>
                        </a:rPr>
                        <a:t>Dried egg items—in a cool dry-storage area</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dirty="0">
                          <a:solidFill>
                            <a:srgbClr val="000000"/>
                          </a:solidFill>
                          <a:latin typeface="+mj-lt"/>
                          <a:ea typeface="ＭＳ Ｐゴシック" charset="0"/>
                        </a:rPr>
                        <a:t>Once reconstituted (mixed with water), store them at 41</a:t>
                      </a:r>
                      <a:r>
                        <a:rPr lang="en-US" sz="2000" kern="1200" dirty="0">
                          <a:solidFill>
                            <a:srgbClr val="000000"/>
                          </a:solidFill>
                          <a:latin typeface="+mn-lt"/>
                          <a:ea typeface="ＭＳ Ｐゴシック" charset="0"/>
                          <a:cs typeface="+mn-cs"/>
                        </a:rPr>
                        <a:t>º</a:t>
                      </a:r>
                      <a:r>
                        <a:rPr lang="en-US" sz="2000" dirty="0">
                          <a:solidFill>
                            <a:srgbClr val="000000"/>
                          </a:solidFill>
                          <a:latin typeface="+mj-lt"/>
                          <a:ea typeface="ＭＳ Ｐゴシック" charset="0"/>
                        </a:rPr>
                        <a:t>F (5</a:t>
                      </a:r>
                      <a:r>
                        <a:rPr lang="en-US" sz="2000" kern="1200" dirty="0">
                          <a:solidFill>
                            <a:srgbClr val="000000"/>
                          </a:solidFill>
                          <a:latin typeface="+mn-lt"/>
                          <a:ea typeface="ＭＳ Ｐゴシック" charset="0"/>
                          <a:cs typeface="+mn-cs"/>
                        </a:rPr>
                        <a:t>º</a:t>
                      </a:r>
                      <a:r>
                        <a:rPr lang="en-US" sz="2000" dirty="0">
                          <a:solidFill>
                            <a:srgbClr val="000000"/>
                          </a:solidFill>
                          <a:latin typeface="+mj-lt"/>
                          <a:ea typeface="ＭＳ Ｐゴシック" charset="0"/>
                        </a:rPr>
                        <a:t>C) or lower. </a:t>
                      </a:r>
                    </a:p>
                  </a:txBody>
                  <a:tcPr/>
                </a:tc>
                <a:extLst>
                  <a:ext uri="{0D108BD9-81ED-4DB2-BD59-A6C34878D82A}">
                    <a16:rowId xmlns:a16="http://schemas.microsoft.com/office/drawing/2014/main" val="10000"/>
                  </a:ext>
                </a:extLst>
              </a:tr>
            </a:tbl>
          </a:graphicData>
        </a:graphic>
      </p:graphicFrame>
      <p:pic>
        <p:nvPicPr>
          <p:cNvPr id="9" name="Picture Placeholder 2" descr="511shellEggs_Job_7509_rtd.jpg">
            <a:extLst>
              <a:ext uri="{FF2B5EF4-FFF2-40B4-BE49-F238E27FC236}">
                <a16:creationId xmlns:a16="http://schemas.microsoft.com/office/drawing/2014/main" id="{3DC6A851-839E-4611-9615-16DF590809B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ln w="3175" cmpd="sng">
            <a:solidFill>
              <a:srgbClr val="000000"/>
            </a:solidFill>
          </a:ln>
        </p:spPr>
      </p:pic>
    </p:spTree>
    <p:extLst>
      <p:ext uri="{BB962C8B-B14F-4D97-AF65-F5344CB8AC3E}">
        <p14:creationId xmlns:p14="http://schemas.microsoft.com/office/powerpoint/2010/main" val="160824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Eggs:</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FCE9406B-57C1-4CA0-B488-DDA5B55AEF25}" type="slidenum">
              <a:rPr lang="en-US" sz="1200" b="0" smtClean="0">
                <a:solidFill>
                  <a:srgbClr val="000000"/>
                </a:solidFill>
              </a:rPr>
              <a:t>21</a:t>
            </a:fld>
            <a:endParaRPr lang="en-US" sz="1200" b="0"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67151188"/>
              </p:ext>
            </p:extLst>
          </p:nvPr>
        </p:nvGraphicFramePr>
        <p:xfrm>
          <a:off x="393700" y="1676400"/>
          <a:ext cx="5611315" cy="3451860"/>
        </p:xfrm>
        <a:graphic>
          <a:graphicData uri="http://schemas.openxmlformats.org/drawingml/2006/table">
            <a:tbl>
              <a:tblPr firstRow="1" bandRow="1">
                <a:tableStyleId>{2D5ABB26-0587-4C30-8999-92F81FD0307C}</a:tableStyleId>
              </a:tblPr>
              <a:tblGrid>
                <a:gridCol w="1427021">
                  <a:extLst>
                    <a:ext uri="{9D8B030D-6E8A-4147-A177-3AD203B41FA5}">
                      <a16:colId xmlns:a16="http://schemas.microsoft.com/office/drawing/2014/main" val="20000"/>
                    </a:ext>
                  </a:extLst>
                </a:gridCol>
                <a:gridCol w="4184294">
                  <a:extLst>
                    <a:ext uri="{9D8B030D-6E8A-4147-A177-3AD203B41FA5}">
                      <a16:colId xmlns:a16="http://schemas.microsoft.com/office/drawing/2014/main" val="20001"/>
                    </a:ext>
                  </a:extLst>
                </a:gridCol>
              </a:tblGrid>
              <a:tr h="370840">
                <a:tc>
                  <a:txBody>
                    <a:bodyPr/>
                    <a:lstStyle/>
                    <a:p>
                      <a:r>
                        <a:rPr lang="en-US" sz="2200" dirty="0">
                          <a:latin typeface="+mj-lt"/>
                        </a:rPr>
                        <a:t>Guidelines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Do </a:t>
                      </a:r>
                      <a:r>
                        <a:rPr lang="en-US" sz="2200" dirty="0">
                          <a:solidFill>
                            <a:schemeClr val="accent2"/>
                          </a:solidFill>
                          <a:latin typeface="+mj-lt"/>
                          <a:ea typeface="ＭＳ Ｐゴシック" charset="0"/>
                        </a:rPr>
                        <a:t>NOT</a:t>
                      </a:r>
                      <a:r>
                        <a:rPr lang="en-US" sz="2200" kern="1200" dirty="0">
                          <a:solidFill>
                            <a:srgbClr val="000000"/>
                          </a:solidFill>
                          <a:latin typeface="+mj-lt"/>
                          <a:ea typeface="ＭＳ Ｐゴシック" charset="0"/>
                          <a:cs typeface="+mn-cs"/>
                        </a:rPr>
                        <a:t> wash shell eggs before storing.</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Plan to use all shell eggs within four to five weeks of the packing date.</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Keep shell eggs in cold storage until used.</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Do </a:t>
                      </a:r>
                      <a:r>
                        <a:rPr lang="en-US" sz="2200" dirty="0">
                          <a:solidFill>
                            <a:schemeClr val="accent2"/>
                          </a:solidFill>
                          <a:latin typeface="+mj-lt"/>
                          <a:ea typeface="ＭＳ Ｐゴシック" charset="0"/>
                        </a:rPr>
                        <a:t>NOT</a:t>
                      </a:r>
                      <a:r>
                        <a:rPr lang="en-US" sz="2200" kern="1200" dirty="0">
                          <a:solidFill>
                            <a:srgbClr val="000000"/>
                          </a:solidFill>
                          <a:latin typeface="+mj-lt"/>
                          <a:ea typeface="ＭＳ Ｐゴシック" charset="0"/>
                          <a:cs typeface="+mn-cs"/>
                        </a:rPr>
                        <a:t> reconstitute more dried egg items than needed for immediate use.</a:t>
                      </a:r>
                    </a:p>
                  </a:txBody>
                  <a:tcPr/>
                </a:tc>
                <a:extLst>
                  <a:ext uri="{0D108BD9-81ED-4DB2-BD59-A6C34878D82A}">
                    <a16:rowId xmlns:a16="http://schemas.microsoft.com/office/drawing/2014/main" val="10000"/>
                  </a:ext>
                </a:extLst>
              </a:tr>
            </a:tbl>
          </a:graphicData>
        </a:graphic>
      </p:graphicFrame>
      <p:pic>
        <p:nvPicPr>
          <p:cNvPr id="9" name="Picture Placeholder 2" descr="511shellEggs_Job_7509_rtd.jpg">
            <a:extLst>
              <a:ext uri="{FF2B5EF4-FFF2-40B4-BE49-F238E27FC236}">
                <a16:creationId xmlns:a16="http://schemas.microsoft.com/office/drawing/2014/main" id="{F99A46B5-8BE7-402F-A1AC-C523C6F339E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ln w="3175" cmpd="sng">
            <a:solidFill>
              <a:srgbClr val="000000"/>
            </a:solidFill>
          </a:ln>
        </p:spPr>
      </p:pic>
    </p:spTree>
    <p:extLst>
      <p:ext uri="{BB962C8B-B14F-4D97-AF65-F5344CB8AC3E}">
        <p14:creationId xmlns:p14="http://schemas.microsoft.com/office/powerpoint/2010/main" val="361822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Fish:</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B21F4D97-68EC-47EA-B883-DB384C6617F7}" type="slidenum">
              <a:rPr lang="en-US" sz="1200" b="0" smtClean="0">
                <a:solidFill>
                  <a:srgbClr val="000000"/>
                </a:solidFill>
              </a:rPr>
              <a:t>22</a:t>
            </a:fld>
            <a:endParaRPr lang="en-US" sz="1200" b="0"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167980970"/>
              </p:ext>
            </p:extLst>
          </p:nvPr>
        </p:nvGraphicFramePr>
        <p:xfrm>
          <a:off x="393700" y="1676400"/>
          <a:ext cx="6007100" cy="4906963"/>
        </p:xfrm>
        <a:graphic>
          <a:graphicData uri="http://schemas.openxmlformats.org/drawingml/2006/table">
            <a:tbl>
              <a:tblPr firstRow="1" bandRow="1">
                <a:tableStyleId>{2D5ABB26-0587-4C30-8999-92F81FD0307C}</a:tableStyleId>
              </a:tblPr>
              <a:tblGrid>
                <a:gridCol w="1527673">
                  <a:extLst>
                    <a:ext uri="{9D8B030D-6E8A-4147-A177-3AD203B41FA5}">
                      <a16:colId xmlns:a16="http://schemas.microsoft.com/office/drawing/2014/main" val="20000"/>
                    </a:ext>
                  </a:extLst>
                </a:gridCol>
                <a:gridCol w="4479427">
                  <a:extLst>
                    <a:ext uri="{9D8B030D-6E8A-4147-A177-3AD203B41FA5}">
                      <a16:colId xmlns:a16="http://schemas.microsoft.com/office/drawing/2014/main" val="20001"/>
                    </a:ext>
                  </a:extLst>
                </a:gridCol>
              </a:tblGrid>
              <a:tr h="1695912">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Fresh fish—internal temperature of 41</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Frozen fish—a temperature that keeps it frozen</a:t>
                      </a:r>
                    </a:p>
                  </a:txBody>
                  <a:tcPr/>
                </a:tc>
                <a:extLst>
                  <a:ext uri="{0D108BD9-81ED-4DB2-BD59-A6C34878D82A}">
                    <a16:rowId xmlns:a16="http://schemas.microsoft.com/office/drawing/2014/main" val="10000"/>
                  </a:ext>
                </a:extLst>
              </a:tr>
              <a:tr h="3211051">
                <a:tc>
                  <a:txBody>
                    <a:bodyPr/>
                    <a:lstStyle/>
                    <a:p>
                      <a:r>
                        <a:rPr lang="en-US" sz="2200" dirty="0">
                          <a:latin typeface="+mj-lt"/>
                        </a:rPr>
                        <a:t>Containers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Keep fillets and steaks in original packaging, or tightly wrap them in moisture-proof materials.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Fresh, whole fish can be packed in flaked or crushed ice:</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Ice beds should be self-draining.</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Change the ice, and clean and sanitize the container often.</a:t>
                      </a:r>
                    </a:p>
                  </a:txBody>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t="-23210" b="-19547"/>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127297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Shellfish:</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7-23</a:t>
            </a:r>
          </a:p>
        </p:txBody>
      </p:sp>
      <p:graphicFrame>
        <p:nvGraphicFramePr>
          <p:cNvPr id="2" name="Table 1"/>
          <p:cNvGraphicFramePr>
            <a:graphicFrameLocks noGrp="1"/>
          </p:cNvGraphicFramePr>
          <p:nvPr>
            <p:extLst>
              <p:ext uri="{D42A27DB-BD31-4B8C-83A1-F6EECF244321}">
                <p14:modId xmlns:p14="http://schemas.microsoft.com/office/powerpoint/2010/main" val="1540590914"/>
              </p:ext>
            </p:extLst>
          </p:nvPr>
        </p:nvGraphicFramePr>
        <p:xfrm>
          <a:off x="393700" y="1676400"/>
          <a:ext cx="6007100" cy="4803696"/>
        </p:xfrm>
        <a:graphic>
          <a:graphicData uri="http://schemas.openxmlformats.org/drawingml/2006/table">
            <a:tbl>
              <a:tblPr firstRow="1" bandRow="1">
                <a:tableStyleId>{2D5ABB26-0587-4C30-8999-92F81FD0307C}</a:tableStyleId>
              </a:tblPr>
              <a:tblGrid>
                <a:gridCol w="1527673">
                  <a:extLst>
                    <a:ext uri="{9D8B030D-6E8A-4147-A177-3AD203B41FA5}">
                      <a16:colId xmlns:a16="http://schemas.microsoft.com/office/drawing/2014/main" val="20000"/>
                    </a:ext>
                  </a:extLst>
                </a:gridCol>
                <a:gridCol w="4479427">
                  <a:extLst>
                    <a:ext uri="{9D8B030D-6E8A-4147-A177-3AD203B41FA5}">
                      <a16:colId xmlns:a16="http://schemas.microsoft.com/office/drawing/2014/main" val="20001"/>
                    </a:ext>
                  </a:extLst>
                </a:gridCol>
              </a:tblGrid>
              <a:tr h="1777444">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Shucked shellfish —internal temperature of 41</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Live shellfish—in its original container at an air temperature of 45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(7</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a:t>
                      </a:r>
                    </a:p>
                  </a:txBody>
                  <a:tcPr/>
                </a:tc>
                <a:extLst>
                  <a:ext uri="{0D108BD9-81ED-4DB2-BD59-A6C34878D82A}">
                    <a16:rowId xmlns:a16="http://schemas.microsoft.com/office/drawing/2014/main" val="10000"/>
                  </a:ext>
                </a:extLst>
              </a:tr>
              <a:tr h="2921556">
                <a:tc>
                  <a:txBody>
                    <a:bodyPr/>
                    <a:lstStyle/>
                    <a:p>
                      <a:r>
                        <a:rPr lang="en-US" sz="2200" dirty="0">
                          <a:latin typeface="+mj-lt"/>
                        </a:rPr>
                        <a:t>Containers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Do </a:t>
                      </a:r>
                      <a:r>
                        <a:rPr lang="en-US" sz="2200" dirty="0">
                          <a:solidFill>
                            <a:schemeClr val="accent2"/>
                          </a:solidFill>
                          <a:latin typeface="+mj-lt"/>
                          <a:ea typeface="ＭＳ Ｐゴシック" charset="0"/>
                        </a:rPr>
                        <a:t>NOT</a:t>
                      </a:r>
                      <a:r>
                        <a:rPr lang="en-US" sz="2200" kern="1200" dirty="0">
                          <a:solidFill>
                            <a:srgbClr val="000000"/>
                          </a:solidFill>
                          <a:latin typeface="+mj-lt"/>
                          <a:ea typeface="ＭＳ Ｐゴシック" charset="0"/>
                          <a:cs typeface="+mn-cs"/>
                        </a:rPr>
                        <a:t> remove the </a:t>
                      </a:r>
                      <a:r>
                        <a:rPr lang="en-US" sz="2200" kern="1200" dirty="0" err="1">
                          <a:solidFill>
                            <a:srgbClr val="000000"/>
                          </a:solidFill>
                          <a:latin typeface="+mj-lt"/>
                          <a:ea typeface="ＭＳ Ｐゴシック" charset="0"/>
                          <a:cs typeface="+mn-cs"/>
                        </a:rPr>
                        <a:t>shellstock</a:t>
                      </a:r>
                      <a:r>
                        <a:rPr lang="en-US" sz="2200" kern="1200" dirty="0">
                          <a:solidFill>
                            <a:srgbClr val="000000"/>
                          </a:solidFill>
                          <a:latin typeface="+mj-lt"/>
                          <a:ea typeface="ＭＳ Ｐゴシック" charset="0"/>
                          <a:cs typeface="+mn-cs"/>
                        </a:rPr>
                        <a:t> tag from the container until the last shellfish has been used.</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Keep it on file for 90 days after sale or service.</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A display tank may be used under certain conditions.</a:t>
                      </a:r>
                    </a:p>
                  </a:txBody>
                  <a:tcPr/>
                </a:tc>
                <a:extLst>
                  <a:ext uri="{0D108BD9-81ED-4DB2-BD59-A6C34878D82A}">
                    <a16:rowId xmlns:a16="http://schemas.microsoft.com/office/drawing/2014/main" val="10001"/>
                  </a:ext>
                </a:extLst>
              </a:tr>
            </a:tbl>
          </a:graphicData>
        </a:graphic>
      </p:graphicFrame>
      <p:pic>
        <p:nvPicPr>
          <p:cNvPr id="9" name="Picture Placeholder 2" descr="508liveShellfish_GettyImages-518275339.jpg">
            <a:extLst>
              <a:ext uri="{FF2B5EF4-FFF2-40B4-BE49-F238E27FC236}">
                <a16:creationId xmlns:a16="http://schemas.microsoft.com/office/drawing/2014/main" id="{CB7F185E-39E0-4C3A-85A7-FED0403971F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ln w="3175" cmpd="sng">
            <a:solidFill>
              <a:srgbClr val="000000"/>
            </a:solidFill>
          </a:ln>
        </p:spPr>
      </p:pic>
    </p:spTree>
    <p:extLst>
      <p:ext uri="{BB962C8B-B14F-4D97-AF65-F5344CB8AC3E}">
        <p14:creationId xmlns:p14="http://schemas.microsoft.com/office/powerpoint/2010/main" val="82054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Fresh produce:</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7-24</a:t>
            </a:r>
          </a:p>
        </p:txBody>
      </p:sp>
      <p:graphicFrame>
        <p:nvGraphicFramePr>
          <p:cNvPr id="2" name="Table 1"/>
          <p:cNvGraphicFramePr>
            <a:graphicFrameLocks noGrp="1"/>
          </p:cNvGraphicFramePr>
          <p:nvPr>
            <p:extLst>
              <p:ext uri="{D42A27DB-BD31-4B8C-83A1-F6EECF244321}">
                <p14:modId xmlns:p14="http://schemas.microsoft.com/office/powerpoint/2010/main" val="2752779799"/>
              </p:ext>
            </p:extLst>
          </p:nvPr>
        </p:nvGraphicFramePr>
        <p:xfrm>
          <a:off x="393700" y="1676400"/>
          <a:ext cx="6129338" cy="2750820"/>
        </p:xfrm>
        <a:graphic>
          <a:graphicData uri="http://schemas.openxmlformats.org/drawingml/2006/table">
            <a:tbl>
              <a:tblPr firstRow="1" bandRow="1">
                <a:tableStyleId>{2D5ABB26-0587-4C30-8999-92F81FD0307C}</a:tableStyleId>
              </a:tblPr>
              <a:tblGrid>
                <a:gridCol w="1558760">
                  <a:extLst>
                    <a:ext uri="{9D8B030D-6E8A-4147-A177-3AD203B41FA5}">
                      <a16:colId xmlns:a16="http://schemas.microsoft.com/office/drawing/2014/main" val="20000"/>
                    </a:ext>
                  </a:extLst>
                </a:gridCol>
                <a:gridCol w="4570578">
                  <a:extLst>
                    <a:ext uri="{9D8B030D-6E8A-4147-A177-3AD203B41FA5}">
                      <a16:colId xmlns:a16="http://schemas.microsoft.com/office/drawing/2014/main" val="20001"/>
                    </a:ext>
                  </a:extLst>
                </a:gridCol>
              </a:tblGrid>
              <a:tr h="1695912">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TCS food items—41ºF (5ºC) or lower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Whole citrus fruit, hard-rind squash, eggplant, and root vegetables—in a cool dry-storage area</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60ºF to 70ºF (16</a:t>
                      </a:r>
                      <a:r>
                        <a:rPr lang="en-US" sz="2000" kern="1200" dirty="0">
                          <a:solidFill>
                            <a:srgbClr val="000000"/>
                          </a:solidFill>
                          <a:latin typeface="+mn-lt"/>
                          <a:ea typeface="ＭＳ Ｐゴシック" charset="0"/>
                          <a:cs typeface="+mn-cs"/>
                        </a:rPr>
                        <a:t>º</a:t>
                      </a:r>
                      <a:r>
                        <a:rPr lang="en-US" sz="2000" kern="1200" dirty="0">
                          <a:solidFill>
                            <a:srgbClr val="000000"/>
                          </a:solidFill>
                          <a:latin typeface="+mj-lt"/>
                          <a:ea typeface="ＭＳ Ｐゴシック" charset="0"/>
                          <a:cs typeface="+mn-cs"/>
                        </a:rPr>
                        <a:t>C to 21</a:t>
                      </a:r>
                      <a:r>
                        <a:rPr lang="en-US" sz="2000" kern="1200" dirty="0">
                          <a:solidFill>
                            <a:srgbClr val="000000"/>
                          </a:solidFill>
                          <a:latin typeface="+mn-lt"/>
                          <a:ea typeface="ＭＳ Ｐゴシック" charset="0"/>
                          <a:cs typeface="+mn-cs"/>
                        </a:rPr>
                        <a:t>º</a:t>
                      </a:r>
                      <a:r>
                        <a:rPr lang="en-US" sz="2000" kern="1200" dirty="0">
                          <a:solidFill>
                            <a:srgbClr val="000000"/>
                          </a:solidFill>
                          <a:latin typeface="+mj-lt"/>
                          <a:ea typeface="ＭＳ Ｐゴシック" charset="0"/>
                          <a:cs typeface="+mn-cs"/>
                        </a:rPr>
                        <a:t>C) is best</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Other fruits and vegetables—requirements vary </a:t>
                      </a:r>
                    </a:p>
                  </a:txBody>
                  <a:tcPr/>
                </a:tc>
                <a:extLst>
                  <a:ext uri="{0D108BD9-81ED-4DB2-BD59-A6C34878D82A}">
                    <a16:rowId xmlns:a16="http://schemas.microsoft.com/office/drawing/2014/main" val="10000"/>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421869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Fresh produce:</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7-25</a:t>
            </a:r>
          </a:p>
        </p:txBody>
      </p:sp>
      <p:graphicFrame>
        <p:nvGraphicFramePr>
          <p:cNvPr id="2" name="Table 1"/>
          <p:cNvGraphicFramePr>
            <a:graphicFrameLocks noGrp="1"/>
          </p:cNvGraphicFramePr>
          <p:nvPr>
            <p:extLst>
              <p:ext uri="{D42A27DB-BD31-4B8C-83A1-F6EECF244321}">
                <p14:modId xmlns:p14="http://schemas.microsoft.com/office/powerpoint/2010/main" val="2883384311"/>
              </p:ext>
            </p:extLst>
          </p:nvPr>
        </p:nvGraphicFramePr>
        <p:xfrm>
          <a:off x="393700" y="1676400"/>
          <a:ext cx="6388100" cy="3840480"/>
        </p:xfrm>
        <a:graphic>
          <a:graphicData uri="http://schemas.openxmlformats.org/drawingml/2006/table">
            <a:tbl>
              <a:tblPr firstRow="1" bandRow="1">
                <a:tableStyleId>{2D5ABB26-0587-4C30-8999-92F81FD0307C}</a:tableStyleId>
              </a:tblPr>
              <a:tblGrid>
                <a:gridCol w="1624566">
                  <a:extLst>
                    <a:ext uri="{9D8B030D-6E8A-4147-A177-3AD203B41FA5}">
                      <a16:colId xmlns:a16="http://schemas.microsoft.com/office/drawing/2014/main" val="20000"/>
                    </a:ext>
                  </a:extLst>
                </a:gridCol>
                <a:gridCol w="4763534">
                  <a:extLst>
                    <a:ext uri="{9D8B030D-6E8A-4147-A177-3AD203B41FA5}">
                      <a16:colId xmlns:a16="http://schemas.microsoft.com/office/drawing/2014/main" val="20001"/>
                    </a:ext>
                  </a:extLst>
                </a:gridCol>
              </a:tblGrid>
              <a:tr h="3211051">
                <a:tc>
                  <a:txBody>
                    <a:bodyPr/>
                    <a:lstStyle/>
                    <a:p>
                      <a:r>
                        <a:rPr lang="en-US" sz="2200" dirty="0">
                          <a:latin typeface="+mj-lt"/>
                        </a:rPr>
                        <a:t>Containers and location</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Raw, whole produce and raw, cut vegetables delivered packed in ice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can be stored as they are.</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Make sure containers are self-draining.</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Change the ice regularly.</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Make sure containers for whole citrus fruit, hard-rind squash, eggplant, and root vegetables are well ventilated.</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Store onions away from other vegetables that might absorb odor.</a:t>
                      </a:r>
                    </a:p>
                  </a:txBody>
                  <a:tcPr/>
                </a:tc>
                <a:extLst>
                  <a:ext uri="{0D108BD9-81ED-4DB2-BD59-A6C34878D82A}">
                    <a16:rowId xmlns:a16="http://schemas.microsoft.com/office/drawing/2014/main" val="10000"/>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238273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Fresh produce:</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7-26</a:t>
            </a:r>
          </a:p>
        </p:txBody>
      </p:sp>
      <p:graphicFrame>
        <p:nvGraphicFramePr>
          <p:cNvPr id="2" name="Table 1"/>
          <p:cNvGraphicFramePr>
            <a:graphicFrameLocks noGrp="1"/>
          </p:cNvGraphicFramePr>
          <p:nvPr>
            <p:extLst>
              <p:ext uri="{D42A27DB-BD31-4B8C-83A1-F6EECF244321}">
                <p14:modId xmlns:p14="http://schemas.microsoft.com/office/powerpoint/2010/main" val="2693362220"/>
              </p:ext>
            </p:extLst>
          </p:nvPr>
        </p:nvGraphicFramePr>
        <p:xfrm>
          <a:off x="393700" y="1676400"/>
          <a:ext cx="5969000" cy="4175760"/>
        </p:xfrm>
        <a:graphic>
          <a:graphicData uri="http://schemas.openxmlformats.org/drawingml/2006/table">
            <a:tbl>
              <a:tblPr firstRow="1" bandRow="1">
                <a:tableStyleId>{2D5ABB26-0587-4C30-8999-92F81FD0307C}</a:tableStyleId>
              </a:tblPr>
              <a:tblGrid>
                <a:gridCol w="1517984">
                  <a:extLst>
                    <a:ext uri="{9D8B030D-6E8A-4147-A177-3AD203B41FA5}">
                      <a16:colId xmlns:a16="http://schemas.microsoft.com/office/drawing/2014/main" val="20000"/>
                    </a:ext>
                  </a:extLst>
                </a:gridCol>
                <a:gridCol w="4451016">
                  <a:extLst>
                    <a:ext uri="{9D8B030D-6E8A-4147-A177-3AD203B41FA5}">
                      <a16:colId xmlns:a16="http://schemas.microsoft.com/office/drawing/2014/main" val="20001"/>
                    </a:ext>
                  </a:extLst>
                </a:gridCol>
              </a:tblGrid>
              <a:tr h="3211051">
                <a:tc>
                  <a:txBody>
                    <a:bodyPr/>
                    <a:lstStyle/>
                    <a:p>
                      <a:r>
                        <a:rPr lang="en-US" sz="2200" dirty="0">
                          <a:latin typeface="+mj-lt"/>
                        </a:rPr>
                        <a:t>Guidelines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Keep the relative humidity of coolers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at 85 to 95 percent.</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Some produce ripens best at room temperature.</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Avocados, bananas, pears, and tomatoes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Wash most produce just before prepping or serving.</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Do </a:t>
                      </a:r>
                      <a:r>
                        <a:rPr lang="en-US" sz="2200" dirty="0">
                          <a:solidFill>
                            <a:schemeClr val="accent2"/>
                          </a:solidFill>
                          <a:latin typeface="+mj-lt"/>
                          <a:ea typeface="ＭＳ Ｐゴシック" charset="0"/>
                        </a:rPr>
                        <a:t>NOT</a:t>
                      </a:r>
                      <a:r>
                        <a:rPr lang="en-US" sz="2200" kern="1200" dirty="0">
                          <a:solidFill>
                            <a:srgbClr val="000000"/>
                          </a:solidFill>
                          <a:latin typeface="+mj-lt"/>
                          <a:ea typeface="ＭＳ Ｐゴシック" charset="0"/>
                          <a:cs typeface="+mn-cs"/>
                        </a:rPr>
                        <a:t> mix different items or multiple batches of the same item in standing water or an ice-water slurry.</a:t>
                      </a:r>
                    </a:p>
                  </a:txBody>
                  <a:tcPr/>
                </a:tc>
                <a:extLst>
                  <a:ext uri="{0D108BD9-81ED-4DB2-BD59-A6C34878D82A}">
                    <a16:rowId xmlns:a16="http://schemas.microsoft.com/office/drawing/2014/main" val="10000"/>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1067211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Poultry:</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7-27</a:t>
            </a:r>
          </a:p>
        </p:txBody>
      </p:sp>
      <p:graphicFrame>
        <p:nvGraphicFramePr>
          <p:cNvPr id="2" name="Table 1"/>
          <p:cNvGraphicFramePr>
            <a:graphicFrameLocks noGrp="1"/>
          </p:cNvGraphicFramePr>
          <p:nvPr>
            <p:extLst>
              <p:ext uri="{D42A27DB-BD31-4B8C-83A1-F6EECF244321}">
                <p14:modId xmlns:p14="http://schemas.microsoft.com/office/powerpoint/2010/main" val="156722551"/>
              </p:ext>
            </p:extLst>
          </p:nvPr>
        </p:nvGraphicFramePr>
        <p:xfrm>
          <a:off x="393700" y="1676401"/>
          <a:ext cx="6388100" cy="4752155"/>
        </p:xfrm>
        <a:graphic>
          <a:graphicData uri="http://schemas.openxmlformats.org/drawingml/2006/table">
            <a:tbl>
              <a:tblPr firstRow="1" bandRow="1">
                <a:tableStyleId>{2D5ABB26-0587-4C30-8999-92F81FD0307C}</a:tableStyleId>
              </a:tblPr>
              <a:tblGrid>
                <a:gridCol w="1624566">
                  <a:extLst>
                    <a:ext uri="{9D8B030D-6E8A-4147-A177-3AD203B41FA5}">
                      <a16:colId xmlns:a16="http://schemas.microsoft.com/office/drawing/2014/main" val="20000"/>
                    </a:ext>
                  </a:extLst>
                </a:gridCol>
                <a:gridCol w="4763534">
                  <a:extLst>
                    <a:ext uri="{9D8B030D-6E8A-4147-A177-3AD203B41FA5}">
                      <a16:colId xmlns:a16="http://schemas.microsoft.com/office/drawing/2014/main" val="20001"/>
                    </a:ext>
                  </a:extLst>
                </a:gridCol>
              </a:tblGrid>
              <a:tr h="1442905">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Raw poultry—internal temperature of 41</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Frozen poultry—a temperature that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keeps it frozen</a:t>
                      </a:r>
                    </a:p>
                  </a:txBody>
                  <a:tcPr/>
                </a:tc>
                <a:extLst>
                  <a:ext uri="{0D108BD9-81ED-4DB2-BD59-A6C34878D82A}">
                    <a16:rowId xmlns:a16="http://schemas.microsoft.com/office/drawing/2014/main" val="10000"/>
                  </a:ext>
                </a:extLst>
              </a:tr>
              <a:tr h="3205295">
                <a:tc>
                  <a:txBody>
                    <a:bodyPr/>
                    <a:lstStyle/>
                    <a:p>
                      <a:r>
                        <a:rPr lang="en-US" sz="2200" dirty="0">
                          <a:latin typeface="+mj-lt"/>
                        </a:rPr>
                        <a:t>Containers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If removed from its original packaging, place the poultry in an airtight container or wrap it in airtight material.</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Ice-packed poultry can be stored in a cooler as is.</a:t>
                      </a:r>
                    </a:p>
                    <a:p>
                      <a:pPr marL="694944" lvl="2" indent="-347472" algn="l" defTabSz="914400" rtl="0" eaLnBrk="1" fontAlgn="base" latinLnBrk="0" hangingPunct="1">
                        <a:lnSpc>
                          <a:spcPct val="9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Make sure containers are self-draining.</a:t>
                      </a:r>
                    </a:p>
                    <a:p>
                      <a:pPr marL="694944" lvl="2" indent="-347472" algn="l" defTabSz="914400" rtl="0" eaLnBrk="1" fontAlgn="base" latinLnBrk="0" hangingPunct="1">
                        <a:lnSpc>
                          <a:spcPct val="9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Change the ice and sanitize the </a:t>
                      </a:r>
                      <a:br>
                        <a:rPr lang="en-US" sz="2000" kern="1200" dirty="0">
                          <a:solidFill>
                            <a:srgbClr val="000000"/>
                          </a:solidFill>
                          <a:latin typeface="+mj-lt"/>
                          <a:ea typeface="ＭＳ Ｐゴシック" charset="0"/>
                          <a:cs typeface="+mn-cs"/>
                        </a:rPr>
                      </a:br>
                      <a:r>
                        <a:rPr lang="en-US" sz="2000" kern="1200" dirty="0">
                          <a:solidFill>
                            <a:srgbClr val="000000"/>
                          </a:solidFill>
                          <a:latin typeface="+mj-lt"/>
                          <a:ea typeface="ＭＳ Ｐゴシック" charset="0"/>
                          <a:cs typeface="+mn-cs"/>
                        </a:rPr>
                        <a:t>container often.</a:t>
                      </a:r>
                    </a:p>
                  </a:txBody>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2920180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ROP food:</a:t>
            </a:r>
            <a:endParaRPr lang="en-US" sz="1800" i="1" dirty="0">
              <a:cs typeface="+mn-cs"/>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8FE45D42-DB1A-49B2-93E4-1FB0772008B9}" type="slidenum">
              <a:rPr lang="en-US" sz="1200" b="0" smtClean="0">
                <a:solidFill>
                  <a:srgbClr val="000000"/>
                </a:solidFill>
              </a:rPr>
              <a:t>28</a:t>
            </a:fld>
            <a:endParaRPr lang="en-US" sz="1200" b="0" dirty="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780144635"/>
              </p:ext>
            </p:extLst>
          </p:nvPr>
        </p:nvGraphicFramePr>
        <p:xfrm>
          <a:off x="393700" y="1676401"/>
          <a:ext cx="5892800" cy="4297482"/>
        </p:xfrm>
        <a:graphic>
          <a:graphicData uri="http://schemas.openxmlformats.org/drawingml/2006/table">
            <a:tbl>
              <a:tblPr firstRow="1" bandRow="1">
                <a:tableStyleId>{2D5ABB26-0587-4C30-8999-92F81FD0307C}</a:tableStyleId>
              </a:tblPr>
              <a:tblGrid>
                <a:gridCol w="1498606">
                  <a:extLst>
                    <a:ext uri="{9D8B030D-6E8A-4147-A177-3AD203B41FA5}">
                      <a16:colId xmlns:a16="http://schemas.microsoft.com/office/drawing/2014/main" val="20000"/>
                    </a:ext>
                  </a:extLst>
                </a:gridCol>
                <a:gridCol w="4394194">
                  <a:extLst>
                    <a:ext uri="{9D8B030D-6E8A-4147-A177-3AD203B41FA5}">
                      <a16:colId xmlns:a16="http://schemas.microsoft.com/office/drawing/2014/main" val="20001"/>
                    </a:ext>
                  </a:extLst>
                </a:gridCol>
              </a:tblGrid>
              <a:tr h="1775657">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Store at temperatures recommended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by the manufacturer or at 41</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or lower.</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Frozen ROP food—a temperature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that keeps it frozen</a:t>
                      </a:r>
                    </a:p>
                  </a:txBody>
                  <a:tcPr/>
                </a:tc>
                <a:extLst>
                  <a:ext uri="{0D108BD9-81ED-4DB2-BD59-A6C34878D82A}">
                    <a16:rowId xmlns:a16="http://schemas.microsoft.com/office/drawing/2014/main" val="10000"/>
                  </a:ext>
                </a:extLst>
              </a:tr>
              <a:tr h="2415342">
                <a:tc>
                  <a:txBody>
                    <a:bodyPr/>
                    <a:lstStyle/>
                    <a:p>
                      <a:r>
                        <a:rPr lang="en-US" sz="2200" dirty="0">
                          <a:latin typeface="+mj-lt"/>
                        </a:rPr>
                        <a:t>Guidelines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Throw the item away if the:</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Package is torn or slimy or contains excessive liquid.</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Food item bubbles.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Check the expiration date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before using.</a:t>
                      </a:r>
                    </a:p>
                  </a:txBody>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90886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UHT and aseptically packaged food:</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7-29</a:t>
            </a:r>
          </a:p>
        </p:txBody>
      </p:sp>
      <p:graphicFrame>
        <p:nvGraphicFramePr>
          <p:cNvPr id="2" name="Table 1"/>
          <p:cNvGraphicFramePr>
            <a:graphicFrameLocks noGrp="1"/>
          </p:cNvGraphicFramePr>
          <p:nvPr>
            <p:extLst>
              <p:ext uri="{D42A27DB-BD31-4B8C-83A1-F6EECF244321}">
                <p14:modId xmlns:p14="http://schemas.microsoft.com/office/powerpoint/2010/main" val="656274242"/>
              </p:ext>
            </p:extLst>
          </p:nvPr>
        </p:nvGraphicFramePr>
        <p:xfrm>
          <a:off x="393699" y="1676400"/>
          <a:ext cx="5854701" cy="3505200"/>
        </p:xfrm>
        <a:graphic>
          <a:graphicData uri="http://schemas.openxmlformats.org/drawingml/2006/table">
            <a:tbl>
              <a:tblPr firstRow="1" bandRow="1">
                <a:tableStyleId>{2D5ABB26-0587-4C30-8999-92F81FD0307C}</a:tableStyleId>
              </a:tblPr>
              <a:tblGrid>
                <a:gridCol w="1488916">
                  <a:extLst>
                    <a:ext uri="{9D8B030D-6E8A-4147-A177-3AD203B41FA5}">
                      <a16:colId xmlns:a16="http://schemas.microsoft.com/office/drawing/2014/main" val="20000"/>
                    </a:ext>
                  </a:extLst>
                </a:gridCol>
                <a:gridCol w="4365785">
                  <a:extLst>
                    <a:ext uri="{9D8B030D-6E8A-4147-A177-3AD203B41FA5}">
                      <a16:colId xmlns:a16="http://schemas.microsoft.com/office/drawing/2014/main" val="20001"/>
                    </a:ext>
                  </a:extLst>
                </a:gridCol>
              </a:tblGrid>
              <a:tr h="3505200">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UHT-pasteurized food in aseptic packaging</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Unopened—room temperature</a:t>
                      </a:r>
                    </a:p>
                    <a:p>
                      <a:pPr marL="694944" lvl="2" indent="-347472" algn="l" defTabSz="914400" rtl="0" eaLnBrk="1" fontAlgn="base" latinLnBrk="0" hangingPunct="1">
                        <a:lnSpc>
                          <a:spcPct val="100000"/>
                        </a:lnSpc>
                        <a:spcBef>
                          <a:spcPts val="900"/>
                        </a:spcBef>
                        <a:spcAft>
                          <a:spcPct val="0"/>
                        </a:spcAft>
                        <a:buClr>
                          <a:srgbClr val="E97635"/>
                        </a:buClr>
                        <a:buSzPct val="75000"/>
                        <a:buFont typeface="Courier New" pitchFamily="49" charset="0"/>
                        <a:buChar char="o"/>
                        <a:defRPr/>
                      </a:pPr>
                      <a:r>
                        <a:rPr lang="en-US" sz="2000" kern="1200" dirty="0">
                          <a:solidFill>
                            <a:srgbClr val="000000"/>
                          </a:solidFill>
                          <a:latin typeface="+mj-lt"/>
                          <a:ea typeface="ＭＳ Ｐゴシック" charset="0"/>
                          <a:cs typeface="+mn-cs"/>
                        </a:rPr>
                        <a:t>Opened—41</a:t>
                      </a:r>
                      <a:r>
                        <a:rPr lang="en-US" sz="2000" kern="1200" dirty="0">
                          <a:solidFill>
                            <a:srgbClr val="000000"/>
                          </a:solidFill>
                          <a:latin typeface="+mn-lt"/>
                          <a:ea typeface="ＭＳ Ｐゴシック" charset="0"/>
                          <a:cs typeface="+mn-cs"/>
                        </a:rPr>
                        <a:t>º</a:t>
                      </a:r>
                      <a:r>
                        <a:rPr lang="en-US" sz="2000" kern="1200" dirty="0">
                          <a:solidFill>
                            <a:srgbClr val="000000"/>
                          </a:solidFill>
                          <a:latin typeface="+mj-lt"/>
                          <a:ea typeface="ＭＳ Ｐゴシック" charset="0"/>
                          <a:cs typeface="+mn-cs"/>
                        </a:rPr>
                        <a:t>F (5</a:t>
                      </a:r>
                      <a:r>
                        <a:rPr lang="en-US" sz="2000" kern="1200" dirty="0">
                          <a:solidFill>
                            <a:srgbClr val="000000"/>
                          </a:solidFill>
                          <a:latin typeface="+mn-lt"/>
                          <a:ea typeface="ＭＳ Ｐゴシック" charset="0"/>
                          <a:cs typeface="+mn-cs"/>
                        </a:rPr>
                        <a:t>º</a:t>
                      </a:r>
                      <a:r>
                        <a:rPr lang="en-US" sz="2000" kern="1200" dirty="0">
                          <a:solidFill>
                            <a:srgbClr val="000000"/>
                          </a:solidFill>
                          <a:latin typeface="+mj-lt"/>
                          <a:ea typeface="ＭＳ Ｐゴシック" charset="0"/>
                          <a:cs typeface="+mn-cs"/>
                        </a:rPr>
                        <a:t>C) or lower</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UHT-pasteurized food not in aseptic packaging—internal temperature of 41</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F (5</a:t>
                      </a:r>
                      <a:r>
                        <a:rPr lang="en-US" sz="2200" kern="1200" dirty="0">
                          <a:solidFill>
                            <a:srgbClr val="000000"/>
                          </a:solidFill>
                          <a:latin typeface="+mn-lt"/>
                          <a:ea typeface="ＭＳ Ｐゴシック" charset="0"/>
                          <a:cs typeface="+mn-cs"/>
                        </a:rPr>
                        <a:t>º</a:t>
                      </a:r>
                      <a:r>
                        <a:rPr lang="en-US" sz="2200" kern="1200" dirty="0">
                          <a:solidFill>
                            <a:srgbClr val="000000"/>
                          </a:solidFill>
                          <a:latin typeface="+mj-lt"/>
                          <a:ea typeface="ＭＳ Ｐゴシック" charset="0"/>
                          <a:cs typeface="+mn-cs"/>
                        </a:rPr>
                        <a:t>C) or lower</a:t>
                      </a:r>
                    </a:p>
                  </a:txBody>
                  <a:tcPr/>
                </a:tc>
                <a:extLst>
                  <a:ext uri="{0D108BD9-81ED-4DB2-BD59-A6C34878D82A}">
                    <a16:rowId xmlns:a16="http://schemas.microsoft.com/office/drawing/2014/main" val="10000"/>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165940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137220" name="Rectangle 11"/>
          <p:cNvSpPr>
            <a:spLocks noGrp="1" noChangeArrowheads="1"/>
          </p:cNvSpPr>
          <p:nvPr>
            <p:ph type="title"/>
          </p:nvPr>
        </p:nvSpPr>
        <p:spPr/>
        <p:txBody>
          <a:bodyPr>
            <a:normAutofit/>
          </a:bodyPr>
          <a:lstStyle/>
          <a:p>
            <a:pPr eaLnBrk="1" hangingPunct="1">
              <a:defRPr/>
            </a:pPr>
            <a:r>
              <a:rPr lang="en-US" dirty="0">
                <a:cs typeface="+mj-cs"/>
              </a:rPr>
              <a:t>Labeling</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n-US" dirty="0">
                <a:cs typeface="+mn-cs"/>
              </a:rPr>
              <a:t>Labeling food for use on-site:</a:t>
            </a:r>
          </a:p>
          <a:p>
            <a:pPr marL="347472" lvl="1" indent="-347472" eaLnBrk="1" hangingPunct="1">
              <a:tabLst>
                <a:tab pos="0" algn="l"/>
              </a:tabLst>
              <a:defRPr/>
            </a:pPr>
            <a:r>
              <a:rPr lang="en-US" dirty="0">
                <a:solidFill>
                  <a:schemeClr val="tx1"/>
                </a:solidFill>
              </a:rPr>
              <a:t>All items not in their original containers must be labeled.</a:t>
            </a:r>
          </a:p>
          <a:p>
            <a:pPr marL="347472" lvl="1" indent="-347472" eaLnBrk="1" hangingPunct="1">
              <a:tabLst>
                <a:tab pos="0" algn="l"/>
              </a:tabLst>
              <a:defRPr/>
            </a:pPr>
            <a:r>
              <a:rPr lang="en-US" dirty="0">
                <a:solidFill>
                  <a:schemeClr val="tx1"/>
                </a:solidFill>
              </a:rPr>
              <a:t>Food labels should include the common name of the food or a statement that clearly and accurately identifies it.</a:t>
            </a:r>
          </a:p>
          <a:p>
            <a:pPr marL="347472" lvl="1" indent="-347472" eaLnBrk="1" hangingPunct="1">
              <a:tabLst>
                <a:tab pos="0" algn="l"/>
              </a:tabLst>
              <a:defRPr/>
            </a:pPr>
            <a:r>
              <a:rPr lang="en-US" dirty="0">
                <a:solidFill>
                  <a:schemeClr val="tx1"/>
                </a:solidFill>
              </a:rPr>
              <a:t>It is not necessary to label food if it clearly will not be mistaken for another item.</a:t>
            </a: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DAE2B5D8-23F9-46C0-82F0-1B3D6C46E73C}" type="slidenum">
              <a:rPr lang="en-US" sz="1200" b="0" smtClean="0">
                <a:solidFill>
                  <a:srgbClr val="000000"/>
                </a:solidFill>
              </a:rPr>
              <a:t>3</a:t>
            </a:fld>
            <a:endParaRPr lang="en-US" sz="1200" b="0" dirty="0">
              <a:solidFill>
                <a:srgbClr val="000000"/>
              </a:solidFill>
            </a:endParaRPr>
          </a:p>
        </p:txBody>
      </p:sp>
    </p:spTree>
    <p:extLst>
      <p:ext uri="{BB962C8B-B14F-4D97-AF65-F5344CB8AC3E}">
        <p14:creationId xmlns:p14="http://schemas.microsoft.com/office/powerpoint/2010/main" val="455850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Canned goods:</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7-30</a:t>
            </a:r>
          </a:p>
        </p:txBody>
      </p:sp>
      <p:graphicFrame>
        <p:nvGraphicFramePr>
          <p:cNvPr id="2" name="Table 1"/>
          <p:cNvGraphicFramePr>
            <a:graphicFrameLocks noGrp="1"/>
          </p:cNvGraphicFramePr>
          <p:nvPr>
            <p:extLst>
              <p:ext uri="{D42A27DB-BD31-4B8C-83A1-F6EECF244321}">
                <p14:modId xmlns:p14="http://schemas.microsoft.com/office/powerpoint/2010/main" val="3197064137"/>
              </p:ext>
            </p:extLst>
          </p:nvPr>
        </p:nvGraphicFramePr>
        <p:xfrm>
          <a:off x="384048" y="1676401"/>
          <a:ext cx="5813552" cy="3360419"/>
        </p:xfrm>
        <a:graphic>
          <a:graphicData uri="http://schemas.openxmlformats.org/drawingml/2006/table">
            <a:tbl>
              <a:tblPr firstRow="1" bandRow="1">
                <a:tableStyleId>{2D5ABB26-0587-4C30-8999-92F81FD0307C}</a:tableStyleId>
              </a:tblPr>
              <a:tblGrid>
                <a:gridCol w="1478453">
                  <a:extLst>
                    <a:ext uri="{9D8B030D-6E8A-4147-A177-3AD203B41FA5}">
                      <a16:colId xmlns:a16="http://schemas.microsoft.com/office/drawing/2014/main" val="20000"/>
                    </a:ext>
                  </a:extLst>
                </a:gridCol>
                <a:gridCol w="4335099">
                  <a:extLst>
                    <a:ext uri="{9D8B030D-6E8A-4147-A177-3AD203B41FA5}">
                      <a16:colId xmlns:a16="http://schemas.microsoft.com/office/drawing/2014/main" val="20001"/>
                    </a:ext>
                  </a:extLst>
                </a:gridCol>
              </a:tblGrid>
              <a:tr h="914399">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Higher storage temperatures may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shorten shelf life.</a:t>
                      </a:r>
                    </a:p>
                  </a:txBody>
                  <a:tcPr/>
                </a:tc>
                <a:extLst>
                  <a:ext uri="{0D108BD9-81ED-4DB2-BD59-A6C34878D82A}">
                    <a16:rowId xmlns:a16="http://schemas.microsoft.com/office/drawing/2014/main" val="10000"/>
                  </a:ext>
                </a:extLst>
              </a:tr>
              <a:tr h="2415342">
                <a:tc>
                  <a:txBody>
                    <a:bodyPr/>
                    <a:lstStyle/>
                    <a:p>
                      <a:r>
                        <a:rPr lang="en-US" sz="2200" dirty="0">
                          <a:latin typeface="+mj-lt"/>
                        </a:rPr>
                        <a:t>Guidelines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Acidic food does not last as long as </a:t>
                      </a:r>
                      <a:br>
                        <a:rPr lang="en-US" sz="2200" kern="1200" dirty="0">
                          <a:solidFill>
                            <a:srgbClr val="000000"/>
                          </a:solidFill>
                          <a:latin typeface="+mj-lt"/>
                          <a:ea typeface="ＭＳ Ｐゴシック" charset="0"/>
                          <a:cs typeface="+mn-cs"/>
                        </a:rPr>
                      </a:br>
                      <a:r>
                        <a:rPr lang="en-US" sz="2200" kern="1200" dirty="0">
                          <a:solidFill>
                            <a:srgbClr val="000000"/>
                          </a:solidFill>
                          <a:latin typeface="+mj-lt"/>
                          <a:ea typeface="ＭＳ Ｐゴシック" charset="0"/>
                          <a:cs typeface="+mn-cs"/>
                        </a:rPr>
                        <a:t>food low in acid.</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Discard damaged cans.</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Keep dry-storage areas dry.</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Wipe cans clean with a sanitized cloth before opening them.</a:t>
                      </a:r>
                    </a:p>
                  </a:txBody>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2977834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p:txBody>
          <a:bodyPr>
            <a:normAutofit/>
          </a:bodyPr>
          <a:lstStyle/>
          <a:p>
            <a:pPr eaLnBrk="1" hangingPunct="1">
              <a:defRPr/>
            </a:pPr>
            <a:r>
              <a:rPr lang="en-US" dirty="0">
                <a:cs typeface="+mj-cs"/>
              </a:rPr>
              <a:t>Storing Specific Food</a:t>
            </a:r>
          </a:p>
        </p:txBody>
      </p:sp>
      <p:sp>
        <p:nvSpPr>
          <p:cNvPr id="150530" name="Rectangle 2"/>
          <p:cNvSpPr>
            <a:spLocks noGrp="1" noChangeArrowheads="1"/>
          </p:cNvSpPr>
          <p:nvPr>
            <p:ph idx="1"/>
          </p:nvPr>
        </p:nvSpPr>
        <p:spPr/>
        <p:txBody>
          <a:bodyPr>
            <a:noAutofit/>
          </a:bodyPr>
          <a:lstStyle/>
          <a:p>
            <a:pPr marL="0" indent="0" eaLnBrk="1" hangingPunct="1">
              <a:defRPr/>
            </a:pPr>
            <a:r>
              <a:rPr lang="en-US" dirty="0">
                <a:cs typeface="+mn-cs"/>
              </a:rPr>
              <a:t>Dry food:</a:t>
            </a:r>
            <a:endParaRPr lang="en-US" sz="1800" i="1" dirty="0">
              <a:cs typeface="+mn-cs"/>
            </a:endParaRPr>
          </a:p>
        </p:txBody>
      </p:sp>
      <p:sp>
        <p:nvSpPr>
          <p:cNvPr id="150532" name="Text Box 5"/>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7-31</a:t>
            </a:r>
          </a:p>
        </p:txBody>
      </p:sp>
      <p:graphicFrame>
        <p:nvGraphicFramePr>
          <p:cNvPr id="2" name="Table 1"/>
          <p:cNvGraphicFramePr>
            <a:graphicFrameLocks noGrp="1"/>
          </p:cNvGraphicFramePr>
          <p:nvPr>
            <p:extLst>
              <p:ext uri="{D42A27DB-BD31-4B8C-83A1-F6EECF244321}">
                <p14:modId xmlns:p14="http://schemas.microsoft.com/office/powerpoint/2010/main" val="3904638889"/>
              </p:ext>
            </p:extLst>
          </p:nvPr>
        </p:nvGraphicFramePr>
        <p:xfrm>
          <a:off x="384048" y="1676401"/>
          <a:ext cx="5838952" cy="3329741"/>
        </p:xfrm>
        <a:graphic>
          <a:graphicData uri="http://schemas.openxmlformats.org/drawingml/2006/table">
            <a:tbl>
              <a:tblPr firstRow="1" bandRow="1">
                <a:tableStyleId>{2D5ABB26-0587-4C30-8999-92F81FD0307C}</a:tableStyleId>
              </a:tblPr>
              <a:tblGrid>
                <a:gridCol w="1484912">
                  <a:extLst>
                    <a:ext uri="{9D8B030D-6E8A-4147-A177-3AD203B41FA5}">
                      <a16:colId xmlns:a16="http://schemas.microsoft.com/office/drawing/2014/main" val="20000"/>
                    </a:ext>
                  </a:extLst>
                </a:gridCol>
                <a:gridCol w="4354040">
                  <a:extLst>
                    <a:ext uri="{9D8B030D-6E8A-4147-A177-3AD203B41FA5}">
                      <a16:colId xmlns:a16="http://schemas.microsoft.com/office/drawing/2014/main" val="20001"/>
                    </a:ext>
                  </a:extLst>
                </a:gridCol>
              </a:tblGrid>
              <a:tr h="914399">
                <a:tc>
                  <a:txBody>
                    <a:bodyPr/>
                    <a:lstStyle/>
                    <a:p>
                      <a:r>
                        <a:rPr lang="en-US" sz="2200" dirty="0">
                          <a:latin typeface="+mj-lt"/>
                        </a:rPr>
                        <a:t>Temperature</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Higher storage temperatures may shorten shelf life.</a:t>
                      </a:r>
                    </a:p>
                  </a:txBody>
                  <a:tcPr/>
                </a:tc>
                <a:extLst>
                  <a:ext uri="{0D108BD9-81ED-4DB2-BD59-A6C34878D82A}">
                    <a16:rowId xmlns:a16="http://schemas.microsoft.com/office/drawing/2014/main" val="10000"/>
                  </a:ext>
                </a:extLst>
              </a:tr>
              <a:tr h="2415342">
                <a:tc>
                  <a:txBody>
                    <a:bodyPr/>
                    <a:lstStyle/>
                    <a:p>
                      <a:r>
                        <a:rPr lang="en-US" sz="2200" dirty="0">
                          <a:latin typeface="+mj-lt"/>
                        </a:rPr>
                        <a:t>Guidelines</a:t>
                      </a:r>
                    </a:p>
                  </a:txBody>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Check containers or packages for damage from insects or rodents before use.</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0"/>
                        <a:buChar char="l"/>
                        <a:defRPr/>
                      </a:pPr>
                      <a:r>
                        <a:rPr lang="en-US" sz="2200" kern="1200" dirty="0">
                          <a:solidFill>
                            <a:srgbClr val="000000"/>
                          </a:solidFill>
                          <a:latin typeface="+mj-lt"/>
                          <a:ea typeface="ＭＳ Ｐゴシック" charset="0"/>
                          <a:cs typeface="+mn-cs"/>
                        </a:rPr>
                        <a:t>If stored correctly, salt and sugar can be held almost indefinitely.</a:t>
                      </a:r>
                    </a:p>
                  </a:txBody>
                  <a:tcPr/>
                </a:tc>
                <a:extLst>
                  <a:ext uri="{0D108BD9-81ED-4DB2-BD59-A6C34878D82A}">
                    <a16:rowId xmlns:a16="http://schemas.microsoft.com/office/drawing/2014/main" val="10001"/>
                  </a:ext>
                </a:extLst>
              </a:tr>
            </a:tbl>
          </a:graphicData>
        </a:graphic>
      </p:graphicFrame>
      <p:pic>
        <p:nvPicPr>
          <p:cNvPr id="9" name="Picture Placeholder 4">
            <a:extLst>
              <a:ext uri="{FF2B5EF4-FFF2-40B4-BE49-F238E27FC236}">
                <a16:creationId xmlns:a16="http://schemas.microsoft.com/office/drawing/2014/main" id="{99C6E5F1-775E-44FC-8E58-3A07E38523E5}"/>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6504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Grp="1" noChangeArrowheads="1"/>
          </p:cNvSpPr>
          <p:nvPr>
            <p:ph type="title"/>
          </p:nvPr>
        </p:nvSpPr>
        <p:spPr/>
        <p:txBody>
          <a:bodyPr>
            <a:normAutofit/>
          </a:bodyPr>
          <a:lstStyle/>
          <a:p>
            <a:pPr eaLnBrk="1" hangingPunct="1">
              <a:defRPr/>
            </a:pPr>
            <a:r>
              <a:rPr lang="en-US" dirty="0">
                <a:cs typeface="+mj-cs"/>
              </a:rPr>
              <a:t>Labeling</a:t>
            </a:r>
          </a:p>
        </p:txBody>
      </p:sp>
      <p:sp>
        <p:nvSpPr>
          <p:cNvPr id="138242" name="Rectangle 3"/>
          <p:cNvSpPr>
            <a:spLocks noGrp="1" noChangeArrowheads="1"/>
          </p:cNvSpPr>
          <p:nvPr>
            <p:ph idx="1"/>
          </p:nvPr>
        </p:nvSpPr>
        <p:spPr/>
        <p:txBody>
          <a:bodyPr>
            <a:normAutofit/>
          </a:bodyPr>
          <a:lstStyle/>
          <a:p>
            <a:pPr marL="0" indent="0" eaLnBrk="1" hangingPunct="1">
              <a:tabLst>
                <a:tab pos="0" algn="l"/>
              </a:tabLst>
              <a:defRPr/>
            </a:pPr>
            <a:r>
              <a:rPr lang="en-US" dirty="0">
                <a:cs typeface="+mn-cs"/>
              </a:rPr>
              <a:t>Labeling food packaged on-site for retail sale:</a:t>
            </a:r>
          </a:p>
          <a:p>
            <a:pPr marL="347472" lvl="1" indent="-347472" eaLnBrk="1" hangingPunct="1">
              <a:tabLst>
                <a:tab pos="0" algn="l"/>
              </a:tabLst>
              <a:defRPr/>
            </a:pPr>
            <a:r>
              <a:rPr lang="en-US" dirty="0">
                <a:solidFill>
                  <a:schemeClr val="tx1"/>
                </a:solidFill>
              </a:rPr>
              <a:t>Common name of the food or a statement clearly identifying it.</a:t>
            </a:r>
          </a:p>
          <a:p>
            <a:pPr marL="347472" lvl="1" indent="-347472" eaLnBrk="1" hangingPunct="1">
              <a:tabLst>
                <a:tab pos="0" algn="l"/>
              </a:tabLst>
              <a:defRPr/>
            </a:pPr>
            <a:r>
              <a:rPr lang="en-US" dirty="0">
                <a:solidFill>
                  <a:schemeClr val="tx1"/>
                </a:solidFill>
              </a:rPr>
              <a:t>Quantity of the food.</a:t>
            </a:r>
          </a:p>
          <a:p>
            <a:pPr marL="347472" lvl="1" indent="-347472" eaLnBrk="1" hangingPunct="1">
              <a:tabLst>
                <a:tab pos="0" algn="l"/>
              </a:tabLst>
              <a:defRPr/>
            </a:pPr>
            <a:r>
              <a:rPr lang="en-US" dirty="0">
                <a:solidFill>
                  <a:schemeClr val="tx1"/>
                </a:solidFill>
              </a:rPr>
              <a:t>If the item contains two or more ingredients, list the ingredients and </a:t>
            </a:r>
            <a:r>
              <a:rPr lang="en-US" dirty="0" err="1">
                <a:solidFill>
                  <a:schemeClr val="tx1"/>
                </a:solidFill>
              </a:rPr>
              <a:t>subingredients</a:t>
            </a:r>
            <a:r>
              <a:rPr lang="en-US" dirty="0">
                <a:solidFill>
                  <a:schemeClr val="tx1"/>
                </a:solidFill>
              </a:rPr>
              <a:t> in descending order by weight.</a:t>
            </a:r>
          </a:p>
          <a:p>
            <a:pPr marL="347472" lvl="1" indent="-347472" eaLnBrk="1" hangingPunct="1">
              <a:tabLst>
                <a:tab pos="0" algn="l"/>
              </a:tabLst>
              <a:defRPr/>
            </a:pPr>
            <a:r>
              <a:rPr lang="en-US" dirty="0">
                <a:solidFill>
                  <a:schemeClr val="tx1"/>
                </a:solidFill>
              </a:rPr>
              <a:t>List of artificial colors and flavors and chemical preservatives.</a:t>
            </a:r>
          </a:p>
          <a:p>
            <a:pPr marL="347472" lvl="1" indent="-347472" eaLnBrk="1" hangingPunct="1">
              <a:tabLst>
                <a:tab pos="0" algn="l"/>
              </a:tabLst>
              <a:defRPr/>
            </a:pPr>
            <a:r>
              <a:rPr lang="en-US" dirty="0">
                <a:solidFill>
                  <a:schemeClr val="tx1"/>
                </a:solidFill>
              </a:rPr>
              <a:t>Name and place of business of the manufacturer, packer, </a:t>
            </a:r>
            <a:br>
              <a:rPr lang="en-US" dirty="0">
                <a:solidFill>
                  <a:schemeClr val="tx1"/>
                </a:solidFill>
              </a:rPr>
            </a:br>
            <a:r>
              <a:rPr lang="en-US" dirty="0">
                <a:solidFill>
                  <a:schemeClr val="tx1"/>
                </a:solidFill>
              </a:rPr>
              <a:t>or distributor.</a:t>
            </a:r>
          </a:p>
          <a:p>
            <a:pPr marL="347472" lvl="1" indent="-347472" eaLnBrk="1" hangingPunct="1">
              <a:tabLst>
                <a:tab pos="0" algn="l"/>
              </a:tabLst>
              <a:defRPr/>
            </a:pPr>
            <a:r>
              <a:rPr lang="en-US" dirty="0">
                <a:solidFill>
                  <a:schemeClr val="tx1"/>
                </a:solidFill>
              </a:rPr>
              <a:t>Source of each major food allergen contained in the food.</a:t>
            </a: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7D7E4E67-B18F-4889-B9AB-CCCEBF11BAE0}" type="slidenum">
              <a:rPr lang="en-US" sz="1200" b="0" smtClean="0">
                <a:solidFill>
                  <a:srgbClr val="000000"/>
                </a:solidFill>
              </a:rPr>
              <a:t>4</a:t>
            </a:fld>
            <a:endParaRPr lang="en-US" sz="1200" b="0" dirty="0">
              <a:solidFill>
                <a:srgbClr val="000000"/>
              </a:solidFill>
            </a:endParaRPr>
          </a:p>
        </p:txBody>
      </p:sp>
    </p:spTree>
    <p:extLst>
      <p:ext uri="{BB962C8B-B14F-4D97-AF65-F5344CB8AC3E}">
        <p14:creationId xmlns:p14="http://schemas.microsoft.com/office/powerpoint/2010/main" val="264933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10"/>
          <p:cNvSpPr>
            <a:spLocks noGrp="1" noChangeArrowheads="1"/>
          </p:cNvSpPr>
          <p:nvPr>
            <p:ph type="title"/>
          </p:nvPr>
        </p:nvSpPr>
        <p:spPr/>
        <p:txBody>
          <a:bodyPr>
            <a:normAutofit/>
          </a:bodyPr>
          <a:lstStyle/>
          <a:p>
            <a:pPr eaLnBrk="1" hangingPunct="1">
              <a:defRPr/>
            </a:pPr>
            <a:r>
              <a:rPr lang="en-US" dirty="0">
                <a:cs typeface="+mj-cs"/>
              </a:rPr>
              <a:t>Date Marking</a:t>
            </a:r>
          </a:p>
        </p:txBody>
      </p:sp>
      <p:sp>
        <p:nvSpPr>
          <p:cNvPr id="140290" name="Rectangle 3"/>
          <p:cNvSpPr>
            <a:spLocks noGrp="1" noChangeArrowheads="1"/>
          </p:cNvSpPr>
          <p:nvPr>
            <p:ph idx="1"/>
          </p:nvPr>
        </p:nvSpPr>
        <p:spPr/>
        <p:txBody>
          <a:bodyPr/>
          <a:lstStyle/>
          <a:p>
            <a:pPr marL="0" indent="0" eaLnBrk="1" hangingPunct="1">
              <a:defRPr/>
            </a:pPr>
            <a:r>
              <a:rPr lang="en-US" dirty="0">
                <a:ea typeface="+mn-ea"/>
                <a:cs typeface="+mn-cs"/>
              </a:rPr>
              <a:t>Date marking:</a:t>
            </a:r>
          </a:p>
          <a:p>
            <a:pPr marL="347472" lvl="1" indent="-347472" eaLnBrk="1" hangingPunct="1">
              <a:tabLst>
                <a:tab pos="0" algn="l"/>
              </a:tabLst>
              <a:defRPr/>
            </a:pPr>
            <a:r>
              <a:rPr lang="en-US" dirty="0"/>
              <a:t>Ready-to-eat TCS </a:t>
            </a:r>
            <a:r>
              <a:rPr lang="en-US" dirty="0">
                <a:solidFill>
                  <a:srgbClr val="000000"/>
                </a:solidFill>
              </a:rPr>
              <a:t>food must be marked if held for longer than 24 hours. </a:t>
            </a:r>
          </a:p>
          <a:p>
            <a:pPr marL="694944" lvl="2" indent="-347472" eaLnBrk="1" hangingPunct="1">
              <a:tabLst>
                <a:tab pos="0" algn="l"/>
              </a:tabLst>
              <a:defRPr/>
            </a:pPr>
            <a:r>
              <a:rPr lang="en-US" dirty="0">
                <a:solidFill>
                  <a:srgbClr val="000000"/>
                </a:solidFill>
              </a:rPr>
              <a:t>Date mark must indicate when the food must be sold, eaten, or thrown out.</a:t>
            </a:r>
          </a:p>
          <a:p>
            <a:pPr lvl="1" eaLnBrk="1" hangingPunct="1"/>
            <a:r>
              <a:rPr lang="en-US" dirty="0">
                <a:latin typeface="Arial Narrow" charset="0"/>
              </a:rPr>
              <a:t>Ready-to-eat TCS food can be stored for only seven days if it is held at 41</a:t>
            </a:r>
            <a:r>
              <a:rPr lang="en-US" sz="2400" dirty="0">
                <a:solidFill>
                  <a:schemeClr val="tx1"/>
                </a:solidFill>
                <a:latin typeface="Arial" charset="0"/>
              </a:rPr>
              <a:t>˚</a:t>
            </a:r>
            <a:r>
              <a:rPr lang="en-US" dirty="0">
                <a:latin typeface="Arial Narrow" charset="0"/>
              </a:rPr>
              <a:t>F (5˚C) </a:t>
            </a:r>
            <a:br>
              <a:rPr lang="en-US" dirty="0">
                <a:latin typeface="Arial Narrow" charset="0"/>
              </a:rPr>
            </a:br>
            <a:r>
              <a:rPr lang="en-US" dirty="0">
                <a:latin typeface="Arial Narrow" charset="0"/>
              </a:rPr>
              <a:t>or lower.</a:t>
            </a:r>
          </a:p>
          <a:p>
            <a:pPr lvl="2" eaLnBrk="1" hangingPunct="1"/>
            <a:r>
              <a:rPr lang="en-US" dirty="0">
                <a:solidFill>
                  <a:srgbClr val="000000"/>
                </a:solidFill>
                <a:latin typeface="Arial Narrow" charset="0"/>
              </a:rPr>
              <a:t>The count begins on the day that the food was prepared or a commercial container </a:t>
            </a:r>
            <a:br>
              <a:rPr lang="en-US" dirty="0">
                <a:solidFill>
                  <a:srgbClr val="000000"/>
                </a:solidFill>
                <a:latin typeface="Arial Narrow" charset="0"/>
              </a:rPr>
            </a:br>
            <a:r>
              <a:rPr lang="en-US" dirty="0">
                <a:solidFill>
                  <a:srgbClr val="000000"/>
                </a:solidFill>
                <a:latin typeface="Arial Narrow" charset="0"/>
              </a:rPr>
              <a:t>was opened.</a:t>
            </a:r>
          </a:p>
          <a:p>
            <a:pPr lvl="2" eaLnBrk="1" hangingPunct="1"/>
            <a:r>
              <a:rPr lang="en-US" dirty="0">
                <a:solidFill>
                  <a:srgbClr val="000000"/>
                </a:solidFill>
                <a:latin typeface="Arial Narrow" charset="0"/>
              </a:rPr>
              <a:t>For example, potato salad prepared and stored on October 1 would have a discard date of October 7 on the label.</a:t>
            </a: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7-5</a:t>
            </a:r>
          </a:p>
        </p:txBody>
      </p:sp>
      <p:pic>
        <p:nvPicPr>
          <p:cNvPr id="9" name="Picture Placeholder 2" descr="537useByDate_dateLabel_Job_7355.jpg">
            <a:extLst>
              <a:ext uri="{FF2B5EF4-FFF2-40B4-BE49-F238E27FC236}">
                <a16:creationId xmlns:a16="http://schemas.microsoft.com/office/drawing/2014/main" id="{3D0FA511-ACE7-48DD-A1D5-6DF1D0BC6FF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92336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10"/>
          <p:cNvSpPr>
            <a:spLocks noGrp="1" noChangeArrowheads="1"/>
          </p:cNvSpPr>
          <p:nvPr>
            <p:ph type="title"/>
          </p:nvPr>
        </p:nvSpPr>
        <p:spPr/>
        <p:txBody>
          <a:bodyPr>
            <a:normAutofit/>
          </a:bodyPr>
          <a:lstStyle/>
          <a:p>
            <a:pPr eaLnBrk="1" hangingPunct="1">
              <a:defRPr/>
            </a:pPr>
            <a:r>
              <a:rPr lang="en-US" dirty="0">
                <a:cs typeface="+mj-cs"/>
              </a:rPr>
              <a:t>Date Marking</a:t>
            </a:r>
          </a:p>
        </p:txBody>
      </p:sp>
      <p:sp>
        <p:nvSpPr>
          <p:cNvPr id="20482" name="Rectangle 3"/>
          <p:cNvSpPr>
            <a:spLocks noGrp="1" noChangeArrowheads="1"/>
          </p:cNvSpPr>
          <p:nvPr>
            <p:ph idx="1"/>
          </p:nvPr>
        </p:nvSpPr>
        <p:spPr/>
        <p:txBody>
          <a:bodyPr>
            <a:normAutofit/>
          </a:bodyPr>
          <a:lstStyle/>
          <a:p>
            <a:pPr marL="0" indent="0" eaLnBrk="1" hangingPunct="1"/>
            <a:r>
              <a:rPr lang="en-US" dirty="0">
                <a:latin typeface="Arial Narrow" charset="0"/>
              </a:rPr>
              <a:t>Date marking:</a:t>
            </a:r>
            <a:endParaRPr lang="en-US" sz="1800" dirty="0">
              <a:latin typeface="Arial Narrow" charset="0"/>
            </a:endParaRPr>
          </a:p>
          <a:p>
            <a:pPr lvl="1" eaLnBrk="1" hangingPunct="1">
              <a:defRPr/>
            </a:pPr>
            <a:r>
              <a:rPr lang="en-US" dirty="0">
                <a:solidFill>
                  <a:srgbClr val="000000"/>
                </a:solidFill>
                <a:latin typeface="Arial Narrow" charset="0"/>
              </a:rPr>
              <a:t>Operations use different systems for date marking:</a:t>
            </a:r>
          </a:p>
          <a:p>
            <a:pPr lvl="2" eaLnBrk="1" hangingPunct="1">
              <a:defRPr/>
            </a:pPr>
            <a:r>
              <a:rPr lang="en-US" dirty="0">
                <a:solidFill>
                  <a:srgbClr val="000000"/>
                </a:solidFill>
                <a:latin typeface="Arial Narrow" charset="0"/>
              </a:rPr>
              <a:t>Some write the day or date the food was prepared on the label.</a:t>
            </a:r>
          </a:p>
          <a:p>
            <a:pPr lvl="2" eaLnBrk="1" hangingPunct="1">
              <a:defRPr/>
            </a:pPr>
            <a:r>
              <a:rPr lang="en-US" dirty="0">
                <a:solidFill>
                  <a:srgbClr val="000000"/>
                </a:solidFill>
                <a:latin typeface="Arial Narrow" charset="0"/>
              </a:rPr>
              <a:t>Others write the use-by day or date on the label.</a:t>
            </a: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a:t>
            </a:r>
            <a:fld id="{D46A846D-84F8-4A17-B0E1-9EE8274913D4}" type="slidenum">
              <a:rPr lang="en-US" sz="1200" b="0" smtClean="0">
                <a:solidFill>
                  <a:srgbClr val="000000"/>
                </a:solidFill>
              </a:rPr>
              <a:t>6</a:t>
            </a:fld>
            <a:endParaRPr lang="en-US" sz="1200" b="0" dirty="0">
              <a:solidFill>
                <a:srgbClr val="000000"/>
              </a:solidFill>
            </a:endParaRPr>
          </a:p>
        </p:txBody>
      </p:sp>
      <p:pic>
        <p:nvPicPr>
          <p:cNvPr id="10" name="Picture Placeholder 2" descr="537useByDate_dateLabel_Job_7355.jpg">
            <a:extLst>
              <a:ext uri="{FF2B5EF4-FFF2-40B4-BE49-F238E27FC236}">
                <a16:creationId xmlns:a16="http://schemas.microsoft.com/office/drawing/2014/main" id="{26D1C35B-6430-486E-92A3-201C54B3DD9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8887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normAutofit/>
          </a:bodyPr>
          <a:lstStyle/>
          <a:p>
            <a:pPr eaLnBrk="1" hangingPunct="1">
              <a:defRPr/>
            </a:pPr>
            <a:r>
              <a:rPr lang="en-US" dirty="0">
                <a:cs typeface="+mj-cs"/>
              </a:rPr>
              <a:t>Date Marking</a:t>
            </a:r>
          </a:p>
        </p:txBody>
      </p:sp>
      <p:sp>
        <p:nvSpPr>
          <p:cNvPr id="142338" name="Rectangle 3"/>
          <p:cNvSpPr>
            <a:spLocks noGrp="1" noChangeArrowheads="1"/>
          </p:cNvSpPr>
          <p:nvPr>
            <p:ph idx="1"/>
          </p:nvPr>
        </p:nvSpPr>
        <p:spPr/>
        <p:txBody>
          <a:bodyPr>
            <a:normAutofit/>
          </a:bodyPr>
          <a:lstStyle/>
          <a:p>
            <a:pPr marL="0" indent="0" eaLnBrk="1" hangingPunct="1">
              <a:defRPr/>
            </a:pPr>
            <a:r>
              <a:rPr lang="en-US" dirty="0">
                <a:ea typeface="+mn-ea"/>
                <a:cs typeface="+mn-cs"/>
              </a:rPr>
              <a:t>Commercially processed food:</a:t>
            </a:r>
            <a:endParaRPr lang="en-US" sz="1800" dirty="0">
              <a:ea typeface="+mn-ea"/>
              <a:cs typeface="+mn-cs"/>
            </a:endParaRPr>
          </a:p>
          <a:p>
            <a:pPr marL="0" lvl="1" indent="0" eaLnBrk="1" hangingPunct="1">
              <a:buFont typeface="Wingdings" pitchFamily="2" charset="2"/>
              <a:buNone/>
              <a:defRPr/>
            </a:pPr>
            <a:r>
              <a:rPr lang="en-US" sz="2400" b="1" dirty="0">
                <a:solidFill>
                  <a:srgbClr val="E97635"/>
                </a:solidFill>
                <a:ea typeface="+mn-ea"/>
                <a:cs typeface="+mn-cs"/>
              </a:rPr>
              <a:t>If </a:t>
            </a:r>
          </a:p>
          <a:p>
            <a:pPr marL="347472" lvl="1" indent="-347472" eaLnBrk="1" hangingPunct="1">
              <a:tabLst>
                <a:tab pos="0" algn="l"/>
              </a:tabLst>
              <a:defRPr/>
            </a:pPr>
            <a:r>
              <a:rPr lang="en-US" dirty="0">
                <a:solidFill>
                  <a:srgbClr val="000000"/>
                </a:solidFill>
              </a:rPr>
              <a:t>A commercially processed food has a use-by date that is less </a:t>
            </a:r>
            <a:br>
              <a:rPr lang="en-US" dirty="0">
                <a:solidFill>
                  <a:srgbClr val="000000"/>
                </a:solidFill>
              </a:rPr>
            </a:br>
            <a:r>
              <a:rPr lang="en-US" dirty="0">
                <a:solidFill>
                  <a:srgbClr val="000000"/>
                </a:solidFill>
              </a:rPr>
              <a:t>than seven days from the date the container was opened</a:t>
            </a:r>
          </a:p>
          <a:p>
            <a:pPr marL="0" lvl="1" indent="0" eaLnBrk="1" hangingPunct="1">
              <a:buNone/>
              <a:defRPr/>
            </a:pPr>
            <a:r>
              <a:rPr lang="en-US" sz="2400" b="1" dirty="0">
                <a:solidFill>
                  <a:srgbClr val="E97635"/>
                </a:solidFill>
                <a:ea typeface="+mn-ea"/>
                <a:cs typeface="+mn-cs"/>
              </a:rPr>
              <a:t>Then</a:t>
            </a:r>
          </a:p>
          <a:p>
            <a:pPr marL="347472" lvl="1" indent="-347472" eaLnBrk="1" hangingPunct="1">
              <a:tabLst>
                <a:tab pos="0" algn="l"/>
              </a:tabLst>
              <a:defRPr/>
            </a:pPr>
            <a:r>
              <a:rPr lang="en-US" dirty="0">
                <a:solidFill>
                  <a:srgbClr val="000000"/>
                </a:solidFill>
              </a:rPr>
              <a:t>The container should be marked with this use-by date </a:t>
            </a:r>
            <a:br>
              <a:rPr lang="en-US" dirty="0">
                <a:solidFill>
                  <a:srgbClr val="000000"/>
                </a:solidFill>
              </a:rPr>
            </a:br>
            <a:r>
              <a:rPr lang="en-US" dirty="0">
                <a:solidFill>
                  <a:srgbClr val="000000"/>
                </a:solidFill>
              </a:rPr>
              <a:t>as long as the date is based on food safety </a:t>
            </a:r>
          </a:p>
          <a:p>
            <a:pPr marL="538163" lvl="2" indent="0" eaLnBrk="1" hangingPunct="1">
              <a:defRPr/>
            </a:pPr>
            <a:endParaRPr lang="en-US" dirty="0">
              <a:solidFill>
                <a:srgbClr val="000000"/>
              </a:solidFill>
            </a:endParaRPr>
          </a:p>
          <a:p>
            <a:pPr marL="538163" lvl="2" indent="0" eaLnBrk="1" hangingPunct="1">
              <a:defRPr/>
            </a:pPr>
            <a:endParaRPr lang="en-US" dirty="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7-7</a:t>
            </a:r>
          </a:p>
        </p:txBody>
      </p:sp>
    </p:spTree>
    <p:extLst>
      <p:ext uri="{BB962C8B-B14F-4D97-AF65-F5344CB8AC3E}">
        <p14:creationId xmlns:p14="http://schemas.microsoft.com/office/powerpoint/2010/main" val="398434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10"/>
          <p:cNvSpPr>
            <a:spLocks noGrp="1" noChangeArrowheads="1"/>
          </p:cNvSpPr>
          <p:nvPr>
            <p:ph type="title"/>
          </p:nvPr>
        </p:nvSpPr>
        <p:spPr/>
        <p:txBody>
          <a:bodyPr/>
          <a:lstStyle/>
          <a:p>
            <a:pPr eaLnBrk="1" hangingPunct="1">
              <a:defRPr/>
            </a:pPr>
            <a:r>
              <a:rPr lang="en-US" dirty="0">
                <a:latin typeface="Arial Narrow" charset="0"/>
                <a:cs typeface="+mj-cs"/>
              </a:rPr>
              <a:t>Storage</a:t>
            </a:r>
          </a:p>
        </p:txBody>
      </p:sp>
      <p:sp>
        <p:nvSpPr>
          <p:cNvPr id="25602" name="Rectangle 3"/>
          <p:cNvSpPr>
            <a:spLocks noGrp="1" noChangeArrowheads="1"/>
          </p:cNvSpPr>
          <p:nvPr>
            <p:ph idx="1"/>
          </p:nvPr>
        </p:nvSpPr>
        <p:spPr>
          <a:xfrm>
            <a:off x="409575" y="1143000"/>
            <a:ext cx="5102225" cy="4983163"/>
          </a:xfrm>
        </p:spPr>
        <p:txBody>
          <a:bodyPr/>
          <a:lstStyle/>
          <a:p>
            <a:pPr marL="0" indent="0" eaLnBrk="1" hangingPunct="1">
              <a:buFont typeface="Wingdings" pitchFamily="2" charset="2"/>
              <a:buNone/>
              <a:defRPr/>
            </a:pPr>
            <a:r>
              <a:rPr lang="en-US" dirty="0">
                <a:ea typeface="+mn-ea"/>
                <a:cs typeface="+mn-cs"/>
              </a:rPr>
              <a:t>Date marking:</a:t>
            </a:r>
            <a:endParaRPr lang="en-US" sz="1800" i="1" dirty="0">
              <a:ea typeface="+mn-ea"/>
              <a:cs typeface="+mn-cs"/>
            </a:endParaRPr>
          </a:p>
          <a:p>
            <a:pPr lvl="1" eaLnBrk="1" hangingPunct="1">
              <a:buFont typeface="Wingdings" pitchFamily="2" charset="2"/>
              <a:buChar char="l"/>
              <a:tabLst>
                <a:tab pos="0" algn="l"/>
              </a:tabLst>
              <a:defRPr/>
            </a:pPr>
            <a:r>
              <a:rPr lang="en-US" dirty="0">
                <a:solidFill>
                  <a:srgbClr val="000000"/>
                </a:solidFill>
              </a:rPr>
              <a:t>When combining food with different </a:t>
            </a:r>
            <a:br>
              <a:rPr lang="en-US" dirty="0">
                <a:solidFill>
                  <a:srgbClr val="000000"/>
                </a:solidFill>
              </a:rPr>
            </a:br>
            <a:r>
              <a:rPr lang="en-US" dirty="0">
                <a:solidFill>
                  <a:srgbClr val="000000"/>
                </a:solidFill>
              </a:rPr>
              <a:t>use-by dates in a dish, base the discard </a:t>
            </a:r>
            <a:br>
              <a:rPr lang="en-US" dirty="0">
                <a:solidFill>
                  <a:srgbClr val="000000"/>
                </a:solidFill>
              </a:rPr>
            </a:br>
            <a:r>
              <a:rPr lang="en-US" dirty="0">
                <a:solidFill>
                  <a:srgbClr val="000000"/>
                </a:solidFill>
              </a:rPr>
              <a:t>date of the dish on the earliest use-by date of ingredients.</a:t>
            </a:r>
          </a:p>
          <a:p>
            <a:pPr lvl="1" eaLnBrk="1" hangingPunct="1">
              <a:buFont typeface="Wingdings" pitchFamily="2" charset="2"/>
              <a:buChar char="l"/>
              <a:tabLst>
                <a:tab pos="0" algn="l"/>
              </a:tabLst>
              <a:defRPr/>
            </a:pPr>
            <a:r>
              <a:rPr lang="en-US" dirty="0">
                <a:solidFill>
                  <a:srgbClr val="000000"/>
                </a:solidFill>
              </a:rPr>
              <a:t>Consider a shrimp and sausage jambalaya prepared on December 4:</a:t>
            </a:r>
          </a:p>
          <a:p>
            <a:pPr lvl="2" eaLnBrk="1" hangingPunct="1">
              <a:buFont typeface="Courier New" pitchFamily="49" charset="0"/>
              <a:buChar char="o"/>
              <a:defRPr/>
            </a:pPr>
            <a:r>
              <a:rPr lang="en-US" dirty="0">
                <a:solidFill>
                  <a:srgbClr val="000000"/>
                </a:solidFill>
              </a:rPr>
              <a:t>The shrimp has a use-by date of </a:t>
            </a:r>
            <a:br>
              <a:rPr lang="en-US" dirty="0">
                <a:solidFill>
                  <a:srgbClr val="000000"/>
                </a:solidFill>
              </a:rPr>
            </a:br>
            <a:r>
              <a:rPr lang="en-US" dirty="0">
                <a:solidFill>
                  <a:srgbClr val="000000"/>
                </a:solidFill>
              </a:rPr>
              <a:t>December 8.</a:t>
            </a:r>
          </a:p>
          <a:p>
            <a:pPr lvl="2" eaLnBrk="1" hangingPunct="1">
              <a:buFont typeface="Courier New" pitchFamily="49" charset="0"/>
              <a:buChar char="o"/>
              <a:defRPr/>
            </a:pPr>
            <a:r>
              <a:rPr lang="en-US" dirty="0">
                <a:solidFill>
                  <a:srgbClr val="000000"/>
                </a:solidFill>
              </a:rPr>
              <a:t>The sausage has a use-by date of </a:t>
            </a:r>
            <a:br>
              <a:rPr lang="en-US" dirty="0">
                <a:solidFill>
                  <a:srgbClr val="000000"/>
                </a:solidFill>
              </a:rPr>
            </a:br>
            <a:r>
              <a:rPr lang="en-US" dirty="0">
                <a:solidFill>
                  <a:srgbClr val="000000"/>
                </a:solidFill>
              </a:rPr>
              <a:t>December 10. </a:t>
            </a:r>
          </a:p>
          <a:p>
            <a:pPr lvl="2" eaLnBrk="1" hangingPunct="1">
              <a:buFont typeface="Courier New" pitchFamily="49" charset="0"/>
              <a:buChar char="o"/>
              <a:defRPr/>
            </a:pPr>
            <a:r>
              <a:rPr lang="en-US" dirty="0">
                <a:solidFill>
                  <a:srgbClr val="000000"/>
                </a:solidFill>
              </a:rPr>
              <a:t>The use-by date of the jambalaya is December 8.</a:t>
            </a:r>
          </a:p>
          <a:p>
            <a:pPr lvl="1" eaLnBrk="1" hangingPunct="1">
              <a:buFont typeface="Wingdings" pitchFamily="2" charset="2"/>
              <a:buChar char="l"/>
              <a:tabLst>
                <a:tab pos="0" algn="l"/>
              </a:tabLst>
              <a:defRPr/>
            </a:pPr>
            <a:endParaRPr lang="en-US" dirty="0">
              <a:solidFill>
                <a:srgbClr val="000000"/>
              </a:solidFill>
            </a:endParaRPr>
          </a:p>
        </p:txBody>
      </p:sp>
      <p:sp>
        <p:nvSpPr>
          <p:cNvPr id="142339" name="Text Box 8"/>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7-8</a:t>
            </a:r>
          </a:p>
        </p:txBody>
      </p:sp>
      <p:pic>
        <p:nvPicPr>
          <p:cNvPr id="9" name="Picture Placeholder 4" descr="calendar.jpg"/>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1053" t="-8770" r="-786" b="-7516"/>
          <a:stretch/>
        </p:blipFill>
        <p:spPr>
          <a:xfrm>
            <a:off x="5792787" y="1243013"/>
            <a:ext cx="3070353" cy="1803014"/>
          </a:xfrm>
          <a:ln w="3175" cmpd="sng">
            <a:solidFill>
              <a:schemeClr val="tx1"/>
            </a:solidFill>
          </a:ln>
        </p:spPr>
      </p:pic>
    </p:spTree>
    <p:extLst>
      <p:ext uri="{BB962C8B-B14F-4D97-AF65-F5344CB8AC3E}">
        <p14:creationId xmlns:p14="http://schemas.microsoft.com/office/powerpoint/2010/main" val="6044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
          <p:cNvSpPr>
            <a:spLocks noChangeArrowheads="1"/>
          </p:cNvSpPr>
          <p:nvPr/>
        </p:nvSpPr>
        <p:spPr bwMode="auto">
          <a:xfrm>
            <a:off x="6164263" y="1751013"/>
            <a:ext cx="2200275" cy="209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a:defRPr/>
            </a:pPr>
            <a:endParaRPr lang="en-US" sz="3200" b="1" dirty="0">
              <a:solidFill>
                <a:srgbClr val="FFFFFF"/>
              </a:solidFill>
            </a:endParaRPr>
          </a:p>
        </p:txBody>
      </p:sp>
      <p:sp>
        <p:nvSpPr>
          <p:cNvPr id="145414" name="Rectangle 15"/>
          <p:cNvSpPr>
            <a:spLocks noGrp="1" noChangeArrowheads="1"/>
          </p:cNvSpPr>
          <p:nvPr>
            <p:ph type="title"/>
          </p:nvPr>
        </p:nvSpPr>
        <p:spPr/>
        <p:txBody>
          <a:bodyPr>
            <a:normAutofit/>
          </a:bodyPr>
          <a:lstStyle/>
          <a:p>
            <a:pPr eaLnBrk="1" hangingPunct="1">
              <a:defRPr/>
            </a:pPr>
            <a:r>
              <a:rPr lang="en-US" dirty="0">
                <a:cs typeface="+mj-cs"/>
              </a:rPr>
              <a:t>Rotation</a:t>
            </a:r>
          </a:p>
        </p:txBody>
      </p:sp>
      <p:sp>
        <p:nvSpPr>
          <p:cNvPr id="145411" name="Rectangle 3"/>
          <p:cNvSpPr>
            <a:spLocks noGrp="1" noChangeArrowheads="1"/>
          </p:cNvSpPr>
          <p:nvPr>
            <p:ph idx="1"/>
          </p:nvPr>
        </p:nvSpPr>
        <p:spPr>
          <a:xfrm>
            <a:off x="409575" y="1143000"/>
            <a:ext cx="5595440" cy="4983163"/>
          </a:xfrm>
        </p:spPr>
        <p:txBody>
          <a:bodyPr>
            <a:normAutofit/>
          </a:bodyPr>
          <a:lstStyle/>
          <a:p>
            <a:pPr marL="0" indent="0" eaLnBrk="1" hangingPunct="1"/>
            <a:r>
              <a:rPr lang="en-US" dirty="0">
                <a:latin typeface="Arial Narrow" charset="0"/>
              </a:rPr>
              <a:t>Rotate food to use the oldest inventory first:</a:t>
            </a:r>
          </a:p>
          <a:p>
            <a:pPr lvl="1" eaLnBrk="1" hangingPunct="1"/>
            <a:r>
              <a:rPr lang="en-US" dirty="0">
                <a:solidFill>
                  <a:srgbClr val="000000"/>
                </a:solidFill>
                <a:latin typeface="Arial Narrow" charset="0"/>
              </a:rPr>
              <a:t>One way to rotate products is to follow FIFO:</a:t>
            </a:r>
          </a:p>
          <a:p>
            <a:pPr lvl="2" eaLnBrk="1" hangingPunct="1">
              <a:buSzPct val="100000"/>
              <a:buFont typeface="Arial Narrow" charset="0"/>
              <a:buAutoNum type="arabicPeriod"/>
            </a:pPr>
            <a:r>
              <a:rPr lang="en-US" dirty="0">
                <a:solidFill>
                  <a:srgbClr val="000000"/>
                </a:solidFill>
                <a:latin typeface="Arial Narrow" charset="0"/>
              </a:rPr>
              <a:t>Identify the food item’</a:t>
            </a:r>
            <a:r>
              <a:rPr lang="en-US" altLang="ja-JP" dirty="0">
                <a:solidFill>
                  <a:srgbClr val="000000"/>
                </a:solidFill>
                <a:latin typeface="Arial Narrow" charset="0"/>
              </a:rPr>
              <a:t>s use-by or expiration date.</a:t>
            </a:r>
          </a:p>
          <a:p>
            <a:pPr lvl="2" eaLnBrk="1" hangingPunct="1">
              <a:buSzPct val="100000"/>
              <a:buFont typeface="Arial Narrow" charset="0"/>
              <a:buAutoNum type="arabicPeriod"/>
            </a:pPr>
            <a:r>
              <a:rPr lang="en-US" dirty="0">
                <a:solidFill>
                  <a:srgbClr val="000000"/>
                </a:solidFill>
                <a:latin typeface="Arial Narrow" charset="0"/>
              </a:rPr>
              <a:t>Store items with the earliest use-by or expiration dates in front of items with later dates.</a:t>
            </a:r>
          </a:p>
          <a:p>
            <a:pPr lvl="2" eaLnBrk="1" hangingPunct="1">
              <a:buSzPct val="100000"/>
              <a:buFont typeface="Arial Narrow" charset="0"/>
              <a:buAutoNum type="arabicPeriod"/>
            </a:pPr>
            <a:r>
              <a:rPr lang="en-US" dirty="0">
                <a:solidFill>
                  <a:srgbClr val="000000"/>
                </a:solidFill>
                <a:latin typeface="Arial Narrow" charset="0"/>
              </a:rPr>
              <a:t>Once shelved, use those items stored in front first.</a:t>
            </a:r>
          </a:p>
          <a:p>
            <a:pPr lvl="2" eaLnBrk="1" hangingPunct="1">
              <a:buSzPct val="100000"/>
              <a:buFont typeface="Arial Narrow" charset="0"/>
              <a:buAutoNum type="arabicPeriod"/>
            </a:pPr>
            <a:r>
              <a:rPr lang="en-US" dirty="0">
                <a:solidFill>
                  <a:srgbClr val="000000"/>
                </a:solidFill>
                <a:latin typeface="Arial Narrow" charset="0"/>
              </a:rPr>
              <a:t>Throw out food that has passed its manufacturer’</a:t>
            </a:r>
            <a:r>
              <a:rPr lang="en-US" altLang="ja-JP" dirty="0">
                <a:solidFill>
                  <a:srgbClr val="000000"/>
                </a:solidFill>
                <a:latin typeface="Arial Narrow" charset="0"/>
              </a:rPr>
              <a:t>s use-by or expiration date.</a:t>
            </a:r>
            <a:endParaRPr lang="en-US" dirty="0">
              <a:latin typeface="Arial Narrow"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rPr>
              <a:t>7-9</a:t>
            </a:r>
          </a:p>
        </p:txBody>
      </p:sp>
      <p:pic>
        <p:nvPicPr>
          <p:cNvPr id="8" name="Picture Placeholder 7" descr="6e_c05_10_stockRotate.jpg">
            <a:extLst>
              <a:ext uri="{FF2B5EF4-FFF2-40B4-BE49-F238E27FC236}">
                <a16:creationId xmlns:a16="http://schemas.microsoft.com/office/drawing/2014/main" id="{9DEB5E30-2505-406C-9D51-FBCC95BD289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758597464"/>
      </p:ext>
    </p:extLst>
  </p:cSld>
  <p:clrMapOvr>
    <a:masterClrMapping/>
  </p:clrMapOvr>
</p:sld>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3287</Words>
  <Application>Microsoft Macintosh PowerPoint</Application>
  <PresentationFormat>On-screen Show (4:3)</PresentationFormat>
  <Paragraphs>392</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ＭＳ Ｐゴシック</vt:lpstr>
      <vt:lpstr>Arial</vt:lpstr>
      <vt:lpstr>Arial Narrow</vt:lpstr>
      <vt:lpstr>Calibri</vt:lpstr>
      <vt:lpstr>Courier New</vt:lpstr>
      <vt:lpstr>Times New Roman</vt:lpstr>
      <vt:lpstr>Wingdings</vt:lpstr>
      <vt:lpstr>3_SS5e_08_16hr</vt:lpstr>
      <vt:lpstr>5_SS5e_08_16hr</vt:lpstr>
      <vt:lpstr>PowerPoint Presentation</vt:lpstr>
      <vt:lpstr>Objectives</vt:lpstr>
      <vt:lpstr>Labeling</vt:lpstr>
      <vt:lpstr>Labeling</vt:lpstr>
      <vt:lpstr>Date Marking</vt:lpstr>
      <vt:lpstr>Date Marking</vt:lpstr>
      <vt:lpstr>Date Marking</vt:lpstr>
      <vt:lpstr>Storage</vt:lpstr>
      <vt:lpstr>Rotation</vt:lpstr>
      <vt:lpstr>Temperatures</vt:lpstr>
      <vt:lpstr>Temperatures</vt:lpstr>
      <vt:lpstr>Preventing Cross-Contamination</vt:lpstr>
      <vt:lpstr>Preventing Cross-Contamination</vt:lpstr>
      <vt:lpstr>Preventing Cross-Contamination</vt:lpstr>
      <vt:lpstr>Preventing Cross-Contamination</vt:lpstr>
      <vt:lpstr>Preventing Cross-Contamination</vt:lpstr>
      <vt:lpstr>Preventing Cross-Contamination</vt:lpstr>
      <vt:lpstr>Preventing Cross-Contamination</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lpstr>Storing Specific Food</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Erin Slucter</cp:lastModifiedBy>
  <cp:revision>216</cp:revision>
  <dcterms:created xsi:type="dcterms:W3CDTF">2014-05-05T19:40:15Z</dcterms:created>
  <dcterms:modified xsi:type="dcterms:W3CDTF">2018-10-01T16:57:33Z</dcterms:modified>
</cp:coreProperties>
</file>