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660" r:id="rId2"/>
    <p:sldMasterId id="2147483689" r:id="rId3"/>
  </p:sldMasterIdLst>
  <p:notesMasterIdLst>
    <p:notesMasterId r:id="rId90"/>
  </p:notesMasterIdLst>
  <p:sldIdLst>
    <p:sldId id="410" r:id="rId4"/>
    <p:sldId id="383" r:id="rId5"/>
    <p:sldId id="280" r:id="rId6"/>
    <p:sldId id="281" r:id="rId7"/>
    <p:sldId id="384" r:id="rId8"/>
    <p:sldId id="385" r:id="rId9"/>
    <p:sldId id="386" r:id="rId10"/>
    <p:sldId id="284" r:id="rId11"/>
    <p:sldId id="387" r:id="rId12"/>
    <p:sldId id="285" r:id="rId13"/>
    <p:sldId id="388" r:id="rId14"/>
    <p:sldId id="287" r:id="rId15"/>
    <p:sldId id="288" r:id="rId16"/>
    <p:sldId id="289" r:id="rId17"/>
    <p:sldId id="290" r:id="rId18"/>
    <p:sldId id="291" r:id="rId19"/>
    <p:sldId id="292" r:id="rId20"/>
    <p:sldId id="293" r:id="rId21"/>
    <p:sldId id="389" r:id="rId22"/>
    <p:sldId id="390" r:id="rId23"/>
    <p:sldId id="391"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309" r:id="rId40"/>
    <p:sldId id="310" r:id="rId41"/>
    <p:sldId id="311" r:id="rId42"/>
    <p:sldId id="312"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329" r:id="rId60"/>
    <p:sldId id="330" r:id="rId61"/>
    <p:sldId id="331" r:id="rId62"/>
    <p:sldId id="332" r:id="rId63"/>
    <p:sldId id="333" r:id="rId64"/>
    <p:sldId id="334" r:id="rId65"/>
    <p:sldId id="335" r:id="rId66"/>
    <p:sldId id="336" r:id="rId67"/>
    <p:sldId id="337" r:id="rId68"/>
    <p:sldId id="338" r:id="rId69"/>
    <p:sldId id="339" r:id="rId70"/>
    <p:sldId id="340" r:id="rId71"/>
    <p:sldId id="341" r:id="rId72"/>
    <p:sldId id="342" r:id="rId73"/>
    <p:sldId id="343" r:id="rId74"/>
    <p:sldId id="392" r:id="rId75"/>
    <p:sldId id="393" r:id="rId76"/>
    <p:sldId id="345" r:id="rId77"/>
    <p:sldId id="346" r:id="rId78"/>
    <p:sldId id="347" r:id="rId79"/>
    <p:sldId id="348" r:id="rId80"/>
    <p:sldId id="349" r:id="rId81"/>
    <p:sldId id="351" r:id="rId82"/>
    <p:sldId id="352" r:id="rId83"/>
    <p:sldId id="353" r:id="rId84"/>
    <p:sldId id="354" r:id="rId85"/>
    <p:sldId id="355" r:id="rId86"/>
    <p:sldId id="356" r:id="rId87"/>
    <p:sldId id="357" r:id="rId88"/>
    <p:sldId id="358"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736" userDrawn="1">
          <p15:clr>
            <a:srgbClr val="A4A3A4"/>
          </p15:clr>
        </p15:guide>
        <p15:guide id="2" pos="43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Miller" initials="AM" lastIdx="3" clrIdx="0">
    <p:extLst/>
  </p:cmAuthor>
  <p:cmAuthor id="2" name="Sarah Leszka" initials="SL"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AEA"/>
    <a:srgbClr val="EBEBEB"/>
    <a:srgbClr val="FCF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52" autoAdjust="0"/>
    <p:restoredTop sz="79321" autoAdjust="0"/>
  </p:normalViewPr>
  <p:slideViewPr>
    <p:cSldViewPr snapToGrid="0">
      <p:cViewPr varScale="1">
        <p:scale>
          <a:sx n="87" d="100"/>
          <a:sy n="87" d="100"/>
        </p:scale>
        <p:origin x="952" y="200"/>
      </p:cViewPr>
      <p:guideLst>
        <p:guide orient="horz" pos="2160"/>
        <p:guide pos="2880"/>
      </p:guideLst>
    </p:cSldViewPr>
  </p:slideViewPr>
  <p:outlineViewPr>
    <p:cViewPr>
      <p:scale>
        <a:sx n="33" d="100"/>
        <a:sy n="33" d="100"/>
      </p:scale>
      <p:origin x="0" y="-73290"/>
    </p:cViewPr>
  </p:outlineViewPr>
  <p:notesTextViewPr>
    <p:cViewPr>
      <p:scale>
        <a:sx n="125" d="100"/>
        <a:sy n="125" d="100"/>
      </p:scale>
      <p:origin x="0" y="0"/>
    </p:cViewPr>
  </p:notesTextViewPr>
  <p:sorterViewPr>
    <p:cViewPr varScale="1">
      <p:scale>
        <a:sx n="1" d="1"/>
        <a:sy n="1" d="1"/>
      </p:scale>
      <p:origin x="0" y="0"/>
    </p:cViewPr>
  </p:sorterViewPr>
  <p:notesViewPr>
    <p:cSldViewPr snapToGrid="0">
      <p:cViewPr varScale="1">
        <p:scale>
          <a:sx n="67" d="100"/>
          <a:sy n="67" d="100"/>
        </p:scale>
        <p:origin x="-3120" y="-86"/>
      </p:cViewPr>
      <p:guideLst>
        <p:guide orient="horz" pos="2736"/>
        <p:guide pos="43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0DD501-077B-4691-9C6B-F91FAB09211B}" type="datetimeFigureOut">
              <a:rPr lang="en-US" smtClean="0"/>
              <a:t>10/1/18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EDF4DB-045A-4B35-B9C0-11A709A90CB6}" type="slidenum">
              <a:rPr lang="en-US" smtClean="0"/>
              <a:t>‹#›</a:t>
            </a:fld>
            <a:endParaRPr lang="en-US" dirty="0"/>
          </a:p>
        </p:txBody>
      </p:sp>
    </p:spTree>
    <p:extLst>
      <p:ext uri="{BB962C8B-B14F-4D97-AF65-F5344CB8AC3E}">
        <p14:creationId xmlns:p14="http://schemas.microsoft.com/office/powerpoint/2010/main" val="156085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EDF4DB-045A-4B35-B9C0-11A709A90CB6}" type="slidenum">
              <a:rPr lang="en-US" smtClean="0"/>
              <a:t>1</a:t>
            </a:fld>
            <a:endParaRPr lang="en-US" dirty="0"/>
          </a:p>
        </p:txBody>
      </p:sp>
    </p:spTree>
    <p:extLst>
      <p:ext uri="{BB962C8B-B14F-4D97-AF65-F5344CB8AC3E}">
        <p14:creationId xmlns:p14="http://schemas.microsoft.com/office/powerpoint/2010/main" val="1708074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BFF3D2A-386A-0D47-8B0B-198C61E2D278}" type="slidenum">
              <a:rPr lang="en-US">
                <a:solidFill>
                  <a:prstClr val="black"/>
                </a:solidFill>
                <a:latin typeface="Arial" charset="0"/>
                <a:ea typeface="ＭＳ Ｐゴシック" charset="0"/>
                <a:cs typeface="ＭＳ Ｐゴシック" charset="0"/>
              </a:rPr>
              <a:pPr/>
              <a:t>10</a:t>
            </a:fld>
            <a:endParaRPr lang="en-US" dirty="0">
              <a:solidFill>
                <a:prstClr val="black"/>
              </a:solidFill>
              <a:latin typeface="Arial" charset="0"/>
              <a:ea typeface="ＭＳ Ｐゴシック" charset="0"/>
              <a:cs typeface="ＭＳ Ｐゴシック" charset="0"/>
            </a:endParaRPr>
          </a:p>
        </p:txBody>
      </p:sp>
      <p:sp>
        <p:nvSpPr>
          <p:cNvPr id="440323" name="Rectangle 2"/>
          <p:cNvSpPr>
            <a:spLocks noGrp="1" noRot="1" noChangeAspect="1" noChangeArrowheads="1" noTextEdit="1"/>
          </p:cNvSpPr>
          <p:nvPr>
            <p:ph type="sldImg"/>
          </p:nvPr>
        </p:nvSpPr>
        <p:spPr>
          <a:xfrm>
            <a:off x="1143000" y="687388"/>
            <a:ext cx="4572000" cy="3429000"/>
          </a:xfrm>
          <a:ln/>
        </p:spPr>
      </p:sp>
      <p:sp>
        <p:nvSpPr>
          <p:cNvPr id="324612" name="Rectangle 3"/>
          <p:cNvSpPr>
            <a:spLocks noGrp="1" noChangeArrowheads="1"/>
          </p:cNvSpPr>
          <p:nvPr>
            <p:ph type="body" idx="1"/>
          </p:nvPr>
        </p:nvSpPr>
        <p:spPr>
          <a:xfrm>
            <a:off x="857250" y="4392431"/>
            <a:ext cx="5250657" cy="4114487"/>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094" tIns="45547" rIns="91094" bIns="45547"/>
          <a:lstStyle/>
          <a:p>
            <a:pPr marL="112163" indent="-112163"/>
            <a:r>
              <a:rPr lang="en-US" b="1" dirty="0">
                <a:latin typeface="Times New Roman" charset="0"/>
              </a:rPr>
              <a:t>Instructor Notes</a:t>
            </a:r>
          </a:p>
          <a:p>
            <a:pPr marL="112163" indent="-112163">
              <a:buFontTx/>
              <a:buChar char="•"/>
            </a:pPr>
            <a:r>
              <a:rPr lang="en-US" dirty="0">
                <a:latin typeface="Times New Roman" charset="0"/>
              </a:rPr>
              <a:t>Bacteria are single-celled, living microorganisms that can spoil food and cause foodborne illness. Bacteria share some basic characteristics.</a:t>
            </a:r>
          </a:p>
          <a:p>
            <a:pPr marL="112163" indent="-112163">
              <a:buFontTx/>
              <a:buChar char="•"/>
            </a:pPr>
            <a:r>
              <a:rPr lang="en-US" dirty="0">
                <a:latin typeface="Times New Roman" charset="0"/>
              </a:rPr>
              <a:t>Some bacteria produce toxins in food as they grow and die. People who eat the toxins can get sick. Cooking may not destroy these toxins.</a:t>
            </a:r>
          </a:p>
          <a:p>
            <a:pPr marL="112163" indent="-112163">
              <a:buFontTx/>
              <a:buChar char="•"/>
            </a:pPr>
            <a:r>
              <a:rPr lang="en-US" dirty="0">
                <a:latin typeface="Times New Roman" charset="0"/>
              </a:rPr>
              <a:t>The most important way to prevent bacteria from causing a foodborne illness is to control time and temperature.</a:t>
            </a:r>
          </a:p>
        </p:txBody>
      </p:sp>
    </p:spTree>
    <p:extLst>
      <p:ext uri="{BB962C8B-B14F-4D97-AF65-F5344CB8AC3E}">
        <p14:creationId xmlns:p14="http://schemas.microsoft.com/office/powerpoint/2010/main" val="2254121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2FA0AD0-3503-CA48-B617-2F4D0685461C}" type="slidenum">
              <a:rPr lang="en-US" sz="1200" b="0" smtClean="0">
                <a:solidFill>
                  <a:schemeClr val="tx1"/>
                </a:solidFill>
              </a:rPr>
              <a:pPr eaLnBrk="1" hangingPunct="1">
                <a:defRPr/>
              </a:pPr>
              <a:t>11</a:t>
            </a:fld>
            <a:endParaRPr lang="en-US" sz="1200" b="0" dirty="0">
              <a:solidFill>
                <a:schemeClr val="tx1"/>
              </a:solidFill>
            </a:endParaRPr>
          </a:p>
        </p:txBody>
      </p:sp>
      <p:sp>
        <p:nvSpPr>
          <p:cNvPr id="325635" name="Rectangle 2"/>
          <p:cNvSpPr>
            <a:spLocks noGrp="1" noRot="1" noChangeAspect="1" noChangeArrowheads="1" noTextEdit="1"/>
          </p:cNvSpPr>
          <p:nvPr>
            <p:ph type="sldImg"/>
          </p:nvPr>
        </p:nvSpPr>
        <p:spPr>
          <a:xfrm>
            <a:off x="1181100" y="698500"/>
            <a:ext cx="4648200" cy="3486150"/>
          </a:xfrm>
          <a:ln/>
        </p:spPr>
      </p:sp>
      <p:sp>
        <p:nvSpPr>
          <p:cNvPr id="305156" name="Rectangle 3"/>
          <p:cNvSpPr>
            <a:spLocks noGrp="1" noChangeArrowheads="1"/>
          </p:cNvSpPr>
          <p:nvPr>
            <p:ph type="body" idx="1"/>
          </p:nvPr>
        </p:nvSpPr>
        <p:spPr>
          <a:xfrm>
            <a:off x="876300" y="4465638"/>
            <a:ext cx="5294313" cy="4183062"/>
          </a:xfrm>
        </p:spPr>
        <p:txBody>
          <a:bodyPr lIns="92830" tIns="46415" rIns="92830" bIns="46415"/>
          <a:lstStyle/>
          <a:p>
            <a:pPr marL="114300" indent="-114300" eaLnBrk="1" hangingPunct="1">
              <a:defRPr/>
            </a:pPr>
            <a:r>
              <a:rPr lang="en-US" b="1" dirty="0">
                <a:ea typeface="+mn-ea"/>
                <a:cs typeface="+mn-cs"/>
              </a:rPr>
              <a:t>Instructor Notes</a:t>
            </a:r>
          </a:p>
          <a:p>
            <a:pPr marL="114300" indent="-114300" eaLnBrk="1" hangingPunct="1">
              <a:buFontTx/>
              <a:buChar char="•"/>
              <a:defRPr/>
            </a:pPr>
            <a:r>
              <a:rPr lang="en-US" dirty="0">
                <a:ea typeface="+mn-ea"/>
                <a:cs typeface="+mn-cs"/>
              </a:rPr>
              <a:t>Bacteria need six conditions to grow. You can remember these conditions by thinking of the words FAT TOM.</a:t>
            </a:r>
          </a:p>
          <a:p>
            <a:pPr marL="0" indent="0" eaLnBrk="1" hangingPunct="1">
              <a:defRPr/>
            </a:pPr>
            <a:endParaRPr lang="en-US" dirty="0">
              <a:ea typeface="+mn-ea"/>
              <a:cs typeface="+mn-cs"/>
            </a:endParaRPr>
          </a:p>
        </p:txBody>
      </p:sp>
    </p:spTree>
    <p:extLst>
      <p:ext uri="{BB962C8B-B14F-4D97-AF65-F5344CB8AC3E}">
        <p14:creationId xmlns:p14="http://schemas.microsoft.com/office/powerpoint/2010/main" val="2566104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65498B6E-C306-B149-B278-BCA26F0185F4}" type="slidenum">
              <a:rPr lang="en-US">
                <a:solidFill>
                  <a:prstClr val="black"/>
                </a:solidFill>
                <a:latin typeface="Arial" charset="0"/>
                <a:ea typeface="ＭＳ Ｐゴシック" charset="0"/>
                <a:cs typeface="ＭＳ Ｐゴシック" charset="0"/>
              </a:rPr>
              <a:pPr/>
              <a:t>12</a:t>
            </a:fld>
            <a:endParaRPr lang="en-US" dirty="0">
              <a:solidFill>
                <a:prstClr val="black"/>
              </a:solidFill>
              <a:latin typeface="Arial" charset="0"/>
              <a:ea typeface="ＭＳ Ｐゴシック" charset="0"/>
              <a:cs typeface="ＭＳ Ｐゴシック" charset="0"/>
            </a:endParaRPr>
          </a:p>
        </p:txBody>
      </p:sp>
      <p:sp>
        <p:nvSpPr>
          <p:cNvPr id="442371" name="Rectangle 2"/>
          <p:cNvSpPr>
            <a:spLocks noGrp="1" noRot="1" noChangeAspect="1" noChangeArrowheads="1" noTextEdit="1"/>
          </p:cNvSpPr>
          <p:nvPr>
            <p:ph type="sldImg"/>
          </p:nvPr>
        </p:nvSpPr>
        <p:spPr>
          <a:xfrm>
            <a:off x="1143000" y="687388"/>
            <a:ext cx="4572000" cy="3429000"/>
          </a:xfrm>
          <a:ln/>
        </p:spPr>
      </p:sp>
      <p:sp>
        <p:nvSpPr>
          <p:cNvPr id="4" name="Rectangle 3"/>
          <p:cNvSpPr>
            <a:spLocks noGrp="1" noChangeArrowheads="1"/>
          </p:cNvSpPr>
          <p:nvPr>
            <p:ph type="body" idx="3"/>
          </p:nvPr>
        </p:nvSpPr>
        <p:spPr>
          <a:xfrm>
            <a:off x="857250" y="4393992"/>
            <a:ext cx="5031685" cy="4112926"/>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12163" indent="-112163">
              <a:spcBef>
                <a:spcPct val="50000"/>
              </a:spcBef>
              <a:defRPr/>
            </a:pPr>
            <a:r>
              <a:rPr lang="en-US" b="1" dirty="0">
                <a:latin typeface="Times New Roman" charset="0"/>
                <a:ea typeface="+mn-ea"/>
                <a:cs typeface="Times New Roman" charset="0"/>
              </a:rPr>
              <a:t>Instructor Notes</a:t>
            </a:r>
          </a:p>
          <a:p>
            <a:pPr marL="168244" indent="-168244">
              <a:spcBef>
                <a:spcPct val="50000"/>
              </a:spcBef>
              <a:buFont typeface="Arial" pitchFamily="34" charset="0"/>
              <a:buChar char="•"/>
              <a:defRPr/>
            </a:pPr>
            <a:r>
              <a:rPr lang="en-US" dirty="0">
                <a:ea typeface="+mn-ea"/>
              </a:rPr>
              <a:t>Most bacteria need nutrients such as carbohydrates or proteins to survive.</a:t>
            </a:r>
          </a:p>
          <a:p>
            <a:pPr marL="168244" indent="-168244">
              <a:spcBef>
                <a:spcPct val="50000"/>
              </a:spcBef>
              <a:buFont typeface="Arial" pitchFamily="34" charset="0"/>
              <a:buChar char="•"/>
              <a:defRPr/>
            </a:pPr>
            <a:r>
              <a:rPr lang="en-US" dirty="0">
                <a:ea typeface="+mn-ea"/>
              </a:rPr>
              <a:t>TCS food supports the growth of bacteria better than other types of food. This includes meat, poultry, dairy products, and eggs.</a:t>
            </a:r>
          </a:p>
          <a:p>
            <a:pPr marL="112163" indent="-112163">
              <a:spcBef>
                <a:spcPct val="50000"/>
              </a:spcBef>
              <a:defRPr/>
            </a:pPr>
            <a:endParaRPr lang="en-US" b="1" dirty="0">
              <a:latin typeface="Times New Roman" charset="0"/>
              <a:ea typeface="+mn-ea"/>
              <a:cs typeface="Times New Roman" charset="0"/>
            </a:endParaRPr>
          </a:p>
        </p:txBody>
      </p:sp>
    </p:spTree>
    <p:extLst>
      <p:ext uri="{BB962C8B-B14F-4D97-AF65-F5344CB8AC3E}">
        <p14:creationId xmlns:p14="http://schemas.microsoft.com/office/powerpoint/2010/main" val="1881932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A0B0EDE1-61BD-D547-A237-8EEF1FEBE0C8}" type="slidenum">
              <a:rPr lang="en-US">
                <a:solidFill>
                  <a:prstClr val="black"/>
                </a:solidFill>
                <a:latin typeface="Arial" charset="0"/>
                <a:ea typeface="ＭＳ Ｐゴシック" charset="0"/>
                <a:cs typeface="ＭＳ Ｐゴシック" charset="0"/>
              </a:rPr>
              <a:pPr/>
              <a:t>13</a:t>
            </a:fld>
            <a:endParaRPr lang="en-US" dirty="0">
              <a:solidFill>
                <a:prstClr val="black"/>
              </a:solidFill>
              <a:latin typeface="Arial" charset="0"/>
              <a:ea typeface="ＭＳ Ｐゴシック" charset="0"/>
              <a:cs typeface="ＭＳ Ｐゴシック" charset="0"/>
            </a:endParaRPr>
          </a:p>
        </p:txBody>
      </p:sp>
      <p:sp>
        <p:nvSpPr>
          <p:cNvPr id="443395" name="Rectangle 2"/>
          <p:cNvSpPr>
            <a:spLocks noGrp="1" noRot="1" noChangeAspect="1" noChangeArrowheads="1" noTextEdit="1"/>
          </p:cNvSpPr>
          <p:nvPr>
            <p:ph type="sldImg"/>
          </p:nvPr>
        </p:nvSpPr>
        <p:spPr>
          <a:xfrm>
            <a:off x="1143000" y="687388"/>
            <a:ext cx="4572000" cy="3429000"/>
          </a:xfrm>
          <a:ln/>
        </p:spPr>
      </p:sp>
      <p:sp>
        <p:nvSpPr>
          <p:cNvPr id="553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defRPr/>
            </a:pPr>
            <a:r>
              <a:rPr lang="en-US" b="1" dirty="0">
                <a:ea typeface="+mn-ea"/>
                <a:cs typeface="Times New Roman" pitchFamily="18" charset="0"/>
              </a:rPr>
              <a:t>Instructor Notes</a:t>
            </a:r>
          </a:p>
          <a:p>
            <a:pPr marL="168244" indent="-168244">
              <a:buFont typeface="Arial" pitchFamily="34" charset="0"/>
              <a:buChar char="•"/>
              <a:defRPr/>
            </a:pPr>
            <a:r>
              <a:rPr lang="en-US" dirty="0">
                <a:ea typeface="+mn-ea"/>
                <a:cs typeface="Times New Roman" pitchFamily="18" charset="0"/>
              </a:rPr>
              <a:t>pH is the measure of acidity. The pH scale ranges from 0 to 14.0. A value of 0 is highly acidic, while a value of 14 is highly alkaline. A pH of 7 is neutral.</a:t>
            </a:r>
          </a:p>
          <a:p>
            <a:pPr marL="168244" indent="-168244">
              <a:buFont typeface="Arial" pitchFamily="34" charset="0"/>
              <a:buChar char="•"/>
              <a:defRPr/>
            </a:pPr>
            <a:r>
              <a:rPr lang="en-US" dirty="0">
                <a:ea typeface="+mn-ea"/>
                <a:cs typeface="Times New Roman" pitchFamily="18" charset="0"/>
              </a:rPr>
              <a:t>Bacteria grow best in food that is neutral to slightly acidic.</a:t>
            </a:r>
          </a:p>
          <a:p>
            <a:pPr marL="168244" indent="-168244">
              <a:buFont typeface="Arial" pitchFamily="34" charset="0"/>
              <a:buChar char="•"/>
              <a:defRPr/>
            </a:pPr>
            <a:r>
              <a:rPr lang="en-US" dirty="0">
                <a:ea typeface="+mn-ea"/>
                <a:cs typeface="Times New Roman" pitchFamily="18" charset="0"/>
              </a:rPr>
              <a:t>Lemons, limes, tomatoes, and mayonnaise are examples of acidic food.</a:t>
            </a:r>
          </a:p>
          <a:p>
            <a:pPr marL="168244" indent="-168244">
              <a:buFont typeface="Arial" pitchFamily="34" charset="0"/>
              <a:buChar char="•"/>
              <a:defRPr/>
            </a:pPr>
            <a:r>
              <a:rPr lang="en-US" dirty="0">
                <a:ea typeface="+mn-ea"/>
                <a:cs typeface="Times New Roman" pitchFamily="18" charset="0"/>
              </a:rPr>
              <a:t>Bread, raw chicken, cantaloupe,</a:t>
            </a:r>
            <a:r>
              <a:rPr lang="en-US" baseline="0" dirty="0">
                <a:ea typeface="+mn-ea"/>
                <a:cs typeface="Times New Roman" pitchFamily="18" charset="0"/>
              </a:rPr>
              <a:t> milk and cooked corn are examples of food that have an ideal pH for bacterial growth.</a:t>
            </a:r>
            <a:endParaRPr lang="en-US" dirty="0">
              <a:ea typeface="+mn-ea"/>
              <a:cs typeface="Times New Roman" pitchFamily="18" charset="0"/>
            </a:endParaRPr>
          </a:p>
          <a:p>
            <a:pPr marL="168244" indent="-168244">
              <a:buFont typeface="Arial" pitchFamily="34" charset="0"/>
              <a:buChar char="•"/>
              <a:defRPr/>
            </a:pPr>
            <a:endParaRPr lang="en-US" dirty="0">
              <a:ea typeface="+mn-ea"/>
              <a:cs typeface="Times New Roman" pitchFamily="18" charset="0"/>
            </a:endParaRPr>
          </a:p>
          <a:p>
            <a:pPr marL="168244" indent="-168244">
              <a:buFont typeface="Arial" pitchFamily="34" charset="0"/>
              <a:buChar char="•"/>
              <a:defRPr/>
            </a:pPr>
            <a:endParaRPr lang="en-US" dirty="0">
              <a:ea typeface="+mn-ea"/>
              <a:cs typeface="Times New Roman" pitchFamily="18" charset="0"/>
            </a:endParaRPr>
          </a:p>
        </p:txBody>
      </p:sp>
    </p:spTree>
    <p:extLst>
      <p:ext uri="{BB962C8B-B14F-4D97-AF65-F5344CB8AC3E}">
        <p14:creationId xmlns:p14="http://schemas.microsoft.com/office/powerpoint/2010/main" val="2129194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CDEDCE4A-BB4C-534F-8510-A84F730E5087}" type="slidenum">
              <a:rPr lang="en-US">
                <a:solidFill>
                  <a:prstClr val="black"/>
                </a:solidFill>
                <a:latin typeface="Arial" charset="0"/>
                <a:ea typeface="ＭＳ Ｐゴシック" charset="0"/>
                <a:cs typeface="ＭＳ Ｐゴシック" charset="0"/>
              </a:rPr>
              <a:pPr/>
              <a:t>14</a:t>
            </a:fld>
            <a:endParaRPr lang="en-US" dirty="0">
              <a:solidFill>
                <a:prstClr val="black"/>
              </a:solidFill>
              <a:latin typeface="Arial" charset="0"/>
              <a:ea typeface="ＭＳ Ｐゴシック" charset="0"/>
              <a:cs typeface="ＭＳ Ｐゴシック" charset="0"/>
            </a:endParaRPr>
          </a:p>
        </p:txBody>
      </p:sp>
      <p:sp>
        <p:nvSpPr>
          <p:cNvPr id="444419" name="Rectangle 2"/>
          <p:cNvSpPr>
            <a:spLocks noGrp="1" noRot="1" noChangeAspect="1" noChangeArrowheads="1" noTextEdit="1"/>
          </p:cNvSpPr>
          <p:nvPr>
            <p:ph type="sldImg"/>
          </p:nvPr>
        </p:nvSpPr>
        <p:spPr>
          <a:xfrm>
            <a:off x="1143000" y="687388"/>
            <a:ext cx="4572000" cy="3429000"/>
          </a:xfrm>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289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0B4C7F76-A38A-2E4F-A222-E844EDCA158B}" type="slidenum">
              <a:rPr lang="en-US">
                <a:solidFill>
                  <a:prstClr val="black"/>
                </a:solidFill>
                <a:latin typeface="Arial" charset="0"/>
                <a:ea typeface="ＭＳ Ｐゴシック" charset="0"/>
                <a:cs typeface="ＭＳ Ｐゴシック" charset="0"/>
              </a:rPr>
              <a:pPr/>
              <a:t>15</a:t>
            </a:fld>
            <a:endParaRPr lang="en-US" dirty="0">
              <a:solidFill>
                <a:prstClr val="black"/>
              </a:solidFill>
              <a:latin typeface="Arial" charset="0"/>
              <a:ea typeface="ＭＳ Ｐゴシック" charset="0"/>
              <a:cs typeface="ＭＳ Ｐゴシック" charset="0"/>
            </a:endParaRPr>
          </a:p>
        </p:txBody>
      </p:sp>
      <p:sp>
        <p:nvSpPr>
          <p:cNvPr id="445443" name="Rectangle 2"/>
          <p:cNvSpPr>
            <a:spLocks noGrp="1" noRot="1" noChangeAspect="1" noChangeArrowheads="1" noTextEdit="1"/>
          </p:cNvSpPr>
          <p:nvPr>
            <p:ph type="sldImg"/>
          </p:nvPr>
        </p:nvSpPr>
        <p:spPr>
          <a:xfrm>
            <a:off x="1143000" y="687388"/>
            <a:ext cx="4572000" cy="3429000"/>
          </a:xfrm>
          <a:ln/>
        </p:spPr>
      </p:sp>
      <p:sp>
        <p:nvSpPr>
          <p:cNvPr id="445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endParaRPr lang="en-US" dirty="0">
              <a:latin typeface="Times New Roman" charset="0"/>
            </a:endParaRPr>
          </a:p>
          <a:p>
            <a:pPr marL="112163" indent="-112163"/>
            <a:endParaRPr lang="en-US" dirty="0">
              <a:latin typeface="Times New Roman" charset="0"/>
              <a:cs typeface="Times New Roman" charset="0"/>
            </a:endParaRPr>
          </a:p>
        </p:txBody>
      </p:sp>
    </p:spTree>
    <p:extLst>
      <p:ext uri="{BB962C8B-B14F-4D97-AF65-F5344CB8AC3E}">
        <p14:creationId xmlns:p14="http://schemas.microsoft.com/office/powerpoint/2010/main" val="3467019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5B060856-1DD6-7B4F-98A3-6C8CF527DDE5}" type="slidenum">
              <a:rPr lang="en-US">
                <a:solidFill>
                  <a:prstClr val="black"/>
                </a:solidFill>
                <a:latin typeface="Arial" charset="0"/>
                <a:ea typeface="ＭＳ Ｐゴシック" charset="0"/>
                <a:cs typeface="ＭＳ Ｐゴシック" charset="0"/>
              </a:rPr>
              <a:pPr/>
              <a:t>16</a:t>
            </a:fld>
            <a:endParaRPr lang="en-US" dirty="0">
              <a:solidFill>
                <a:prstClr val="black"/>
              </a:solidFill>
              <a:latin typeface="Arial" charset="0"/>
              <a:ea typeface="ＭＳ Ｐゴシック" charset="0"/>
              <a:cs typeface="ＭＳ Ｐゴシック" charset="0"/>
            </a:endParaRPr>
          </a:p>
        </p:txBody>
      </p:sp>
      <p:sp>
        <p:nvSpPr>
          <p:cNvPr id="446467" name="Rectangle 2"/>
          <p:cNvSpPr>
            <a:spLocks noGrp="1" noRot="1" noChangeAspect="1" noChangeArrowheads="1" noTextEdit="1"/>
          </p:cNvSpPr>
          <p:nvPr>
            <p:ph type="sldImg"/>
          </p:nvPr>
        </p:nvSpPr>
        <p:spPr>
          <a:xfrm>
            <a:off x="1143000" y="687388"/>
            <a:ext cx="4572000" cy="3429000"/>
          </a:xfrm>
          <a:ln/>
        </p:spPr>
      </p:sp>
      <p:sp>
        <p:nvSpPr>
          <p:cNvPr id="4" name="Rectangle 3"/>
          <p:cNvSpPr>
            <a:spLocks noGrp="1" noChangeArrowheads="1"/>
          </p:cNvSpPr>
          <p:nvPr>
            <p:ph type="body" idx="3"/>
          </p:nvPr>
        </p:nvSpPr>
        <p:spPr>
          <a:xfrm>
            <a:off x="857250" y="4393992"/>
            <a:ext cx="5031685" cy="4112926"/>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12163" indent="-112163">
              <a:spcBef>
                <a:spcPct val="50000"/>
              </a:spcBef>
              <a:defRPr/>
            </a:pPr>
            <a:r>
              <a:rPr lang="en-US" b="1" dirty="0">
                <a:latin typeface="Times New Roman" charset="0"/>
                <a:ea typeface="+mn-ea"/>
                <a:cs typeface="Times New Roman" charset="0"/>
              </a:rPr>
              <a:t>Instructor Notes</a:t>
            </a:r>
          </a:p>
          <a:p>
            <a:pPr marL="168244" indent="-168244">
              <a:spcBef>
                <a:spcPct val="50000"/>
              </a:spcBef>
              <a:buFont typeface="Arial" pitchFamily="34" charset="0"/>
              <a:buChar char="•"/>
              <a:defRPr/>
            </a:pPr>
            <a:r>
              <a:rPr lang="en-US" dirty="0">
                <a:latin typeface="Times New Roman" charset="0"/>
                <a:ea typeface="+mn-ea"/>
                <a:cs typeface="Times New Roman" charset="0"/>
              </a:rPr>
              <a:t>Bacteria that grow without oxygen can occur in cooked rice, untreated garlic-and-oil mixtures, and temperature-abused baked potatoes.</a:t>
            </a:r>
          </a:p>
        </p:txBody>
      </p:sp>
    </p:spTree>
    <p:extLst>
      <p:ext uri="{BB962C8B-B14F-4D97-AF65-F5344CB8AC3E}">
        <p14:creationId xmlns:p14="http://schemas.microsoft.com/office/powerpoint/2010/main" val="694452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700F1BF-95D0-D841-B244-24C1992B144C}" type="slidenum">
              <a:rPr lang="en-US">
                <a:solidFill>
                  <a:prstClr val="black"/>
                </a:solidFill>
                <a:latin typeface="Arial" charset="0"/>
                <a:ea typeface="ＭＳ Ｐゴシック" charset="0"/>
                <a:cs typeface="ＭＳ Ｐゴシック" charset="0"/>
              </a:rPr>
              <a:pPr/>
              <a:t>17</a:t>
            </a:fld>
            <a:endParaRPr lang="en-US" dirty="0">
              <a:solidFill>
                <a:prstClr val="black"/>
              </a:solidFill>
              <a:latin typeface="Arial" charset="0"/>
              <a:ea typeface="ＭＳ Ｐゴシック" charset="0"/>
              <a:cs typeface="ＭＳ Ｐゴシック" charset="0"/>
            </a:endParaRPr>
          </a:p>
        </p:txBody>
      </p:sp>
      <p:sp>
        <p:nvSpPr>
          <p:cNvPr id="447491" name="Rectangle 2"/>
          <p:cNvSpPr>
            <a:spLocks noGrp="1" noRot="1" noChangeAspect="1" noChangeArrowheads="1" noTextEdit="1"/>
          </p:cNvSpPr>
          <p:nvPr>
            <p:ph type="sldImg"/>
          </p:nvPr>
        </p:nvSpPr>
        <p:spPr>
          <a:xfrm>
            <a:off x="1143000" y="687388"/>
            <a:ext cx="4572000" cy="3429000"/>
          </a:xfrm>
          <a:ln/>
        </p:spPr>
      </p:sp>
      <p:sp>
        <p:nvSpPr>
          <p:cNvPr id="5" name="Rectangle 3"/>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defRPr/>
            </a:pPr>
            <a:r>
              <a:rPr lang="en-US" b="1" dirty="0">
                <a:ea typeface="+mn-ea"/>
                <a:cs typeface="Times New Roman" pitchFamily="18" charset="0"/>
              </a:rPr>
              <a:t>Instructor Notes</a:t>
            </a:r>
          </a:p>
          <a:p>
            <a:pPr marL="168244" indent="-168244">
              <a:buFont typeface="Arial" pitchFamily="34" charset="0"/>
              <a:buChar char="•"/>
              <a:defRPr/>
            </a:pPr>
            <a:r>
              <a:rPr lang="en-US" dirty="0">
                <a:ea typeface="+mn-ea"/>
                <a:cs typeface="Times New Roman" pitchFamily="18" charset="0"/>
              </a:rPr>
              <a:t>The amount of moisture available in food is called water activity (a</a:t>
            </a:r>
            <a:r>
              <a:rPr lang="en-US" sz="800" baseline="-25000" dirty="0">
                <a:cs typeface="Times New Roman" pitchFamily="18" charset="0"/>
              </a:rPr>
              <a:t>w</a:t>
            </a:r>
            <a:r>
              <a:rPr lang="en-US" sz="900" dirty="0">
                <a:cs typeface="Times New Roman" pitchFamily="18" charset="0"/>
              </a:rPr>
              <a:t>). </a:t>
            </a:r>
            <a:r>
              <a:rPr lang="en-US" dirty="0">
                <a:ea typeface="+mn-ea"/>
                <a:cs typeface="Times New Roman" pitchFamily="18" charset="0"/>
              </a:rPr>
              <a:t>The a</a:t>
            </a:r>
            <a:r>
              <a:rPr lang="en-US" sz="800" baseline="-25000" dirty="0">
                <a:cs typeface="Times New Roman" pitchFamily="18" charset="0"/>
              </a:rPr>
              <a:t>w</a:t>
            </a:r>
            <a:r>
              <a:rPr lang="en-US" dirty="0">
                <a:ea typeface="+mn-ea"/>
                <a:cs typeface="Times New Roman" pitchFamily="18" charset="0"/>
              </a:rPr>
              <a:t> scale ranges from 0.0 to 1.0. </a:t>
            </a:r>
          </a:p>
          <a:p>
            <a:pPr marL="168244" indent="-168244">
              <a:buFont typeface="Arial" pitchFamily="34" charset="0"/>
              <a:buChar char="•"/>
              <a:defRPr/>
            </a:pPr>
            <a:r>
              <a:rPr lang="en-US" dirty="0">
                <a:ea typeface="+mn-ea"/>
                <a:cs typeface="Times New Roman" pitchFamily="18" charset="0"/>
              </a:rPr>
              <a:t>The higher the value, the more available moisture in the food. For example, water has a water activity of 1.0. </a:t>
            </a:r>
          </a:p>
          <a:p>
            <a:pPr marL="168244" indent="-168244">
              <a:buFont typeface="Arial" pitchFamily="34" charset="0"/>
              <a:buChar char="•"/>
              <a:defRPr/>
            </a:pPr>
            <a:r>
              <a:rPr lang="en-US" dirty="0">
                <a:ea typeface="+mn-ea"/>
                <a:cs typeface="Times New Roman" pitchFamily="18" charset="0"/>
              </a:rPr>
              <a:t>Food with a water activity of 0.85 or higher is ideal for the growth of bacteria.</a:t>
            </a:r>
          </a:p>
        </p:txBody>
      </p:sp>
    </p:spTree>
    <p:extLst>
      <p:ext uri="{BB962C8B-B14F-4D97-AF65-F5344CB8AC3E}">
        <p14:creationId xmlns:p14="http://schemas.microsoft.com/office/powerpoint/2010/main" val="3226527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C06D2B82-915A-8E49-B522-28CBD68F8976}" type="slidenum">
              <a:rPr lang="en-US">
                <a:solidFill>
                  <a:prstClr val="black"/>
                </a:solidFill>
                <a:latin typeface="Arial" charset="0"/>
              </a:rPr>
              <a:pPr/>
              <a:t>18</a:t>
            </a:fld>
            <a:endParaRPr lang="en-US" dirty="0">
              <a:solidFill>
                <a:prstClr val="black"/>
              </a:solidFill>
              <a:latin typeface="Arial" charset="0"/>
            </a:endParaRPr>
          </a:p>
        </p:txBody>
      </p:sp>
      <p:sp>
        <p:nvSpPr>
          <p:cNvPr id="448515" name="Rectangle 2"/>
          <p:cNvSpPr>
            <a:spLocks noGrp="1" noRot="1" noChangeAspect="1" noChangeArrowheads="1" noTextEdit="1"/>
          </p:cNvSpPr>
          <p:nvPr>
            <p:ph type="sldImg"/>
          </p:nvPr>
        </p:nvSpPr>
        <p:spPr>
          <a:xfrm>
            <a:off x="1143000" y="687388"/>
            <a:ext cx="4572000" cy="3429000"/>
          </a:xfrm>
          <a:ln/>
        </p:spPr>
      </p:sp>
      <p:sp>
        <p:nvSpPr>
          <p:cNvPr id="403460" name="Rectangle 3"/>
          <p:cNvSpPr>
            <a:spLocks noGrp="1" noChangeArrowheads="1"/>
          </p:cNvSpPr>
          <p:nvPr>
            <p:ph type="body" idx="1"/>
          </p:nvPr>
        </p:nvSpPr>
        <p:spPr>
          <a:xfrm>
            <a:off x="857250" y="4392431"/>
            <a:ext cx="5218043" cy="4114487"/>
          </a:xfrm>
        </p:spPr>
        <p:txBody>
          <a:bodyPr lIns="91094" tIns="45547" rIns="91094" bIns="45547"/>
          <a:lstStyle/>
          <a:p>
            <a:pPr marL="112163" indent="-112163">
              <a:defRPr/>
            </a:pPr>
            <a:r>
              <a:rPr lang="en-US" b="1" dirty="0">
                <a:ea typeface="+mn-ea"/>
              </a:rPr>
              <a:t>Instructor Notes</a:t>
            </a:r>
          </a:p>
          <a:p>
            <a:pPr marL="112163" indent="-112163">
              <a:buFontTx/>
              <a:buChar char="•"/>
              <a:defRPr/>
            </a:pPr>
            <a:r>
              <a:rPr lang="en-US" dirty="0">
                <a:ea typeface="+mn-ea"/>
              </a:rPr>
              <a:t> You can help keep food safe by controlling FAT TOM. In your operation, however, you will most likely be able to control only time and temperature.</a:t>
            </a:r>
          </a:p>
          <a:p>
            <a:pPr>
              <a:defRPr/>
            </a:pPr>
            <a:endParaRPr lang="en-US" dirty="0">
              <a:ea typeface="+mn-ea"/>
            </a:endParaRPr>
          </a:p>
          <a:p>
            <a:pPr marL="112163" indent="-112163">
              <a:defRPr/>
            </a:pPr>
            <a:endParaRPr lang="en-US" dirty="0">
              <a:ea typeface="+mn-ea"/>
            </a:endParaRPr>
          </a:p>
          <a:p>
            <a:pPr marL="112163" indent="-112163">
              <a:defRPr/>
            </a:pPr>
            <a:r>
              <a:rPr lang="en-US" dirty="0">
                <a:ea typeface="+mn-ea"/>
              </a:rPr>
              <a:t> </a:t>
            </a:r>
          </a:p>
        </p:txBody>
      </p:sp>
    </p:spTree>
    <p:extLst>
      <p:ext uri="{BB962C8B-B14F-4D97-AF65-F5344CB8AC3E}">
        <p14:creationId xmlns:p14="http://schemas.microsoft.com/office/powerpoint/2010/main" val="1142531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C06D2B82-915A-8E49-B522-28CBD68F8976}" type="slidenum">
              <a:rPr lang="en-US">
                <a:solidFill>
                  <a:prstClr val="black"/>
                </a:solidFill>
                <a:latin typeface="Arial" charset="0"/>
              </a:rPr>
              <a:pPr/>
              <a:t>19</a:t>
            </a:fld>
            <a:endParaRPr lang="en-US" dirty="0">
              <a:solidFill>
                <a:prstClr val="black"/>
              </a:solidFill>
              <a:latin typeface="Arial" charset="0"/>
            </a:endParaRPr>
          </a:p>
        </p:txBody>
      </p:sp>
      <p:sp>
        <p:nvSpPr>
          <p:cNvPr id="448515" name="Rectangle 2"/>
          <p:cNvSpPr>
            <a:spLocks noGrp="1" noRot="1" noChangeAspect="1" noChangeArrowheads="1" noTextEdit="1"/>
          </p:cNvSpPr>
          <p:nvPr>
            <p:ph type="sldImg"/>
          </p:nvPr>
        </p:nvSpPr>
        <p:spPr>
          <a:xfrm>
            <a:off x="1143000" y="687388"/>
            <a:ext cx="4572000" cy="3429000"/>
          </a:xfrm>
          <a:ln/>
        </p:spPr>
      </p:sp>
      <p:sp>
        <p:nvSpPr>
          <p:cNvPr id="403460" name="Rectangle 3"/>
          <p:cNvSpPr>
            <a:spLocks noGrp="1" noChangeArrowheads="1"/>
          </p:cNvSpPr>
          <p:nvPr>
            <p:ph type="body" idx="1"/>
          </p:nvPr>
        </p:nvSpPr>
        <p:spPr>
          <a:xfrm>
            <a:off x="857250" y="4392431"/>
            <a:ext cx="5218043" cy="4114487"/>
          </a:xfrm>
        </p:spPr>
        <p:txBody>
          <a:bodyPr lIns="91094" tIns="45547" rIns="91094" bIns="45547"/>
          <a:lstStyle/>
          <a:p>
            <a:pPr marL="112163" indent="-112163">
              <a:defRPr/>
            </a:pPr>
            <a:r>
              <a:rPr lang="en-US" b="1" dirty="0">
                <a:ea typeface="+mn-ea"/>
              </a:rPr>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Bacterial growth can be broken into four progressive stages (phases): lag, log, stationary, and death.</a:t>
            </a:r>
          </a:p>
          <a:p>
            <a:pPr marL="171450" indent="-171450">
              <a:buFont typeface="Arial" panose="020B0604020202020204" pitchFamily="34" charset="0"/>
              <a:buChar char="•"/>
            </a:pPr>
            <a:r>
              <a:rPr lang="en-US" b="1" dirty="0">
                <a:ea typeface="+mn-ea"/>
              </a:rPr>
              <a:t>Lag phase: </a:t>
            </a:r>
            <a:r>
              <a:rPr lang="en-US" dirty="0">
                <a:ea typeface="+mn-ea"/>
              </a:rPr>
              <a:t>Bacteria that are introduced to food go through an adjustment period called the lag phase. Their number is stable as they get ready to grow. To prevent food from becoming unsafe, prolong the lag phase by controlling the conditions for growth: temperature, time, oxygen, moisture, and pH. As mentioned earlier, you have the most control over time and temperature. For example, refrigerating food keeps bacteria in the lag phase.</a:t>
            </a:r>
          </a:p>
          <a:p>
            <a:pPr marL="171450" indent="-171450">
              <a:buFont typeface="Arial" panose="020B0604020202020204" pitchFamily="34" charset="0"/>
              <a:buChar char="•"/>
            </a:pPr>
            <a:r>
              <a:rPr lang="en-US" b="1" dirty="0">
                <a:ea typeface="+mn-ea"/>
              </a:rPr>
              <a:t>Log phase:</a:t>
            </a:r>
            <a:r>
              <a:rPr lang="en-US" dirty="0">
                <a:ea typeface="+mn-ea"/>
              </a:rPr>
              <a:t> Bacteria reproduce by splitting in two. Under the correct conditions, they can double as often as every 20 minutes. As a result, food will quickly become unsafe.</a:t>
            </a:r>
          </a:p>
          <a:p>
            <a:pPr marL="171450" indent="-171450">
              <a:buFont typeface="Arial" panose="020B0604020202020204" pitchFamily="34" charset="0"/>
              <a:buChar char="•"/>
            </a:pPr>
            <a:r>
              <a:rPr lang="en-US" b="1" dirty="0">
                <a:ea typeface="+mn-ea"/>
              </a:rPr>
              <a:t>Stationary phase:</a:t>
            </a:r>
            <a:r>
              <a:rPr lang="en-US" dirty="0">
                <a:ea typeface="+mn-ea"/>
              </a:rPr>
              <a:t> Bacteria can continue to grow until conditions become unfavorable. Eventually they grow and die at the same rate.</a:t>
            </a:r>
          </a:p>
          <a:p>
            <a:pPr marL="171450" indent="-171450">
              <a:buFont typeface="Arial" panose="020B0604020202020204" pitchFamily="34" charset="0"/>
              <a:buChar char="•"/>
            </a:pPr>
            <a:r>
              <a:rPr lang="en-US" b="1" dirty="0">
                <a:ea typeface="+mn-ea"/>
              </a:rPr>
              <a:t>Death phase:</a:t>
            </a:r>
            <a:r>
              <a:rPr lang="en-US" dirty="0">
                <a:ea typeface="+mn-ea"/>
              </a:rPr>
              <a:t> When dying bacteria outnumber growing bacteria, the population declines.</a:t>
            </a:r>
          </a:p>
          <a:p>
            <a:pPr>
              <a:defRPr/>
            </a:pPr>
            <a:endParaRPr lang="en-US" dirty="0">
              <a:ea typeface="+mn-ea"/>
            </a:endParaRPr>
          </a:p>
          <a:p>
            <a:pPr marL="112163" indent="-112163">
              <a:defRPr/>
            </a:pPr>
            <a:endParaRPr lang="en-US" dirty="0">
              <a:ea typeface="+mn-ea"/>
            </a:endParaRPr>
          </a:p>
          <a:p>
            <a:pPr marL="112163" indent="-112163">
              <a:defRPr/>
            </a:pPr>
            <a:r>
              <a:rPr lang="en-US" dirty="0">
                <a:ea typeface="+mn-ea"/>
              </a:rPr>
              <a:t> </a:t>
            </a:r>
          </a:p>
        </p:txBody>
      </p:sp>
    </p:spTree>
    <p:extLst>
      <p:ext uri="{BB962C8B-B14F-4D97-AF65-F5344CB8AC3E}">
        <p14:creationId xmlns:p14="http://schemas.microsoft.com/office/powerpoint/2010/main" val="1224476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290A207-A54E-464F-989C-62905C46717E}" type="slidenum">
              <a:rPr lang="en-US">
                <a:solidFill>
                  <a:prstClr val="black"/>
                </a:solidFill>
                <a:latin typeface="Arial" charset="0"/>
                <a:ea typeface="ＭＳ Ｐゴシック" charset="0"/>
                <a:cs typeface="ＭＳ Ｐゴシック" charset="0"/>
              </a:rPr>
              <a:pPr/>
              <a:t>2</a:t>
            </a:fld>
            <a:endParaRPr lang="en-US" dirty="0">
              <a:solidFill>
                <a:prstClr val="black"/>
              </a:solidFill>
              <a:latin typeface="Arial" charset="0"/>
              <a:ea typeface="ＭＳ Ｐゴシック" charset="0"/>
              <a:cs typeface="ＭＳ Ｐゴシック" charset="0"/>
            </a:endParaRPr>
          </a:p>
        </p:txBody>
      </p:sp>
      <p:sp>
        <p:nvSpPr>
          <p:cNvPr id="412675" name="Rectangle 2"/>
          <p:cNvSpPr>
            <a:spLocks noGrp="1" noRot="1" noChangeAspect="1" noChangeArrowheads="1" noTextEdit="1"/>
          </p:cNvSpPr>
          <p:nvPr>
            <p:ph type="sldImg"/>
          </p:nvPr>
        </p:nvSpPr>
        <p:spPr>
          <a:xfrm>
            <a:off x="1143000" y="687388"/>
            <a:ext cx="4572000" cy="3429000"/>
          </a:xfrm>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4393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C06D2B82-915A-8E49-B522-28CBD68F8976}" type="slidenum">
              <a:rPr lang="en-US">
                <a:solidFill>
                  <a:prstClr val="black"/>
                </a:solidFill>
                <a:latin typeface="Arial" charset="0"/>
              </a:rPr>
              <a:pPr/>
              <a:t>20</a:t>
            </a:fld>
            <a:endParaRPr lang="en-US" dirty="0">
              <a:solidFill>
                <a:prstClr val="black"/>
              </a:solidFill>
              <a:latin typeface="Arial" charset="0"/>
            </a:endParaRPr>
          </a:p>
        </p:txBody>
      </p:sp>
      <p:sp>
        <p:nvSpPr>
          <p:cNvPr id="448515" name="Rectangle 2"/>
          <p:cNvSpPr>
            <a:spLocks noGrp="1" noRot="1" noChangeAspect="1" noChangeArrowheads="1" noTextEdit="1"/>
          </p:cNvSpPr>
          <p:nvPr>
            <p:ph type="sldImg"/>
          </p:nvPr>
        </p:nvSpPr>
        <p:spPr>
          <a:xfrm>
            <a:off x="1143000" y="687388"/>
            <a:ext cx="4572000" cy="3429000"/>
          </a:xfrm>
          <a:ln/>
        </p:spPr>
      </p:sp>
      <p:sp>
        <p:nvSpPr>
          <p:cNvPr id="403460" name="Rectangle 3"/>
          <p:cNvSpPr>
            <a:spLocks noGrp="1" noChangeArrowheads="1"/>
          </p:cNvSpPr>
          <p:nvPr>
            <p:ph type="body" idx="1"/>
          </p:nvPr>
        </p:nvSpPr>
        <p:spPr>
          <a:xfrm>
            <a:off x="857250" y="4392431"/>
            <a:ext cx="5218043" cy="4114487"/>
          </a:xfrm>
        </p:spPr>
        <p:txBody>
          <a:bodyPr lIns="91094" tIns="45547" rIns="91094" bIns="45547"/>
          <a:lstStyle/>
          <a:p>
            <a:pPr marL="112163" indent="-112163">
              <a:defRPr/>
            </a:pPr>
            <a:r>
              <a:rPr lang="en-US" b="1" dirty="0">
                <a:ea typeface="+mn-ea"/>
              </a:rPr>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time required for bacteria to enter a lag phase and grow in a log phase depends on FAT TOM conditions. The graph shows how different temperatures affect the growth of </a:t>
            </a:r>
            <a:r>
              <a:rPr lang="en-US" sz="1200" b="0" i="1" u="none" strike="noStrike" kern="1200" baseline="0" dirty="0">
                <a:solidFill>
                  <a:schemeClr val="tx1"/>
                </a:solidFill>
                <a:latin typeface="+mn-lt"/>
                <a:ea typeface="+mn-ea"/>
                <a:cs typeface="+mn-cs"/>
              </a:rPr>
              <a:t>Salmonella </a:t>
            </a:r>
            <a:r>
              <a:rPr lang="en-US" sz="1200" b="0" i="0" u="none" strike="noStrike" kern="1200" baseline="0" dirty="0">
                <a:solidFill>
                  <a:schemeClr val="tx1"/>
                </a:solidFill>
                <a:latin typeface="+mn-lt"/>
                <a:ea typeface="+mn-ea"/>
                <a:cs typeface="+mn-cs"/>
              </a:rPr>
              <a:t>spp. </a:t>
            </a:r>
          </a:p>
          <a:p>
            <a:pPr marL="171450" indent="-171450">
              <a:buFont typeface="Arial" panose="020B0604020202020204" pitchFamily="34" charset="0"/>
              <a:buChar char="•"/>
            </a:pPr>
            <a:r>
              <a:rPr lang="en-US" sz="1200" b="0" i="1" u="none" strike="noStrike" kern="1200" baseline="0" dirty="0">
                <a:solidFill>
                  <a:schemeClr val="tx1"/>
                </a:solidFill>
                <a:latin typeface="+mn-lt"/>
                <a:ea typeface="+mn-ea"/>
                <a:cs typeface="+mn-cs"/>
              </a:rPr>
              <a:t>Salmonella </a:t>
            </a:r>
            <a:r>
              <a:rPr lang="en-US" sz="1200" b="0" i="0" u="none" strike="noStrike" kern="1200" baseline="0" dirty="0">
                <a:solidFill>
                  <a:schemeClr val="tx1"/>
                </a:solidFill>
                <a:latin typeface="+mn-lt"/>
                <a:ea typeface="+mn-ea"/>
                <a:cs typeface="+mn-cs"/>
              </a:rPr>
              <a:t>spp. grows more quickly at warmer temperatures (95°F–99°F [35°C–37°C]) than at colder ones (44°F–50°F [7°C–10°C]). At even colder temperatures (42°F [6°C] and lower), it does not grow at all. But it does not die either, prolonging the lag phase. This is why refrigerating food correctly helps to keep it safe.</a:t>
            </a:r>
            <a:endParaRPr lang="en-US" dirty="0">
              <a:ea typeface="+mn-ea"/>
            </a:endParaRPr>
          </a:p>
          <a:p>
            <a:pPr marL="112163" indent="-112163">
              <a:defRPr/>
            </a:pPr>
            <a:endParaRPr lang="en-US" dirty="0">
              <a:ea typeface="+mn-ea"/>
            </a:endParaRPr>
          </a:p>
          <a:p>
            <a:pPr marL="112163" indent="-112163">
              <a:defRPr/>
            </a:pPr>
            <a:r>
              <a:rPr lang="en-US" dirty="0">
                <a:ea typeface="+mn-ea"/>
              </a:rPr>
              <a:t> </a:t>
            </a:r>
          </a:p>
        </p:txBody>
      </p:sp>
    </p:spTree>
    <p:extLst>
      <p:ext uri="{BB962C8B-B14F-4D97-AF65-F5344CB8AC3E}">
        <p14:creationId xmlns:p14="http://schemas.microsoft.com/office/powerpoint/2010/main" val="502011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C06D2B82-915A-8E49-B522-28CBD68F8976}" type="slidenum">
              <a:rPr lang="en-US">
                <a:solidFill>
                  <a:prstClr val="black"/>
                </a:solidFill>
                <a:latin typeface="Arial" charset="0"/>
              </a:rPr>
              <a:pPr/>
              <a:t>21</a:t>
            </a:fld>
            <a:endParaRPr lang="en-US" dirty="0">
              <a:solidFill>
                <a:prstClr val="black"/>
              </a:solidFill>
              <a:latin typeface="Arial" charset="0"/>
            </a:endParaRPr>
          </a:p>
        </p:txBody>
      </p:sp>
      <p:sp>
        <p:nvSpPr>
          <p:cNvPr id="448515" name="Rectangle 2"/>
          <p:cNvSpPr>
            <a:spLocks noGrp="1" noRot="1" noChangeAspect="1" noChangeArrowheads="1" noTextEdit="1"/>
          </p:cNvSpPr>
          <p:nvPr>
            <p:ph type="sldImg"/>
          </p:nvPr>
        </p:nvSpPr>
        <p:spPr>
          <a:xfrm>
            <a:off x="1143000" y="687388"/>
            <a:ext cx="4572000" cy="3429000"/>
          </a:xfrm>
          <a:ln/>
        </p:spPr>
      </p:sp>
      <p:sp>
        <p:nvSpPr>
          <p:cNvPr id="403460" name="Rectangle 3"/>
          <p:cNvSpPr>
            <a:spLocks noGrp="1" noChangeArrowheads="1"/>
          </p:cNvSpPr>
          <p:nvPr>
            <p:ph type="body" idx="1"/>
          </p:nvPr>
        </p:nvSpPr>
        <p:spPr>
          <a:xfrm>
            <a:off x="857250" y="4392431"/>
            <a:ext cx="5218043" cy="4114487"/>
          </a:xfrm>
        </p:spPr>
        <p:txBody>
          <a:bodyPr lIns="91094" tIns="45547" rIns="91094" bIns="45547"/>
          <a:lstStyle/>
          <a:p>
            <a:pPr marL="112163" indent="-112163">
              <a:defRPr/>
            </a:pPr>
            <a:r>
              <a:rPr lang="en-US" b="1" dirty="0">
                <a:ea typeface="+mn-ea"/>
              </a:rPr>
              <a:t>Instructor Notes</a:t>
            </a:r>
          </a:p>
          <a:p>
            <a:pPr marL="112163" indent="-112163">
              <a:buFontTx/>
              <a:buChar char="•"/>
              <a:defRPr/>
            </a:pPr>
            <a:r>
              <a:rPr lang="en-US" dirty="0">
                <a:ea typeface="+mn-ea"/>
              </a:rPr>
              <a:t> To keep from dying when they lack nutrients, certain bacteria can change into a form called a spore. </a:t>
            </a:r>
          </a:p>
          <a:p>
            <a:pPr marL="112163" indent="-112163">
              <a:buFontTx/>
              <a:buChar char="•"/>
              <a:defRPr/>
            </a:pPr>
            <a:r>
              <a:rPr lang="en-US" dirty="0">
                <a:ea typeface="+mn-ea"/>
              </a:rPr>
              <a:t>Spores are often found in dirt. They can contaminate food grown there, such as potatoes, other vegetables, and rice. They can also contaminate meat, poultry, fish, and other food exposed to dirt or dust.</a:t>
            </a:r>
          </a:p>
          <a:p>
            <a:pPr marL="112163" indent="-112163">
              <a:buFontTx/>
              <a:buChar char="•"/>
              <a:defRPr/>
            </a:pPr>
            <a:r>
              <a:rPr lang="en-US" dirty="0">
                <a:ea typeface="+mn-ea"/>
              </a:rPr>
              <a:t>Spores can resist heat and survive cooking temperatures. </a:t>
            </a:r>
          </a:p>
          <a:p>
            <a:pPr marL="112163" indent="-112163">
              <a:buFontTx/>
              <a:buChar char="•"/>
              <a:defRPr/>
            </a:pPr>
            <a:r>
              <a:rPr lang="en-US" dirty="0">
                <a:ea typeface="+mn-ea"/>
              </a:rPr>
              <a:t>They can also change back into a form that grows. You can prevent this by storing food at the correct temperature. You also need to hold and cool food correctly.</a:t>
            </a:r>
          </a:p>
          <a:p>
            <a:pPr>
              <a:defRPr/>
            </a:pPr>
            <a:endParaRPr lang="en-US" dirty="0">
              <a:ea typeface="+mn-ea"/>
            </a:endParaRPr>
          </a:p>
          <a:p>
            <a:pPr marL="112163" indent="-112163">
              <a:defRPr/>
            </a:pPr>
            <a:endParaRPr lang="en-US" dirty="0">
              <a:ea typeface="+mn-ea"/>
            </a:endParaRPr>
          </a:p>
          <a:p>
            <a:pPr marL="112163" indent="-112163">
              <a:defRPr/>
            </a:pPr>
            <a:r>
              <a:rPr lang="en-US" dirty="0">
                <a:ea typeface="+mn-ea"/>
              </a:rPr>
              <a:t> </a:t>
            </a:r>
          </a:p>
        </p:txBody>
      </p:sp>
    </p:spTree>
    <p:extLst>
      <p:ext uri="{BB962C8B-B14F-4D97-AF65-F5344CB8AC3E}">
        <p14:creationId xmlns:p14="http://schemas.microsoft.com/office/powerpoint/2010/main" val="3062548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CC495A80-2D1F-EE4C-BCF2-91F02857B91F}" type="slidenum">
              <a:rPr lang="en-US">
                <a:solidFill>
                  <a:prstClr val="black"/>
                </a:solidFill>
                <a:latin typeface="Arial" charset="0"/>
              </a:rPr>
              <a:pPr/>
              <a:t>22</a:t>
            </a:fld>
            <a:endParaRPr lang="en-US" dirty="0">
              <a:solidFill>
                <a:prstClr val="black"/>
              </a:solidFill>
              <a:latin typeface="Arial" charset="0"/>
            </a:endParaRPr>
          </a:p>
        </p:txBody>
      </p:sp>
      <p:sp>
        <p:nvSpPr>
          <p:cNvPr id="449539" name="Rectangle 2"/>
          <p:cNvSpPr>
            <a:spLocks noGrp="1" noRot="1" noChangeAspect="1" noChangeArrowheads="1" noTextEdit="1"/>
          </p:cNvSpPr>
          <p:nvPr>
            <p:ph type="sldImg"/>
          </p:nvPr>
        </p:nvSpPr>
        <p:spPr>
          <a:xfrm>
            <a:off x="1143000" y="687388"/>
            <a:ext cx="4572000" cy="3429000"/>
          </a:xfrm>
          <a:ln/>
        </p:spPr>
      </p:sp>
      <p:sp>
        <p:nvSpPr>
          <p:cNvPr id="449540" name="Rectangle 3"/>
          <p:cNvSpPr>
            <a:spLocks noGrp="1" noChangeArrowheads="1"/>
          </p:cNvSpPr>
          <p:nvPr>
            <p:ph type="body" idx="1"/>
          </p:nvPr>
        </p:nvSpPr>
        <p:spPr>
          <a:xfrm>
            <a:off x="857250" y="4393992"/>
            <a:ext cx="5031685" cy="4112926"/>
          </a:xfrm>
          <a:noFill/>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094" tIns="45547" rIns="91094" bIns="45547"/>
          <a:lstStyle/>
          <a:p>
            <a:pPr marL="112163" indent="-112163">
              <a:lnSpc>
                <a:spcPct val="80000"/>
              </a:lnSpc>
              <a:spcBef>
                <a:spcPct val="50000"/>
              </a:spcBef>
              <a:buSzPct val="80000"/>
            </a:pPr>
            <a:r>
              <a:rPr lang="en-US" b="1" dirty="0">
                <a:latin typeface="Times New Roman" charset="0"/>
                <a:cs typeface="Times New Roman" charset="0"/>
              </a:rPr>
              <a:t>Instructor Notes</a:t>
            </a:r>
          </a:p>
          <a:p>
            <a:pPr marL="112163" indent="-112163">
              <a:lnSpc>
                <a:spcPct val="80000"/>
              </a:lnSpc>
              <a:spcBef>
                <a:spcPct val="50000"/>
              </a:spcBef>
              <a:buSzPct val="80000"/>
              <a:buFontTx/>
              <a:buChar char="•"/>
            </a:pPr>
            <a:r>
              <a:rPr lang="en-US" sz="1200" b="0" i="0" u="none" strike="noStrike" kern="1200" baseline="0" dirty="0">
                <a:solidFill>
                  <a:schemeClr val="tx1"/>
                </a:solidFill>
                <a:latin typeface="+mn-lt"/>
                <a:ea typeface="+mn-ea"/>
                <a:cs typeface="+mn-cs"/>
              </a:rPr>
              <a:t>Several different types of bacteria can cause foodborne illness. </a:t>
            </a:r>
            <a:r>
              <a:rPr lang="en-US" dirty="0">
                <a:latin typeface="Times New Roman" charset="0"/>
                <a:cs typeface="Times New Roman" charset="0"/>
              </a:rPr>
              <a:t>This slide identifies the major foodborne bacteria.</a:t>
            </a:r>
          </a:p>
          <a:p>
            <a:pPr marL="112163" indent="-112163">
              <a:lnSpc>
                <a:spcPct val="80000"/>
              </a:lnSpc>
              <a:spcBef>
                <a:spcPct val="50000"/>
              </a:spcBef>
              <a:buSzPct val="80000"/>
              <a:buFontTx/>
              <a:buChar char="•"/>
            </a:pPr>
            <a:r>
              <a:rPr lang="en-US" dirty="0">
                <a:latin typeface="Times New Roman" charset="0"/>
                <a:cs typeface="Times New Roman" charset="0"/>
              </a:rPr>
              <a:t>For each type of bacteria, you should understand the common source and food commonly linked with it. You should also be able to identify the most common symptoms associated with the illness caused by the bacteria. Finally, you should be able to determine the most important prevention measures.</a:t>
            </a:r>
          </a:p>
          <a:p>
            <a:pPr marL="0" indent="0">
              <a:lnSpc>
                <a:spcPct val="80000"/>
              </a:lnSpc>
              <a:spcBef>
                <a:spcPct val="50000"/>
              </a:spcBef>
              <a:buSzPct val="80000"/>
              <a:buFont typeface="Arial" panose="020B0604020202020204" pitchFamily="34" charset="0"/>
              <a:buNone/>
            </a:pPr>
            <a:endParaRPr lang="en-US" dirty="0">
              <a:latin typeface="Times New Roman" charset="0"/>
              <a:cs typeface="Times New Roman" charset="0"/>
            </a:endParaRPr>
          </a:p>
        </p:txBody>
      </p:sp>
    </p:spTree>
    <p:extLst>
      <p:ext uri="{BB962C8B-B14F-4D97-AF65-F5344CB8AC3E}">
        <p14:creationId xmlns:p14="http://schemas.microsoft.com/office/powerpoint/2010/main" val="2753774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6877B302-A1D0-0341-8F1A-DD97DCDD4CB8}" type="slidenum">
              <a:rPr lang="en-US">
                <a:solidFill>
                  <a:prstClr val="black"/>
                </a:solidFill>
                <a:latin typeface="Arial" charset="0"/>
              </a:rPr>
              <a:pPr/>
              <a:t>23</a:t>
            </a:fld>
            <a:endParaRPr lang="en-US" dirty="0">
              <a:solidFill>
                <a:prstClr val="black"/>
              </a:solidFill>
              <a:latin typeface="Arial" charset="0"/>
            </a:endParaRPr>
          </a:p>
        </p:txBody>
      </p:sp>
      <p:sp>
        <p:nvSpPr>
          <p:cNvPr id="450563" name="Rectangle 2"/>
          <p:cNvSpPr>
            <a:spLocks noGrp="1" noRot="1" noChangeAspect="1" noChangeArrowheads="1" noTextEdit="1"/>
          </p:cNvSpPr>
          <p:nvPr>
            <p:ph type="sldImg"/>
          </p:nvPr>
        </p:nvSpPr>
        <p:spPr>
          <a:xfrm>
            <a:off x="1144588" y="685800"/>
            <a:ext cx="4572000" cy="3429000"/>
          </a:xfrm>
          <a:ln/>
        </p:spPr>
      </p:sp>
      <p:sp>
        <p:nvSpPr>
          <p:cNvPr id="408580" name="Rectangle 4"/>
          <p:cNvSpPr>
            <a:spLocks noGrp="1" noChangeArrowheads="1"/>
          </p:cNvSpPr>
          <p:nvPr>
            <p:ph type="body" idx="1"/>
          </p:nvPr>
        </p:nvSpPr>
        <p:spPr>
          <a:xfrm>
            <a:off x="857250" y="4392431"/>
            <a:ext cx="5486711" cy="4114487"/>
          </a:xfrm>
        </p:spPr>
        <p:txBody>
          <a:bodyPr/>
          <a:lstStyle/>
          <a:p>
            <a:pPr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The most important prevention measure for the bacteria listed on this slide is controlling time and temperature.</a:t>
            </a:r>
          </a:p>
          <a:p>
            <a:pPr marL="171450" indent="-171450" eaLnBrk="1" hangingPunct="1">
              <a:buFont typeface="Arial" panose="020B0604020202020204" pitchFamily="34" charset="0"/>
              <a:buChar char="•"/>
            </a:pPr>
            <a:r>
              <a:rPr lang="en-US" dirty="0">
                <a:latin typeface="Times New Roman" charset="0"/>
              </a:rPr>
              <a:t>For each type of bacteria, you should understand the common source and food commonly linked with it. You should also be able to identify the most common symptoms associated with the illness caused by the bacteria. Finally, you should be able to determine the most important prevention measures.</a:t>
            </a:r>
          </a:p>
          <a:p>
            <a:pPr eaLnBrk="1" hangingPunct="1"/>
            <a:endParaRPr lang="en-US" dirty="0">
              <a:latin typeface="Times New Roman" charset="0"/>
            </a:endParaRPr>
          </a:p>
          <a:p>
            <a:pPr eaLnBrk="1" hangingPunct="1"/>
            <a:endParaRPr lang="en-US" dirty="0">
              <a:latin typeface="Times New Roman" charset="0"/>
            </a:endParaRPr>
          </a:p>
        </p:txBody>
      </p:sp>
    </p:spTree>
    <p:extLst>
      <p:ext uri="{BB962C8B-B14F-4D97-AF65-F5344CB8AC3E}">
        <p14:creationId xmlns:p14="http://schemas.microsoft.com/office/powerpoint/2010/main" val="3635815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63AA5570-BA58-0644-974D-AB1A287A940F}" type="slidenum">
              <a:rPr lang="en-US">
                <a:solidFill>
                  <a:prstClr val="black"/>
                </a:solidFill>
                <a:latin typeface="Arial" charset="0"/>
              </a:rPr>
              <a:pPr/>
              <a:t>24</a:t>
            </a:fld>
            <a:endParaRPr lang="en-US" dirty="0">
              <a:solidFill>
                <a:prstClr val="black"/>
              </a:solidFill>
              <a:latin typeface="Arial" charset="0"/>
            </a:endParaRPr>
          </a:p>
        </p:txBody>
      </p:sp>
      <p:sp>
        <p:nvSpPr>
          <p:cNvPr id="451587" name="Rectangle 2"/>
          <p:cNvSpPr>
            <a:spLocks noGrp="1" noRot="1" noChangeAspect="1" noChangeArrowheads="1" noTextEdit="1"/>
          </p:cNvSpPr>
          <p:nvPr>
            <p:ph type="sldImg"/>
          </p:nvPr>
        </p:nvSpPr>
        <p:spPr>
          <a:xfrm>
            <a:off x="1144588" y="685800"/>
            <a:ext cx="4572000" cy="3429000"/>
          </a:xfrm>
          <a:ln/>
        </p:spPr>
      </p:sp>
      <p:sp>
        <p:nvSpPr>
          <p:cNvPr id="451588" name="Rectangle 4"/>
          <p:cNvSpPr>
            <a:spLocks noGrp="1" noChangeArrowheads="1"/>
          </p:cNvSpPr>
          <p:nvPr>
            <p:ph type="body" idx="1"/>
          </p:nvPr>
        </p:nvSpPr>
        <p:spPr>
          <a:xfrm>
            <a:off x="857250" y="4395555"/>
            <a:ext cx="5155924" cy="422379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50000"/>
              </a:spcBef>
            </a:pPr>
            <a:r>
              <a:rPr lang="en-US" b="1" dirty="0">
                <a:latin typeface="Times" charset="0"/>
              </a:rPr>
              <a:t>Instructor Notes</a:t>
            </a:r>
          </a:p>
          <a:p>
            <a:pPr marL="171450" indent="-171450">
              <a:spcBef>
                <a:spcPct val="50000"/>
              </a:spcBef>
              <a:buFont typeface="Arial" panose="020B0604020202020204" pitchFamily="34" charset="0"/>
              <a:buChar char="•"/>
            </a:pPr>
            <a:r>
              <a:rPr lang="en-US" dirty="0">
                <a:latin typeface="Times New Roman" charset="0"/>
                <a:cs typeface="Times New Roman" charset="0"/>
              </a:rPr>
              <a:t>The bacteria is pronounced: </a:t>
            </a:r>
            <a:r>
              <a:rPr lang="en-US" i="1" dirty="0">
                <a:latin typeface="Times New Roman" charset="0"/>
                <a:cs typeface="Times New Roman" charset="0"/>
              </a:rPr>
              <a:t>ba-CIL-us SEER-ee-us. </a:t>
            </a:r>
          </a:p>
          <a:p>
            <a:pPr marL="171450" indent="-171450">
              <a:spcBef>
                <a:spcPct val="50000"/>
              </a:spcBef>
              <a:buFont typeface="Arial" panose="020B0604020202020204" pitchFamily="34" charset="0"/>
              <a:buChar char="•"/>
            </a:pPr>
            <a:r>
              <a:rPr lang="en-US" dirty="0">
                <a:latin typeface="Times New Roman" charset="0"/>
                <a:cs typeface="Times New Roman" charset="0"/>
              </a:rPr>
              <a:t>The illness is pronounced: </a:t>
            </a:r>
            <a:r>
              <a:rPr lang="en-US" i="1" dirty="0">
                <a:latin typeface="Times New Roman" charset="0"/>
                <a:cs typeface="Times New Roman" charset="0"/>
              </a:rPr>
              <a:t>ba-CIL-us SEER-ee-us GAS-tro-EN-ter-I-tiss.</a:t>
            </a:r>
            <a:r>
              <a:rPr lang="en-US" b="1" dirty="0">
                <a:solidFill>
                  <a:srgbClr val="C42357"/>
                </a:solidFill>
                <a:latin typeface="Times" charset="0"/>
              </a:rPr>
              <a:t> </a:t>
            </a:r>
          </a:p>
          <a:p>
            <a:pPr marL="171450" indent="-171450">
              <a:spcBef>
                <a:spcPct val="50000"/>
              </a:spcBef>
              <a:buFont typeface="Arial" panose="020B0604020202020204" pitchFamily="34" charset="0"/>
              <a:buChar char="•"/>
            </a:pPr>
            <a:r>
              <a:rPr lang="en-US" i="1" dirty="0">
                <a:latin typeface="Times New Roman" charset="0"/>
                <a:cs typeface="Times New Roman" charset="0"/>
              </a:rPr>
              <a:t>Bacillus cereus</a:t>
            </a:r>
            <a:r>
              <a:rPr lang="en-US" dirty="0">
                <a:latin typeface="Times New Roman" charset="0"/>
                <a:cs typeface="Times New Roman" charset="0"/>
              </a:rPr>
              <a:t> is a spore-forming bacteria found in dirt. </a:t>
            </a:r>
          </a:p>
          <a:p>
            <a:pPr marL="171450" indent="-171450">
              <a:spcBef>
                <a:spcPct val="50000"/>
              </a:spcBef>
              <a:buFont typeface="Arial" panose="020B0604020202020204" pitchFamily="34" charset="0"/>
              <a:buChar char="•"/>
            </a:pPr>
            <a:r>
              <a:rPr lang="en-US" dirty="0">
                <a:latin typeface="Times New Roman" charset="0"/>
                <a:cs typeface="Times New Roman" charset="0"/>
              </a:rPr>
              <a:t>The bacteria can produce two different toxins when allowed to grow to high levels. Each causes a different type of illness. The diarrheal toxin is covered in this slide.</a:t>
            </a:r>
          </a:p>
          <a:p>
            <a:pPr eaLnBrk="1" hangingPunct="1"/>
            <a:endParaRPr lang="en-US" dirty="0">
              <a:latin typeface="Times New Roman" charset="0"/>
            </a:endParaRPr>
          </a:p>
        </p:txBody>
      </p:sp>
    </p:spTree>
    <p:extLst>
      <p:ext uri="{BB962C8B-B14F-4D97-AF65-F5344CB8AC3E}">
        <p14:creationId xmlns:p14="http://schemas.microsoft.com/office/powerpoint/2010/main" val="3816682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BCC8E4E3-1AD0-2E4F-AAD6-454B934B56CE}" type="slidenum">
              <a:rPr lang="en-US">
                <a:solidFill>
                  <a:prstClr val="black"/>
                </a:solidFill>
                <a:latin typeface="Arial" charset="0"/>
              </a:rPr>
              <a:pPr/>
              <a:t>25</a:t>
            </a:fld>
            <a:endParaRPr lang="en-US" dirty="0">
              <a:solidFill>
                <a:prstClr val="black"/>
              </a:solidFill>
              <a:latin typeface="Arial" charset="0"/>
            </a:endParaRPr>
          </a:p>
        </p:txBody>
      </p:sp>
      <p:sp>
        <p:nvSpPr>
          <p:cNvPr id="452611" name="Rectangle 2"/>
          <p:cNvSpPr>
            <a:spLocks noGrp="1" noRot="1" noChangeAspect="1" noChangeArrowheads="1" noTextEdit="1"/>
          </p:cNvSpPr>
          <p:nvPr>
            <p:ph type="sldImg"/>
          </p:nvPr>
        </p:nvSpPr>
        <p:spPr>
          <a:xfrm>
            <a:off x="1144588" y="685800"/>
            <a:ext cx="4572000" cy="3429000"/>
          </a:xfrm>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3055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CB4E9EF8-FDD3-EB4B-8925-C09D76FC1962}" type="slidenum">
              <a:rPr lang="en-US">
                <a:solidFill>
                  <a:prstClr val="black"/>
                </a:solidFill>
                <a:latin typeface="Arial" charset="0"/>
              </a:rPr>
              <a:pPr/>
              <a:t>26</a:t>
            </a:fld>
            <a:endParaRPr lang="en-US" dirty="0">
              <a:solidFill>
                <a:prstClr val="black"/>
              </a:solidFill>
              <a:latin typeface="Arial" charset="0"/>
            </a:endParaRPr>
          </a:p>
        </p:txBody>
      </p:sp>
      <p:sp>
        <p:nvSpPr>
          <p:cNvPr id="453635" name="Rectangle 2"/>
          <p:cNvSpPr>
            <a:spLocks noGrp="1" noRot="1" noChangeAspect="1" noChangeArrowheads="1" noTextEdit="1"/>
          </p:cNvSpPr>
          <p:nvPr>
            <p:ph type="sldImg"/>
          </p:nvPr>
        </p:nvSpPr>
        <p:spPr>
          <a:xfrm>
            <a:off x="1144588" y="685800"/>
            <a:ext cx="4572000" cy="3429000"/>
          </a:xfrm>
          <a:ln/>
        </p:spPr>
      </p:sp>
      <p:sp>
        <p:nvSpPr>
          <p:cNvPr id="45363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dirty="0">
              <a:latin typeface="Times New Roman" charset="0"/>
            </a:endParaRPr>
          </a:p>
          <a:p>
            <a:pPr eaLnBrk="1" hangingPunct="1"/>
            <a:endParaRPr lang="en-US" dirty="0">
              <a:latin typeface="Times New Roman" charset="0"/>
            </a:endParaRPr>
          </a:p>
        </p:txBody>
      </p:sp>
    </p:spTree>
    <p:extLst>
      <p:ext uri="{BB962C8B-B14F-4D97-AF65-F5344CB8AC3E}">
        <p14:creationId xmlns:p14="http://schemas.microsoft.com/office/powerpoint/2010/main" val="2444298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2E682AC5-C8B6-DD4E-A86C-48F0C7E6A0F9}" type="slidenum">
              <a:rPr lang="en-US">
                <a:solidFill>
                  <a:prstClr val="black"/>
                </a:solidFill>
                <a:latin typeface="Arial" charset="0"/>
              </a:rPr>
              <a:pPr/>
              <a:t>27</a:t>
            </a:fld>
            <a:endParaRPr lang="en-US" dirty="0">
              <a:solidFill>
                <a:prstClr val="black"/>
              </a:solidFill>
              <a:latin typeface="Arial" charset="0"/>
            </a:endParaRPr>
          </a:p>
        </p:txBody>
      </p:sp>
      <p:sp>
        <p:nvSpPr>
          <p:cNvPr id="454659" name="Rectangle 2"/>
          <p:cNvSpPr>
            <a:spLocks noGrp="1" noRot="1" noChangeAspect="1" noChangeArrowheads="1" noTextEdit="1"/>
          </p:cNvSpPr>
          <p:nvPr>
            <p:ph type="sldImg"/>
          </p:nvPr>
        </p:nvSpPr>
        <p:spPr>
          <a:xfrm>
            <a:off x="1144588" y="685800"/>
            <a:ext cx="4572000" cy="3429000"/>
          </a:xfrm>
          <a:ln/>
        </p:spPr>
      </p:sp>
      <p:sp>
        <p:nvSpPr>
          <p:cNvPr id="454660" name="Rectangle 4"/>
          <p:cNvSpPr>
            <a:spLocks noGrp="1" noChangeArrowheads="1"/>
          </p:cNvSpPr>
          <p:nvPr>
            <p:ph type="body" idx="1"/>
          </p:nvPr>
        </p:nvSpPr>
        <p:spPr>
          <a:xfrm>
            <a:off x="869674" y="4425222"/>
            <a:ext cx="5242891" cy="4418975"/>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The bacteria is pronounced: </a:t>
            </a:r>
            <a:r>
              <a:rPr lang="en-US" i="1" dirty="0">
                <a:latin typeface="Times New Roman" charset="0"/>
              </a:rPr>
              <a:t>(liss-TEER-ee-uh MON-o-SI-TAHJ-uh-neez).</a:t>
            </a:r>
          </a:p>
          <a:p>
            <a:pPr marL="171450" indent="-171450" eaLnBrk="1" hangingPunct="1">
              <a:buFont typeface="Arial" panose="020B0604020202020204" pitchFamily="34" charset="0"/>
              <a:buChar char="•"/>
            </a:pPr>
            <a:r>
              <a:rPr lang="en-US" dirty="0">
                <a:latin typeface="Times New Roman" charset="0"/>
              </a:rPr>
              <a:t>The illness is pronounced: </a:t>
            </a:r>
            <a:r>
              <a:rPr lang="en-US" i="1" dirty="0">
                <a:latin typeface="Times New Roman" charset="0"/>
              </a:rPr>
              <a:t>liss-TEER-ee-O-sis.</a:t>
            </a:r>
            <a:endParaRPr lang="en-US" dirty="0">
              <a:latin typeface="Times New Roman" charset="0"/>
            </a:endParaRPr>
          </a:p>
          <a:p>
            <a:pPr marL="171450" indent="-171450" eaLnBrk="1" hangingPunct="1">
              <a:buFont typeface="Arial" panose="020B0604020202020204" pitchFamily="34" charset="0"/>
              <a:buChar char="•"/>
            </a:pPr>
            <a:r>
              <a:rPr lang="en-US" i="1" dirty="0">
                <a:latin typeface="Times New Roman" charset="0"/>
              </a:rPr>
              <a:t>Listeria monocytogenes </a:t>
            </a:r>
            <a:r>
              <a:rPr lang="en-US" dirty="0">
                <a:latin typeface="Times New Roman" charset="0"/>
              </a:rPr>
              <a:t>is found in dirt, water, and plants. Unlike other bacteria, it grows in cool, moist environments. The illness is uncommon in healthy people, but high-risk populations are especially vulnerable as are pregnant women. </a:t>
            </a:r>
          </a:p>
        </p:txBody>
      </p:sp>
    </p:spTree>
    <p:extLst>
      <p:ext uri="{BB962C8B-B14F-4D97-AF65-F5344CB8AC3E}">
        <p14:creationId xmlns:p14="http://schemas.microsoft.com/office/powerpoint/2010/main" val="1537661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4E13CA02-7EA2-6F45-99FB-CAAF622EB267}" type="slidenum">
              <a:rPr lang="en-US">
                <a:solidFill>
                  <a:prstClr val="black"/>
                </a:solidFill>
                <a:latin typeface="Arial" charset="0"/>
              </a:rPr>
              <a:pPr/>
              <a:t>28</a:t>
            </a:fld>
            <a:endParaRPr lang="en-US" dirty="0">
              <a:solidFill>
                <a:prstClr val="black"/>
              </a:solidFill>
              <a:latin typeface="Arial" charset="0"/>
            </a:endParaRPr>
          </a:p>
        </p:txBody>
      </p:sp>
      <p:sp>
        <p:nvSpPr>
          <p:cNvPr id="455683" name="Rectangle 2"/>
          <p:cNvSpPr>
            <a:spLocks noGrp="1" noRot="1" noChangeAspect="1" noChangeArrowheads="1" noTextEdit="1"/>
          </p:cNvSpPr>
          <p:nvPr>
            <p:ph type="sldImg"/>
          </p:nvPr>
        </p:nvSpPr>
        <p:spPr>
          <a:xfrm>
            <a:off x="1144588" y="685800"/>
            <a:ext cx="4572000" cy="3429000"/>
          </a:xfrm>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5629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75C16664-3340-7C4F-9F25-87077B1C61DA}" type="slidenum">
              <a:rPr lang="en-US">
                <a:solidFill>
                  <a:prstClr val="black"/>
                </a:solidFill>
                <a:latin typeface="Arial" charset="0"/>
              </a:rPr>
              <a:pPr/>
              <a:t>29</a:t>
            </a:fld>
            <a:endParaRPr lang="en-US" dirty="0">
              <a:solidFill>
                <a:prstClr val="black"/>
              </a:solidFill>
              <a:latin typeface="Arial" charset="0"/>
            </a:endParaRPr>
          </a:p>
        </p:txBody>
      </p:sp>
      <p:sp>
        <p:nvSpPr>
          <p:cNvPr id="456707" name="Rectangle 2"/>
          <p:cNvSpPr>
            <a:spLocks noGrp="1" noRot="1" noChangeAspect="1" noChangeArrowheads="1" noTextEdit="1"/>
          </p:cNvSpPr>
          <p:nvPr>
            <p:ph type="sldImg"/>
          </p:nvPr>
        </p:nvSpPr>
        <p:spPr>
          <a:xfrm>
            <a:off x="1144588" y="685800"/>
            <a:ext cx="4572000" cy="3429000"/>
          </a:xfrm>
          <a:ln/>
        </p:spPr>
      </p:sp>
      <p:sp>
        <p:nvSpPr>
          <p:cNvPr id="456708" name="Rectangle 3"/>
          <p:cNvSpPr>
            <a:spLocks noGrp="1" noChangeArrowheads="1"/>
          </p:cNvSpPr>
          <p:nvPr>
            <p:ph type="body" idx="1"/>
          </p:nvPr>
        </p:nvSpPr>
        <p:spPr>
          <a:xfrm>
            <a:off x="857250" y="4395555"/>
            <a:ext cx="5202514" cy="422379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07" tIns="45903" rIns="91807" bIns="45903"/>
          <a:lstStyle/>
          <a:p>
            <a:pPr marL="112163" indent="-112163"/>
            <a:r>
              <a:rPr lang="en-US" b="1" dirty="0">
                <a:latin typeface="Times New Roman" charset="0"/>
              </a:rPr>
              <a:t>Instructor Notes</a:t>
            </a:r>
          </a:p>
          <a:p>
            <a:pPr marL="112163" indent="-112163">
              <a:buFontTx/>
              <a:buChar char="•"/>
            </a:pPr>
            <a:r>
              <a:rPr lang="en-US" dirty="0">
                <a:latin typeface="Times New Roman" charset="0"/>
              </a:rPr>
              <a:t>The bacteria is pronounced: </a:t>
            </a:r>
            <a:r>
              <a:rPr lang="en-US" i="1" dirty="0">
                <a:latin typeface="Times New Roman" charset="0"/>
              </a:rPr>
              <a:t>ess-</a:t>
            </a:r>
            <a:r>
              <a:rPr lang="en-US" i="1" dirty="0" err="1">
                <a:latin typeface="Times New Roman" charset="0"/>
              </a:rPr>
              <a:t>chur</a:t>
            </a:r>
            <a:r>
              <a:rPr lang="en-US" i="1" dirty="0">
                <a:latin typeface="Times New Roman" charset="0"/>
              </a:rPr>
              <a:t>-EE-</a:t>
            </a:r>
            <a:r>
              <a:rPr lang="en-US" i="1" dirty="0" err="1">
                <a:latin typeface="Times New Roman" charset="0"/>
              </a:rPr>
              <a:t>kee</a:t>
            </a:r>
            <a:r>
              <a:rPr lang="en-US" i="1" dirty="0">
                <a:latin typeface="Times New Roman" charset="0"/>
              </a:rPr>
              <a:t>-UH KO-LI.</a:t>
            </a:r>
          </a:p>
          <a:p>
            <a:pPr marL="112163" indent="-112163">
              <a:buFontTx/>
              <a:buChar char="•"/>
            </a:pPr>
            <a:r>
              <a:rPr lang="en-US" dirty="0">
                <a:latin typeface="Times New Roman" charset="0"/>
              </a:rPr>
              <a:t>The illness is pronounced: </a:t>
            </a:r>
            <a:r>
              <a:rPr lang="en-US" i="1" dirty="0">
                <a:latin typeface="Times New Roman" charset="0"/>
              </a:rPr>
              <a:t>hem-or-RA-</a:t>
            </a:r>
            <a:r>
              <a:rPr lang="en-US" i="1" dirty="0" err="1">
                <a:latin typeface="Times New Roman" charset="0"/>
              </a:rPr>
              <a:t>jik</a:t>
            </a:r>
            <a:r>
              <a:rPr lang="en-US" i="1" dirty="0">
                <a:latin typeface="Times New Roman" charset="0"/>
              </a:rPr>
              <a:t> </a:t>
            </a:r>
            <a:r>
              <a:rPr lang="en-US" i="1" dirty="0" err="1">
                <a:latin typeface="Times New Roman" charset="0"/>
              </a:rPr>
              <a:t>ko</a:t>
            </a:r>
            <a:r>
              <a:rPr lang="en-US" i="1" dirty="0">
                <a:latin typeface="Times New Roman" charset="0"/>
              </a:rPr>
              <a:t>-LI-</a:t>
            </a:r>
            <a:r>
              <a:rPr lang="en-US" i="1" dirty="0" err="1">
                <a:latin typeface="Times New Roman" charset="0"/>
              </a:rPr>
              <a:t>tiss</a:t>
            </a:r>
            <a:r>
              <a:rPr lang="en-US" i="1" dirty="0">
                <a:latin typeface="Times New Roman" charset="0"/>
              </a:rPr>
              <a:t>.</a:t>
            </a:r>
            <a:endParaRPr lang="en-US" dirty="0">
              <a:latin typeface="Times New Roman" charset="0"/>
            </a:endParaRPr>
          </a:p>
          <a:p>
            <a:pPr marL="112163" indent="-112163">
              <a:buFontTx/>
              <a:buChar char="•"/>
            </a:pPr>
            <a:r>
              <a:rPr lang="en-US" dirty="0">
                <a:latin typeface="Times New Roman" charset="0"/>
              </a:rPr>
              <a:t>Shiga toxin-producing </a:t>
            </a:r>
            <a:r>
              <a:rPr lang="en-US" i="1" dirty="0">
                <a:latin typeface="Times New Roman" charset="0"/>
              </a:rPr>
              <a:t>E. coli </a:t>
            </a:r>
            <a:r>
              <a:rPr lang="en-US" dirty="0">
                <a:latin typeface="Times New Roman" charset="0"/>
              </a:rPr>
              <a:t>can be found in the intestines of cattle. It is also found in infected people. The bacteria can contaminate meat during slaughtering. Eating only a small amount of the bacteria can make a person sick. Once eaten, it produces toxins in the intestines, which cause the illness. The bacteria are often in a person’s feces for weeks after symptoms have ended.</a:t>
            </a:r>
          </a:p>
          <a:p>
            <a:pPr marL="112163" indent="-112163"/>
            <a:endParaRPr lang="en-US" dirty="0">
              <a:latin typeface="Times New Roman" charset="0"/>
            </a:endParaRPr>
          </a:p>
          <a:p>
            <a:pPr marL="112163" indent="-112163"/>
            <a:endParaRPr lang="en-US" dirty="0">
              <a:latin typeface="Times New Roman" charset="0"/>
            </a:endParaRPr>
          </a:p>
          <a:p>
            <a:pPr marL="112163" indent="-112163"/>
            <a:endParaRPr lang="en-US" dirty="0">
              <a:latin typeface="Times New Roman" charset="0"/>
            </a:endParaRPr>
          </a:p>
          <a:p>
            <a:pPr marL="112163" indent="-112163">
              <a:spcBef>
                <a:spcPct val="0"/>
              </a:spcBef>
              <a:buFontTx/>
              <a:buChar char="•"/>
            </a:pPr>
            <a:endParaRPr lang="en-US" dirty="0">
              <a:latin typeface="Times New Roman" charset="0"/>
            </a:endParaRPr>
          </a:p>
        </p:txBody>
      </p:sp>
    </p:spTree>
    <p:extLst>
      <p:ext uri="{BB962C8B-B14F-4D97-AF65-F5344CB8AC3E}">
        <p14:creationId xmlns:p14="http://schemas.microsoft.com/office/powerpoint/2010/main" val="4075625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B272E78E-4F7A-5545-BE07-40CD21142878}" type="slidenum">
              <a:rPr lang="en-US">
                <a:solidFill>
                  <a:prstClr val="black"/>
                </a:solidFill>
                <a:latin typeface="Arial" charset="0"/>
                <a:ea typeface="ＭＳ Ｐゴシック" charset="0"/>
                <a:cs typeface="ＭＳ Ｐゴシック" charset="0"/>
              </a:rPr>
              <a:pPr/>
              <a:t>3</a:t>
            </a:fld>
            <a:endParaRPr lang="en-US" dirty="0">
              <a:solidFill>
                <a:prstClr val="black"/>
              </a:solidFill>
              <a:latin typeface="Arial" charset="0"/>
              <a:ea typeface="ＭＳ Ｐゴシック" charset="0"/>
              <a:cs typeface="ＭＳ Ｐゴシック" charset="0"/>
            </a:endParaRPr>
          </a:p>
        </p:txBody>
      </p:sp>
      <p:sp>
        <p:nvSpPr>
          <p:cNvPr id="435203" name="Rectangle 2"/>
          <p:cNvSpPr>
            <a:spLocks noGrp="1" noRot="1" noChangeAspect="1" noChangeArrowheads="1" noTextEdit="1"/>
          </p:cNvSpPr>
          <p:nvPr>
            <p:ph type="sldImg"/>
          </p:nvPr>
        </p:nvSpPr>
        <p:spPr>
          <a:xfrm>
            <a:off x="1143000" y="687388"/>
            <a:ext cx="4572000" cy="3429000"/>
          </a:xfrm>
          <a:ln/>
        </p:spPr>
      </p:sp>
      <p:sp>
        <p:nvSpPr>
          <p:cNvPr id="2" name="Notes Placeholder 1"/>
          <p:cNvSpPr>
            <a:spLocks noGrp="1"/>
          </p:cNvSpPr>
          <p:nvPr>
            <p:ph type="body" idx="1"/>
          </p:nvPr>
        </p:nvSpPr>
        <p:spPr/>
        <p:txBody>
          <a:bodyPr/>
          <a:lstStyle/>
          <a:p>
            <a:pPr marL="114300" indent="-114300" eaLnBrk="1" hangingPunct="1">
              <a:defRPr/>
            </a:pPr>
            <a:r>
              <a:rPr lang="en-US" b="1" dirty="0">
                <a:latin typeface="Times New Roman" panose="02020603050405020304" pitchFamily="18" charset="0"/>
                <a:cs typeface="Times New Roman" panose="02020603050405020304" pitchFamily="18" charset="0"/>
              </a:rPr>
              <a:t>Instructor Notes</a:t>
            </a:r>
          </a:p>
          <a:p>
            <a:pPr marL="171450" indent="-171450" eaLnBrk="1" hangingPunct="1">
              <a:buFont typeface="Arial" pitchFamily="34" charset="0"/>
              <a:buChar char="•"/>
              <a:defRPr/>
            </a:pPr>
            <a:r>
              <a:rPr lang="en-US" dirty="0">
                <a:latin typeface="Times New Roman" panose="02020603050405020304" pitchFamily="18" charset="0"/>
                <a:cs typeface="Times New Roman" panose="02020603050405020304" pitchFamily="18" charset="0"/>
              </a:rPr>
              <a:t>Biological contamination occurs when harmful microorganisms, referred to as pathogens, contaminate food.</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9429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AC596FC7-36E5-E449-9129-3E3B76C227CC}" type="slidenum">
              <a:rPr lang="en-US">
                <a:solidFill>
                  <a:prstClr val="black"/>
                </a:solidFill>
                <a:latin typeface="Arial" charset="0"/>
              </a:rPr>
              <a:pPr/>
              <a:t>30</a:t>
            </a:fld>
            <a:endParaRPr lang="en-US">
              <a:solidFill>
                <a:prstClr val="black"/>
              </a:solidFill>
              <a:latin typeface="Arial" charset="0"/>
            </a:endParaRPr>
          </a:p>
        </p:txBody>
      </p:sp>
      <p:sp>
        <p:nvSpPr>
          <p:cNvPr id="457731" name="Rectangle 2"/>
          <p:cNvSpPr>
            <a:spLocks noGrp="1" noRot="1" noChangeAspect="1" noChangeArrowheads="1" noTextEdit="1"/>
          </p:cNvSpPr>
          <p:nvPr>
            <p:ph type="sldImg"/>
          </p:nvPr>
        </p:nvSpPr>
        <p:spPr>
          <a:xfrm>
            <a:off x="1144588" y="685800"/>
            <a:ext cx="4572000" cy="3429000"/>
          </a:xfrm>
          <a:ln/>
        </p:spPr>
      </p:sp>
      <p:sp>
        <p:nvSpPr>
          <p:cNvPr id="457732"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dirty="0">
              <a:latin typeface="Times New Roman" charset="0"/>
            </a:endParaRPr>
          </a:p>
        </p:txBody>
      </p:sp>
    </p:spTree>
    <p:extLst>
      <p:ext uri="{BB962C8B-B14F-4D97-AF65-F5344CB8AC3E}">
        <p14:creationId xmlns:p14="http://schemas.microsoft.com/office/powerpoint/2010/main" val="2450210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B1C8AFEB-4D6C-ED48-B20B-ADDD5B1F361B}" type="slidenum">
              <a:rPr lang="en-US">
                <a:solidFill>
                  <a:prstClr val="black"/>
                </a:solidFill>
                <a:latin typeface="Arial" charset="0"/>
              </a:rPr>
              <a:pPr/>
              <a:t>31</a:t>
            </a:fld>
            <a:endParaRPr lang="en-US">
              <a:solidFill>
                <a:prstClr val="black"/>
              </a:solidFill>
              <a:latin typeface="Arial" charset="0"/>
            </a:endParaRPr>
          </a:p>
        </p:txBody>
      </p:sp>
      <p:sp>
        <p:nvSpPr>
          <p:cNvPr id="458755" name="Rectangle 2"/>
          <p:cNvSpPr>
            <a:spLocks noGrp="1" noRot="1" noChangeAspect="1" noChangeArrowheads="1" noTextEdit="1"/>
          </p:cNvSpPr>
          <p:nvPr>
            <p:ph type="sldImg"/>
          </p:nvPr>
        </p:nvSpPr>
        <p:spPr>
          <a:xfrm>
            <a:off x="1144588" y="685800"/>
            <a:ext cx="4572000" cy="3429000"/>
          </a:xfrm>
          <a:ln/>
        </p:spPr>
      </p:sp>
      <p:sp>
        <p:nvSpPr>
          <p:cNvPr id="458756" name="Rectangle 3"/>
          <p:cNvSpPr>
            <a:spLocks noGrp="1" noChangeArrowheads="1"/>
          </p:cNvSpPr>
          <p:nvPr>
            <p:ph type="body" idx="1"/>
          </p:nvPr>
        </p:nvSpPr>
        <p:spPr>
          <a:xfrm>
            <a:off x="874334" y="4395555"/>
            <a:ext cx="5297245" cy="422379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07" tIns="45903" rIns="91807" bIns="45903"/>
          <a:lstStyle/>
          <a:p>
            <a:pPr marL="112163" indent="-112163">
              <a:spcBef>
                <a:spcPct val="50000"/>
              </a:spcBef>
            </a:pPr>
            <a:r>
              <a:rPr lang="en-US" b="1" dirty="0">
                <a:latin typeface="Times" charset="0"/>
              </a:rPr>
              <a:t>Instructor Notes</a:t>
            </a:r>
          </a:p>
          <a:p>
            <a:pPr marL="112163" indent="-112163">
              <a:spcBef>
                <a:spcPct val="50000"/>
              </a:spcBef>
              <a:buFontTx/>
              <a:buChar char="•"/>
            </a:pPr>
            <a:r>
              <a:rPr lang="en-US" dirty="0">
                <a:latin typeface="Times New Roman" charset="0"/>
                <a:cs typeface="Times New Roman" charset="0"/>
              </a:rPr>
              <a:t>The bacteria is pronounced: </a:t>
            </a:r>
            <a:r>
              <a:rPr lang="en-US" i="1" dirty="0">
                <a:latin typeface="Times New Roman" charset="0"/>
                <a:cs typeface="Times New Roman" charset="0"/>
              </a:rPr>
              <a:t>Camp-</a:t>
            </a:r>
            <a:r>
              <a:rPr lang="en-US" i="1" dirty="0" err="1">
                <a:latin typeface="Times New Roman" charset="0"/>
                <a:cs typeface="Times New Roman" charset="0"/>
              </a:rPr>
              <a:t>ee</a:t>
            </a:r>
            <a:r>
              <a:rPr lang="en-US" i="1" dirty="0">
                <a:latin typeface="Times New Roman" charset="0"/>
                <a:cs typeface="Times New Roman" charset="0"/>
              </a:rPr>
              <a:t>-lo-BAK-</a:t>
            </a:r>
            <a:r>
              <a:rPr lang="en-US" i="1" dirty="0" err="1">
                <a:latin typeface="Times New Roman" charset="0"/>
                <a:cs typeface="Times New Roman" charset="0"/>
              </a:rPr>
              <a:t>ter</a:t>
            </a:r>
            <a:r>
              <a:rPr lang="en-US" i="1" dirty="0">
                <a:latin typeface="Times New Roman" charset="0"/>
                <a:cs typeface="Times New Roman" charset="0"/>
              </a:rPr>
              <a:t> jay-JUNE-</a:t>
            </a:r>
            <a:r>
              <a:rPr lang="en-US" i="1" dirty="0" err="1">
                <a:latin typeface="Times New Roman" charset="0"/>
                <a:cs typeface="Times New Roman" charset="0"/>
              </a:rPr>
              <a:t>ee</a:t>
            </a:r>
            <a:r>
              <a:rPr lang="en-US" i="1" dirty="0">
                <a:latin typeface="Times New Roman" charset="0"/>
                <a:cs typeface="Times New Roman" charset="0"/>
              </a:rPr>
              <a:t>. </a:t>
            </a:r>
            <a:endParaRPr lang="en-US" dirty="0">
              <a:latin typeface="Times New Roman" charset="0"/>
              <a:cs typeface="Times New Roman" charset="0"/>
            </a:endParaRPr>
          </a:p>
          <a:p>
            <a:pPr marL="112163" indent="-112163">
              <a:spcBef>
                <a:spcPct val="50000"/>
              </a:spcBef>
              <a:buFontTx/>
              <a:buChar char="•"/>
            </a:pPr>
            <a:r>
              <a:rPr lang="en-US" dirty="0">
                <a:latin typeface="Times New Roman" charset="0"/>
                <a:cs typeface="Times New Roman" charset="0"/>
              </a:rPr>
              <a:t>The illness is pronounced: </a:t>
            </a:r>
            <a:r>
              <a:rPr lang="en-US" i="1" dirty="0">
                <a:latin typeface="Times New Roman" charset="0"/>
                <a:cs typeface="Times New Roman" charset="0"/>
              </a:rPr>
              <a:t>CAMP-</a:t>
            </a:r>
            <a:r>
              <a:rPr lang="en-US" i="1" dirty="0" err="1">
                <a:latin typeface="Times New Roman" charset="0"/>
                <a:cs typeface="Times New Roman" charset="0"/>
              </a:rPr>
              <a:t>ee</a:t>
            </a:r>
            <a:r>
              <a:rPr lang="en-US" i="1" dirty="0">
                <a:latin typeface="Times New Roman" charset="0"/>
                <a:cs typeface="Times New Roman" charset="0"/>
              </a:rPr>
              <a:t>-lo-BAK-</a:t>
            </a:r>
            <a:r>
              <a:rPr lang="en-US" i="1" dirty="0" err="1">
                <a:latin typeface="Times New Roman" charset="0"/>
                <a:cs typeface="Times New Roman" charset="0"/>
              </a:rPr>
              <a:t>teer</a:t>
            </a:r>
            <a:r>
              <a:rPr lang="en-US" i="1" dirty="0">
                <a:latin typeface="Times New Roman" charset="0"/>
                <a:cs typeface="Times New Roman" charset="0"/>
              </a:rPr>
              <a:t>-</a:t>
            </a:r>
            <a:r>
              <a:rPr lang="en-US" i="1" dirty="0" err="1">
                <a:latin typeface="Times New Roman" charset="0"/>
                <a:cs typeface="Times New Roman" charset="0"/>
              </a:rPr>
              <a:t>ee</a:t>
            </a:r>
            <a:r>
              <a:rPr lang="en-US" i="1" dirty="0">
                <a:latin typeface="Times New Roman" charset="0"/>
                <a:cs typeface="Times New Roman" charset="0"/>
              </a:rPr>
              <a:t>-O-sis. </a:t>
            </a:r>
          </a:p>
          <a:p>
            <a:pPr marL="112163" indent="-112163">
              <a:spcBef>
                <a:spcPct val="50000"/>
              </a:spcBef>
              <a:buFontTx/>
              <a:buChar char="•"/>
            </a:pPr>
            <a:r>
              <a:rPr lang="en-US" dirty="0">
                <a:latin typeface="Times New Roman" charset="0"/>
                <a:cs typeface="Times New Roman" charset="0"/>
              </a:rPr>
              <a:t>Though</a:t>
            </a:r>
            <a:r>
              <a:rPr lang="en-US" i="1" dirty="0">
                <a:latin typeface="Times New Roman" charset="0"/>
                <a:cs typeface="Times New Roman" charset="0"/>
              </a:rPr>
              <a:t> Campylobacter </a:t>
            </a:r>
            <a:r>
              <a:rPr lang="en-US" i="1" dirty="0" err="1">
                <a:latin typeface="Times New Roman" charset="0"/>
                <a:cs typeface="Times New Roman" charset="0"/>
              </a:rPr>
              <a:t>jejuni</a:t>
            </a:r>
            <a:r>
              <a:rPr lang="en-US" i="1" dirty="0">
                <a:latin typeface="Times New Roman" charset="0"/>
                <a:cs typeface="Times New Roman" charset="0"/>
              </a:rPr>
              <a:t> </a:t>
            </a:r>
            <a:r>
              <a:rPr lang="en-US" dirty="0">
                <a:latin typeface="Times New Roman" charset="0"/>
                <a:cs typeface="Times New Roman" charset="0"/>
              </a:rPr>
              <a:t>is commonly associated with poultry, it has been known to contaminate water. </a:t>
            </a:r>
          </a:p>
          <a:p>
            <a:pPr marL="112163" indent="-112163">
              <a:spcBef>
                <a:spcPct val="50000"/>
              </a:spcBef>
              <a:buFontTx/>
              <a:buChar char="•"/>
            </a:pPr>
            <a:r>
              <a:rPr lang="en-US" dirty="0">
                <a:latin typeface="Times New Roman" charset="0"/>
                <a:cs typeface="Times New Roman" charset="0"/>
              </a:rPr>
              <a:t>Illness often occurs when poultry is incorrectly cooked and when raw poultry has been allowed to cross-contaminate other food and food-contact surfaces. </a:t>
            </a:r>
          </a:p>
          <a:p>
            <a:pPr marL="112163" indent="-112163">
              <a:spcBef>
                <a:spcPct val="50000"/>
              </a:spcBef>
              <a:buFontTx/>
              <a:buChar char="•"/>
            </a:pPr>
            <a:r>
              <a:rPr lang="en-US" dirty="0">
                <a:latin typeface="Times New Roman" charset="0"/>
                <a:cs typeface="Times New Roman" charset="0"/>
              </a:rPr>
              <a:t>The pathogen is best controlled through correct cooking and the prevention of cross-contamination.</a:t>
            </a:r>
          </a:p>
          <a:p>
            <a:pPr marL="112163" indent="-112163"/>
            <a:endParaRPr lang="en-US" dirty="0">
              <a:latin typeface="Times New Roman" charset="0"/>
            </a:endParaRPr>
          </a:p>
          <a:p>
            <a:pPr marL="112163" indent="-112163"/>
            <a:endParaRPr lang="en-US" dirty="0">
              <a:latin typeface="Times New Roman" charset="0"/>
            </a:endParaRPr>
          </a:p>
        </p:txBody>
      </p:sp>
    </p:spTree>
    <p:extLst>
      <p:ext uri="{BB962C8B-B14F-4D97-AF65-F5344CB8AC3E}">
        <p14:creationId xmlns:p14="http://schemas.microsoft.com/office/powerpoint/2010/main" val="2913032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5DDEF78-E848-404F-B349-17E0099B7A84}" type="slidenum">
              <a:rPr lang="en-US">
                <a:solidFill>
                  <a:prstClr val="black"/>
                </a:solidFill>
                <a:latin typeface="Arial" charset="0"/>
              </a:rPr>
              <a:pPr/>
              <a:t>32</a:t>
            </a:fld>
            <a:endParaRPr lang="en-US">
              <a:solidFill>
                <a:prstClr val="black"/>
              </a:solidFill>
              <a:latin typeface="Arial" charset="0"/>
            </a:endParaRPr>
          </a:p>
        </p:txBody>
      </p:sp>
      <p:sp>
        <p:nvSpPr>
          <p:cNvPr id="459779" name="Rectangle 2"/>
          <p:cNvSpPr>
            <a:spLocks noGrp="1" noRot="1" noChangeAspect="1" noChangeArrowheads="1" noTextEdit="1"/>
          </p:cNvSpPr>
          <p:nvPr>
            <p:ph type="sldImg"/>
          </p:nvPr>
        </p:nvSpPr>
        <p:spPr>
          <a:xfrm>
            <a:off x="1144588" y="685800"/>
            <a:ext cx="4572000" cy="3429000"/>
          </a:xfrm>
          <a:ln/>
        </p:spPr>
      </p:sp>
    </p:spTree>
    <p:extLst>
      <p:ext uri="{BB962C8B-B14F-4D97-AF65-F5344CB8AC3E}">
        <p14:creationId xmlns:p14="http://schemas.microsoft.com/office/powerpoint/2010/main" val="1428291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6C2823B4-0CA5-2042-A6C0-69B1E4B63BE3}" type="slidenum">
              <a:rPr lang="en-US">
                <a:solidFill>
                  <a:prstClr val="black"/>
                </a:solidFill>
                <a:latin typeface="Arial" charset="0"/>
              </a:rPr>
              <a:pPr/>
              <a:t>33</a:t>
            </a:fld>
            <a:endParaRPr lang="en-US">
              <a:solidFill>
                <a:prstClr val="black"/>
              </a:solidFill>
              <a:latin typeface="Arial" charset="0"/>
            </a:endParaRPr>
          </a:p>
        </p:txBody>
      </p:sp>
      <p:sp>
        <p:nvSpPr>
          <p:cNvPr id="460803" name="Rectangle 2"/>
          <p:cNvSpPr>
            <a:spLocks noGrp="1" noRot="1" noChangeAspect="1" noChangeArrowheads="1" noTextEdit="1"/>
          </p:cNvSpPr>
          <p:nvPr>
            <p:ph type="sldImg"/>
          </p:nvPr>
        </p:nvSpPr>
        <p:spPr>
          <a:xfrm>
            <a:off x="1144588" y="685800"/>
            <a:ext cx="4572000" cy="3429000"/>
          </a:xfrm>
          <a:ln/>
        </p:spPr>
      </p:sp>
      <p:sp>
        <p:nvSpPr>
          <p:cNvPr id="460804" name="Rectangle 3"/>
          <p:cNvSpPr>
            <a:spLocks noGrp="1" noChangeArrowheads="1"/>
          </p:cNvSpPr>
          <p:nvPr>
            <p:ph type="body" idx="1"/>
          </p:nvPr>
        </p:nvSpPr>
        <p:spPr>
          <a:xfrm>
            <a:off x="874334" y="4395555"/>
            <a:ext cx="5297245" cy="422379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07" tIns="45903" rIns="91807" bIns="45903"/>
          <a:lstStyle/>
          <a:p>
            <a:pPr marL="112163" indent="-112163">
              <a:spcBef>
                <a:spcPct val="50000"/>
              </a:spcBef>
            </a:pPr>
            <a:r>
              <a:rPr lang="en-US" b="1" dirty="0">
                <a:latin typeface="Times" charset="0"/>
              </a:rPr>
              <a:t>Instructor Notes</a:t>
            </a:r>
          </a:p>
          <a:p>
            <a:pPr marL="112163" indent="-112163">
              <a:spcBef>
                <a:spcPct val="50000"/>
              </a:spcBef>
              <a:buFontTx/>
              <a:buChar char="•"/>
            </a:pPr>
            <a:r>
              <a:rPr lang="en-US" dirty="0">
                <a:latin typeface="Times New Roman" charset="0"/>
                <a:cs typeface="Times New Roman" charset="0"/>
              </a:rPr>
              <a:t>The bacteria is pronounced: </a:t>
            </a:r>
            <a:r>
              <a:rPr lang="en-US" i="1" dirty="0" err="1">
                <a:latin typeface="Times New Roman" charset="0"/>
                <a:cs typeface="Times New Roman" charset="0"/>
              </a:rPr>
              <a:t>klos</a:t>
            </a:r>
            <a:r>
              <a:rPr lang="en-US" i="1" dirty="0">
                <a:latin typeface="Times New Roman" charset="0"/>
                <a:cs typeface="Times New Roman" charset="0"/>
              </a:rPr>
              <a:t>-TRID-</a:t>
            </a:r>
            <a:r>
              <a:rPr lang="en-US" i="1" dirty="0" err="1">
                <a:latin typeface="Times New Roman" charset="0"/>
                <a:cs typeface="Times New Roman" charset="0"/>
              </a:rPr>
              <a:t>ee</a:t>
            </a:r>
            <a:r>
              <a:rPr lang="en-US" i="1" dirty="0">
                <a:latin typeface="Times New Roman" charset="0"/>
                <a:cs typeface="Times New Roman" charset="0"/>
              </a:rPr>
              <a:t>-um per-FRIN-</a:t>
            </a:r>
            <a:r>
              <a:rPr lang="en-US" i="1" dirty="0" err="1">
                <a:latin typeface="Times New Roman" charset="0"/>
                <a:cs typeface="Times New Roman" charset="0"/>
              </a:rPr>
              <a:t>jins</a:t>
            </a:r>
            <a:r>
              <a:rPr lang="en-US" i="1" dirty="0">
                <a:latin typeface="Times New Roman" charset="0"/>
                <a:cs typeface="Times New Roman" charset="0"/>
              </a:rPr>
              <a:t>.</a:t>
            </a:r>
          </a:p>
          <a:p>
            <a:pPr marL="112163" indent="-112163">
              <a:spcBef>
                <a:spcPct val="50000"/>
              </a:spcBef>
              <a:buFontTx/>
              <a:buChar char="•"/>
            </a:pPr>
            <a:r>
              <a:rPr lang="en-US" dirty="0">
                <a:latin typeface="Times New Roman" charset="0"/>
                <a:cs typeface="Times New Roman" charset="0"/>
              </a:rPr>
              <a:t>The illness is pronounced: </a:t>
            </a:r>
            <a:r>
              <a:rPr lang="en-US" i="1" dirty="0" err="1">
                <a:latin typeface="Times New Roman" charset="0"/>
                <a:cs typeface="Times New Roman" charset="0"/>
              </a:rPr>
              <a:t>klos</a:t>
            </a:r>
            <a:r>
              <a:rPr lang="en-US" i="1" dirty="0">
                <a:latin typeface="Times New Roman" charset="0"/>
                <a:cs typeface="Times New Roman" charset="0"/>
              </a:rPr>
              <a:t>-TRID-</a:t>
            </a:r>
            <a:r>
              <a:rPr lang="en-US" i="1" dirty="0" err="1">
                <a:latin typeface="Times New Roman" charset="0"/>
                <a:cs typeface="Times New Roman" charset="0"/>
              </a:rPr>
              <a:t>ee</a:t>
            </a:r>
            <a:r>
              <a:rPr lang="en-US" i="1" dirty="0">
                <a:latin typeface="Times New Roman" charset="0"/>
                <a:cs typeface="Times New Roman" charset="0"/>
              </a:rPr>
              <a:t>-um per-FRIN-</a:t>
            </a:r>
            <a:r>
              <a:rPr lang="en-US" i="1" dirty="0" err="1">
                <a:latin typeface="Times New Roman" charset="0"/>
                <a:cs typeface="Times New Roman" charset="0"/>
              </a:rPr>
              <a:t>jins</a:t>
            </a:r>
            <a:r>
              <a:rPr lang="en-US" i="1" dirty="0">
                <a:latin typeface="Times New Roman" charset="0"/>
                <a:cs typeface="Times New Roman" charset="0"/>
              </a:rPr>
              <a:t> GAS-</a:t>
            </a:r>
            <a:r>
              <a:rPr lang="en-US" i="1" dirty="0" err="1">
                <a:latin typeface="Times New Roman" charset="0"/>
                <a:cs typeface="Times New Roman" charset="0"/>
              </a:rPr>
              <a:t>tro</a:t>
            </a:r>
            <a:r>
              <a:rPr lang="en-US" i="1" dirty="0">
                <a:latin typeface="Times New Roman" charset="0"/>
                <a:cs typeface="Times New Roman" charset="0"/>
              </a:rPr>
              <a:t>-EN-</a:t>
            </a:r>
            <a:r>
              <a:rPr lang="en-US" i="1" dirty="0" err="1">
                <a:latin typeface="Times New Roman" charset="0"/>
                <a:cs typeface="Times New Roman" charset="0"/>
              </a:rPr>
              <a:t>ter</a:t>
            </a:r>
            <a:r>
              <a:rPr lang="en-US" i="1" dirty="0">
                <a:latin typeface="Times New Roman" charset="0"/>
                <a:cs typeface="Times New Roman" charset="0"/>
              </a:rPr>
              <a:t>-I-</a:t>
            </a:r>
            <a:r>
              <a:rPr lang="en-US" i="1" dirty="0" err="1">
                <a:latin typeface="Times New Roman" charset="0"/>
                <a:cs typeface="Times New Roman" charset="0"/>
              </a:rPr>
              <a:t>tiss</a:t>
            </a:r>
            <a:r>
              <a:rPr lang="en-US" i="1" dirty="0">
                <a:latin typeface="Times New Roman" charset="0"/>
                <a:cs typeface="Times New Roman" charset="0"/>
              </a:rPr>
              <a:t>.</a:t>
            </a:r>
            <a:endParaRPr lang="en-US" dirty="0">
              <a:latin typeface="Times New Roman" charset="0"/>
              <a:cs typeface="Times New Roman" charset="0"/>
            </a:endParaRPr>
          </a:p>
          <a:p>
            <a:pPr marL="112163" indent="-112163">
              <a:spcBef>
                <a:spcPct val="50000"/>
              </a:spcBef>
              <a:buFontTx/>
              <a:buChar char="•"/>
            </a:pPr>
            <a:r>
              <a:rPr lang="en-US" i="1" dirty="0">
                <a:latin typeface="Times New Roman" charset="0"/>
                <a:cs typeface="Times New Roman" charset="0"/>
              </a:rPr>
              <a:t>Clostridium perfringens</a:t>
            </a:r>
            <a:r>
              <a:rPr lang="en-US" dirty="0">
                <a:latin typeface="Times New Roman" charset="0"/>
                <a:cs typeface="Times New Roman" charset="0"/>
              </a:rPr>
              <a:t> is found in dirt where it forms spores that allow it to survive. It is also carried in the intestines of both animals and humans.</a:t>
            </a:r>
          </a:p>
          <a:p>
            <a:pPr marL="112163" indent="-112163">
              <a:spcBef>
                <a:spcPct val="50000"/>
              </a:spcBef>
              <a:buFontTx/>
              <a:buChar char="•"/>
            </a:pPr>
            <a:r>
              <a:rPr lang="en-US" i="1" dirty="0">
                <a:latin typeface="Times New Roman" charset="0"/>
                <a:cs typeface="Times New Roman" charset="0"/>
              </a:rPr>
              <a:t>Clostridium </a:t>
            </a:r>
            <a:r>
              <a:rPr lang="en-US" i="1" dirty="0" err="1">
                <a:latin typeface="Times New Roman" charset="0"/>
                <a:cs typeface="Times New Roman" charset="0"/>
              </a:rPr>
              <a:t>perfringens</a:t>
            </a:r>
            <a:r>
              <a:rPr lang="en-US" i="1" dirty="0">
                <a:latin typeface="Times New Roman" charset="0"/>
                <a:cs typeface="Times New Roman" charset="0"/>
              </a:rPr>
              <a:t> </a:t>
            </a:r>
            <a:r>
              <a:rPr lang="en-US" dirty="0">
                <a:latin typeface="Times New Roman" charset="0"/>
                <a:cs typeface="Times New Roman" charset="0"/>
              </a:rPr>
              <a:t>does not grow at refrigeration temperatures. It does grow rapidly in food in the temperature danger zone. </a:t>
            </a:r>
          </a:p>
          <a:p>
            <a:pPr marL="112163" indent="-112163">
              <a:spcBef>
                <a:spcPct val="50000"/>
              </a:spcBef>
              <a:buFontTx/>
              <a:buChar char="•"/>
            </a:pPr>
            <a:r>
              <a:rPr lang="en-US" dirty="0">
                <a:latin typeface="Times New Roman" charset="0"/>
                <a:cs typeface="Times New Roman" charset="0"/>
              </a:rPr>
              <a:t>Commercially prepared food is not often involved in outbreaks.</a:t>
            </a:r>
          </a:p>
          <a:p>
            <a:pPr marL="112163" indent="-112163">
              <a:spcBef>
                <a:spcPct val="50000"/>
              </a:spcBef>
              <a:buFontTx/>
              <a:buChar char="•"/>
            </a:pPr>
            <a:r>
              <a:rPr lang="en-US" dirty="0">
                <a:latin typeface="Times New Roman" charset="0"/>
                <a:cs typeface="Times New Roman" charset="0"/>
              </a:rPr>
              <a:t>People who get sick usually do not have nausea, fever, or vomiting. </a:t>
            </a:r>
          </a:p>
          <a:p>
            <a:pPr marL="112163" indent="-112163"/>
            <a:endParaRPr lang="en-US" dirty="0">
              <a:latin typeface="Times New Roman" charset="0"/>
            </a:endParaRPr>
          </a:p>
          <a:p>
            <a:pPr marL="112163" indent="-112163"/>
            <a:endParaRPr lang="en-US" dirty="0">
              <a:latin typeface="Times New Roman" charset="0"/>
            </a:endParaRPr>
          </a:p>
        </p:txBody>
      </p:sp>
    </p:spTree>
    <p:extLst>
      <p:ext uri="{BB962C8B-B14F-4D97-AF65-F5344CB8AC3E}">
        <p14:creationId xmlns:p14="http://schemas.microsoft.com/office/powerpoint/2010/main" val="3443001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C3490011-EA7C-8A4D-9930-1B16EABE9515}" type="slidenum">
              <a:rPr lang="en-US">
                <a:solidFill>
                  <a:prstClr val="black"/>
                </a:solidFill>
                <a:latin typeface="Arial" charset="0"/>
              </a:rPr>
              <a:pPr/>
              <a:t>34</a:t>
            </a:fld>
            <a:endParaRPr lang="en-US">
              <a:solidFill>
                <a:prstClr val="black"/>
              </a:solidFill>
              <a:latin typeface="Arial" charset="0"/>
            </a:endParaRPr>
          </a:p>
        </p:txBody>
      </p:sp>
      <p:sp>
        <p:nvSpPr>
          <p:cNvPr id="461827" name="Rectangle 2"/>
          <p:cNvSpPr>
            <a:spLocks noGrp="1" noRot="1" noChangeAspect="1" noChangeArrowheads="1" noTextEdit="1"/>
          </p:cNvSpPr>
          <p:nvPr>
            <p:ph type="sldImg"/>
          </p:nvPr>
        </p:nvSpPr>
        <p:spPr>
          <a:xfrm>
            <a:off x="1144588" y="685800"/>
            <a:ext cx="4572000" cy="3429000"/>
          </a:xfrm>
          <a:ln/>
        </p:spPr>
      </p:sp>
      <p:sp>
        <p:nvSpPr>
          <p:cNvPr id="461828"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1555303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2D0A7AF3-D695-FF47-BD36-94B664CA4703}" type="slidenum">
              <a:rPr lang="en-US">
                <a:solidFill>
                  <a:prstClr val="black"/>
                </a:solidFill>
                <a:latin typeface="Arial" charset="0"/>
              </a:rPr>
              <a:pPr/>
              <a:t>35</a:t>
            </a:fld>
            <a:endParaRPr lang="en-US">
              <a:solidFill>
                <a:prstClr val="black"/>
              </a:solidFill>
              <a:latin typeface="Arial" charset="0"/>
            </a:endParaRPr>
          </a:p>
        </p:txBody>
      </p:sp>
      <p:sp>
        <p:nvSpPr>
          <p:cNvPr id="462851" name="Rectangle 2"/>
          <p:cNvSpPr>
            <a:spLocks noGrp="1" noRot="1" noChangeAspect="1" noChangeArrowheads="1" noTextEdit="1"/>
          </p:cNvSpPr>
          <p:nvPr>
            <p:ph type="sldImg"/>
          </p:nvPr>
        </p:nvSpPr>
        <p:spPr>
          <a:xfrm>
            <a:off x="1144588" y="685800"/>
            <a:ext cx="4572000" cy="3429000"/>
          </a:xfrm>
          <a:ln/>
        </p:spPr>
      </p:sp>
      <p:sp>
        <p:nvSpPr>
          <p:cNvPr id="462852" name="Rectangle 3"/>
          <p:cNvSpPr>
            <a:spLocks noGrp="1" noChangeArrowheads="1"/>
          </p:cNvSpPr>
          <p:nvPr>
            <p:ph type="body" idx="1"/>
          </p:nvPr>
        </p:nvSpPr>
        <p:spPr>
          <a:xfrm>
            <a:off x="857250" y="4395555"/>
            <a:ext cx="5202514" cy="422379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07" tIns="45903" rIns="91807" bIns="45903"/>
          <a:lstStyle/>
          <a:p>
            <a:pPr marL="112163" indent="-112163">
              <a:spcBef>
                <a:spcPct val="50000"/>
              </a:spcBef>
            </a:pPr>
            <a:r>
              <a:rPr lang="en-US" b="1" dirty="0">
                <a:latin typeface="Times" charset="0"/>
              </a:rPr>
              <a:t>Instructor Notes</a:t>
            </a:r>
          </a:p>
          <a:p>
            <a:pPr marL="112163" indent="-112163">
              <a:spcBef>
                <a:spcPct val="50000"/>
              </a:spcBef>
              <a:buFontTx/>
              <a:buChar char="•"/>
            </a:pPr>
            <a:r>
              <a:rPr lang="en-US" dirty="0">
                <a:latin typeface="Times New Roman" charset="0"/>
                <a:cs typeface="Times New Roman" charset="0"/>
              </a:rPr>
              <a:t>The bacteria is pronounced: </a:t>
            </a:r>
            <a:r>
              <a:rPr lang="en-US" i="1" dirty="0" err="1">
                <a:latin typeface="Times New Roman" charset="0"/>
                <a:cs typeface="Times New Roman" charset="0"/>
              </a:rPr>
              <a:t>klos</a:t>
            </a:r>
            <a:r>
              <a:rPr lang="en-US" i="1" dirty="0">
                <a:latin typeface="Times New Roman" charset="0"/>
                <a:cs typeface="Times New Roman" charset="0"/>
              </a:rPr>
              <a:t>-TRID-</a:t>
            </a:r>
            <a:r>
              <a:rPr lang="en-US" i="1" dirty="0" err="1">
                <a:latin typeface="Times New Roman" charset="0"/>
                <a:cs typeface="Times New Roman" charset="0"/>
              </a:rPr>
              <a:t>ee</a:t>
            </a:r>
            <a:r>
              <a:rPr lang="en-US" i="1" dirty="0">
                <a:latin typeface="Times New Roman" charset="0"/>
                <a:cs typeface="Times New Roman" charset="0"/>
              </a:rPr>
              <a:t>-um</a:t>
            </a:r>
            <a:r>
              <a:rPr lang="en-US" b="1" dirty="0">
                <a:solidFill>
                  <a:srgbClr val="C42357"/>
                </a:solidFill>
                <a:latin typeface="Times" charset="0"/>
              </a:rPr>
              <a:t> </a:t>
            </a:r>
            <a:r>
              <a:rPr lang="en-US" i="1" dirty="0">
                <a:latin typeface="Times New Roman" charset="0"/>
                <a:cs typeface="Times New Roman" charset="0"/>
              </a:rPr>
              <a:t>BOT-chew-LINE-um.</a:t>
            </a:r>
          </a:p>
          <a:p>
            <a:pPr marL="112163" indent="-112163">
              <a:spcBef>
                <a:spcPct val="50000"/>
              </a:spcBef>
              <a:buFontTx/>
              <a:buChar char="•"/>
            </a:pPr>
            <a:r>
              <a:rPr lang="en-US" dirty="0">
                <a:latin typeface="Times New Roman" charset="0"/>
                <a:cs typeface="Times New Roman" charset="0"/>
              </a:rPr>
              <a:t>The illness is pronounced: </a:t>
            </a:r>
            <a:r>
              <a:rPr lang="en-US" i="1" dirty="0">
                <a:latin typeface="Times New Roman" charset="0"/>
                <a:cs typeface="Times New Roman" charset="0"/>
              </a:rPr>
              <a:t>BOT-chew-</a:t>
            </a:r>
            <a:r>
              <a:rPr lang="en-US" i="1" dirty="0" err="1">
                <a:latin typeface="Times New Roman" charset="0"/>
                <a:cs typeface="Times New Roman" charset="0"/>
              </a:rPr>
              <a:t>liz</a:t>
            </a:r>
            <a:r>
              <a:rPr lang="en-US" i="1" dirty="0">
                <a:latin typeface="Times New Roman" charset="0"/>
                <a:cs typeface="Times New Roman" charset="0"/>
              </a:rPr>
              <a:t>-um.</a:t>
            </a:r>
          </a:p>
          <a:p>
            <a:pPr marL="112163" indent="-112163">
              <a:spcBef>
                <a:spcPct val="50000"/>
              </a:spcBef>
              <a:buFontTx/>
              <a:buChar char="•"/>
            </a:pPr>
            <a:r>
              <a:rPr lang="en-US" i="1" dirty="0">
                <a:latin typeface="Times New Roman" charset="0"/>
              </a:rPr>
              <a:t>Clostridium botulinum </a:t>
            </a:r>
            <a:r>
              <a:rPr lang="en-US" dirty="0">
                <a:latin typeface="Times New Roman" charset="0"/>
              </a:rPr>
              <a:t>forms spores that are commonly found in water and dirt. These spores can contaminate almost any food. </a:t>
            </a:r>
          </a:p>
          <a:p>
            <a:pPr marL="112163" indent="-112163">
              <a:spcBef>
                <a:spcPct val="50000"/>
              </a:spcBef>
              <a:buFontTx/>
              <a:buChar char="•"/>
            </a:pPr>
            <a:r>
              <a:rPr lang="en-US" dirty="0">
                <a:latin typeface="Times New Roman" charset="0"/>
              </a:rPr>
              <a:t>The bacteria do not grow well in refrigerated or highly acidic food or in food with low moisture. However,</a:t>
            </a:r>
            <a:r>
              <a:rPr lang="en-US" i="1" dirty="0">
                <a:latin typeface="Times New Roman" charset="0"/>
              </a:rPr>
              <a:t> Clostridium botulinum </a:t>
            </a:r>
            <a:r>
              <a:rPr lang="en-US" dirty="0">
                <a:latin typeface="Times New Roman" charset="0"/>
              </a:rPr>
              <a:t>grows without oxygen and can produce a lethal toxin when food is time-temperature abused. Without medical treatment, death is likely.</a:t>
            </a:r>
            <a:endParaRPr lang="en-US" dirty="0">
              <a:latin typeface="Times New Roman" charset="0"/>
              <a:cs typeface="Times New Roman" charset="0"/>
            </a:endParaRPr>
          </a:p>
          <a:p>
            <a:pPr marL="112163" indent="-112163"/>
            <a:endParaRPr lang="en-US" dirty="0">
              <a:latin typeface="Times New Roman" charset="0"/>
            </a:endParaRPr>
          </a:p>
        </p:txBody>
      </p:sp>
    </p:spTree>
    <p:extLst>
      <p:ext uri="{BB962C8B-B14F-4D97-AF65-F5344CB8AC3E}">
        <p14:creationId xmlns:p14="http://schemas.microsoft.com/office/powerpoint/2010/main" val="1716146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EF5D9768-6549-2C4C-84F2-A6CCD6BD6299}" type="slidenum">
              <a:rPr lang="en-US">
                <a:solidFill>
                  <a:prstClr val="black"/>
                </a:solidFill>
                <a:latin typeface="Arial" charset="0"/>
              </a:rPr>
              <a:pPr/>
              <a:t>36</a:t>
            </a:fld>
            <a:endParaRPr lang="en-US">
              <a:solidFill>
                <a:prstClr val="black"/>
              </a:solidFill>
              <a:latin typeface="Arial" charset="0"/>
            </a:endParaRPr>
          </a:p>
        </p:txBody>
      </p:sp>
      <p:sp>
        <p:nvSpPr>
          <p:cNvPr id="463875" name="Rectangle 2"/>
          <p:cNvSpPr>
            <a:spLocks noGrp="1" noRot="1" noChangeAspect="1" noChangeArrowheads="1" noTextEdit="1"/>
          </p:cNvSpPr>
          <p:nvPr>
            <p:ph type="sldImg"/>
          </p:nvPr>
        </p:nvSpPr>
        <p:spPr>
          <a:xfrm>
            <a:off x="1144588" y="685800"/>
            <a:ext cx="4572000" cy="3429000"/>
          </a:xfrm>
          <a:ln/>
        </p:spPr>
      </p:sp>
      <p:sp>
        <p:nvSpPr>
          <p:cNvPr id="463876"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11326534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02AFF34-76C2-A049-BF2A-9FBA23EE0D24}" type="slidenum">
              <a:rPr lang="en-US">
                <a:solidFill>
                  <a:prstClr val="black"/>
                </a:solidFill>
                <a:latin typeface="Arial" charset="0"/>
              </a:rPr>
              <a:pPr/>
              <a:t>37</a:t>
            </a:fld>
            <a:endParaRPr lang="en-US">
              <a:solidFill>
                <a:prstClr val="black"/>
              </a:solidFill>
              <a:latin typeface="Arial" charset="0"/>
            </a:endParaRPr>
          </a:p>
        </p:txBody>
      </p:sp>
      <p:sp>
        <p:nvSpPr>
          <p:cNvPr id="464899" name="Rectangle 2"/>
          <p:cNvSpPr>
            <a:spLocks noGrp="1" noRot="1" noChangeAspect="1" noChangeArrowheads="1" noTextEdit="1"/>
          </p:cNvSpPr>
          <p:nvPr>
            <p:ph type="sldImg"/>
          </p:nvPr>
        </p:nvSpPr>
        <p:spPr>
          <a:xfrm>
            <a:off x="1144588" y="685800"/>
            <a:ext cx="4572000" cy="3429000"/>
          </a:xfrm>
          <a:ln/>
        </p:spPr>
      </p:sp>
      <p:sp>
        <p:nvSpPr>
          <p:cNvPr id="464900" name="Rectangle 4"/>
          <p:cNvSpPr>
            <a:spLocks noGrp="1" noChangeArrowheads="1"/>
          </p:cNvSpPr>
          <p:nvPr>
            <p:ph type="body" idx="1"/>
          </p:nvPr>
        </p:nvSpPr>
        <p:spPr>
          <a:xfrm>
            <a:off x="908499" y="4459574"/>
            <a:ext cx="5204066" cy="4497049"/>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For each type of bacteria, you must understand the common source, food commonly linked with them, most common symptoms, and most important prevention measures. </a:t>
            </a:r>
          </a:p>
          <a:p>
            <a:pPr marL="171450" indent="-171450" eaLnBrk="1" hangingPunct="1">
              <a:buFont typeface="Arial" panose="020B0604020202020204" pitchFamily="34" charset="0"/>
              <a:buChar char="•"/>
            </a:pPr>
            <a:r>
              <a:rPr lang="en-US" dirty="0">
                <a:latin typeface="Times New Roman" charset="0"/>
              </a:rPr>
              <a:t>Preventing cross-contamination is the most important prevention measure to keep these bacteria from causing a foodborne illness.</a:t>
            </a:r>
          </a:p>
          <a:p>
            <a:pPr eaLnBrk="1" hangingPunct="1">
              <a:buFontTx/>
              <a:buChar char="•"/>
            </a:pPr>
            <a:endParaRPr lang="en-US" dirty="0">
              <a:latin typeface="Times New Roman" charset="0"/>
            </a:endParaRPr>
          </a:p>
          <a:p>
            <a:pPr eaLnBrk="1" hangingPunct="1"/>
            <a:endParaRPr lang="en-US" dirty="0">
              <a:latin typeface="Times New Roman" charset="0"/>
            </a:endParaRPr>
          </a:p>
        </p:txBody>
      </p:sp>
    </p:spTree>
    <p:extLst>
      <p:ext uri="{BB962C8B-B14F-4D97-AF65-F5344CB8AC3E}">
        <p14:creationId xmlns:p14="http://schemas.microsoft.com/office/powerpoint/2010/main" val="162313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97F6506-F11F-4047-946B-865AE7F9205D}" type="slidenum">
              <a:rPr lang="en-US">
                <a:solidFill>
                  <a:prstClr val="black"/>
                </a:solidFill>
                <a:latin typeface="Arial" charset="0"/>
              </a:rPr>
              <a:pPr/>
              <a:t>38</a:t>
            </a:fld>
            <a:endParaRPr lang="en-US">
              <a:solidFill>
                <a:prstClr val="black"/>
              </a:solidFill>
              <a:latin typeface="Arial" charset="0"/>
            </a:endParaRPr>
          </a:p>
        </p:txBody>
      </p:sp>
      <p:sp>
        <p:nvSpPr>
          <p:cNvPr id="465923" name="Rectangle 2"/>
          <p:cNvSpPr>
            <a:spLocks noGrp="1" noRot="1" noChangeAspect="1" noChangeArrowheads="1" noTextEdit="1"/>
          </p:cNvSpPr>
          <p:nvPr>
            <p:ph type="sldImg"/>
          </p:nvPr>
        </p:nvSpPr>
        <p:spPr>
          <a:xfrm>
            <a:off x="1144588" y="685800"/>
            <a:ext cx="4572000" cy="3429000"/>
          </a:xfrm>
          <a:ln/>
        </p:spPr>
      </p:sp>
      <p:sp>
        <p:nvSpPr>
          <p:cNvPr id="465924" name="Rectangle 3"/>
          <p:cNvSpPr>
            <a:spLocks noGrp="1" noChangeArrowheads="1"/>
          </p:cNvSpPr>
          <p:nvPr>
            <p:ph type="body" idx="1"/>
          </p:nvPr>
        </p:nvSpPr>
        <p:spPr>
          <a:xfrm>
            <a:off x="857250" y="4395555"/>
            <a:ext cx="5314329" cy="422379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07" tIns="45903" rIns="91807" bIns="45903"/>
          <a:lstStyle/>
          <a:p>
            <a:pPr marL="112163" indent="-112163"/>
            <a:r>
              <a:rPr lang="en-US" b="1" dirty="0">
                <a:latin typeface="Times New Roman" charset="0"/>
              </a:rPr>
              <a:t>Instructor Notes</a:t>
            </a:r>
          </a:p>
          <a:p>
            <a:pPr marL="112163" indent="-112163">
              <a:buFontTx/>
              <a:buChar char="•"/>
            </a:pPr>
            <a:r>
              <a:rPr lang="en-US" dirty="0">
                <a:latin typeface="Times New Roman" charset="0"/>
              </a:rPr>
              <a:t>The bacteria is pronounced: </a:t>
            </a:r>
            <a:r>
              <a:rPr lang="en-US" i="1" dirty="0">
                <a:latin typeface="Times New Roman" charset="0"/>
              </a:rPr>
              <a:t>SAL-me-NEL-uh.</a:t>
            </a:r>
          </a:p>
          <a:p>
            <a:pPr marL="112163" indent="-112163">
              <a:buFontTx/>
              <a:buChar char="•"/>
            </a:pPr>
            <a:r>
              <a:rPr lang="en-US" dirty="0">
                <a:latin typeface="Times New Roman" charset="0"/>
              </a:rPr>
              <a:t>The illness is pronounced: </a:t>
            </a:r>
            <a:r>
              <a:rPr lang="en-US" i="1" dirty="0">
                <a:latin typeface="Times New Roman" charset="0"/>
              </a:rPr>
              <a:t>SAL-men-uh-LO-sis.</a:t>
            </a:r>
          </a:p>
          <a:p>
            <a:pPr marL="112163" indent="-112163">
              <a:buFontTx/>
              <a:buChar char="•"/>
            </a:pPr>
            <a:r>
              <a:rPr lang="en-US" dirty="0">
                <a:latin typeface="Times New Roman" charset="0"/>
              </a:rPr>
              <a:t>Many farm animals carry </a:t>
            </a:r>
            <a:r>
              <a:rPr lang="en-US" dirty="0" err="1">
                <a:latin typeface="Times New Roman" charset="0"/>
              </a:rPr>
              <a:t>nontyphoidal</a:t>
            </a:r>
            <a:r>
              <a:rPr lang="en-US" dirty="0">
                <a:latin typeface="Times New Roman" charset="0"/>
              </a:rPr>
              <a:t> </a:t>
            </a:r>
            <a:r>
              <a:rPr lang="en-US" i="1" dirty="0">
                <a:latin typeface="Times New Roman" charset="0"/>
              </a:rPr>
              <a:t>Salmonella</a:t>
            </a:r>
            <a:r>
              <a:rPr lang="en-US" dirty="0">
                <a:latin typeface="Times New Roman" charset="0"/>
              </a:rPr>
              <a:t> naturally. Eating only a small amount of these bacteria can make a person sick. The</a:t>
            </a:r>
            <a:r>
              <a:rPr lang="en-US" baseline="0" dirty="0">
                <a:latin typeface="Times New Roman" charset="0"/>
              </a:rPr>
              <a:t> </a:t>
            </a:r>
            <a:r>
              <a:rPr lang="en-US" dirty="0">
                <a:latin typeface="Times New Roman" charset="0"/>
              </a:rPr>
              <a:t>severity</a:t>
            </a:r>
            <a:r>
              <a:rPr lang="en-US" baseline="0" dirty="0">
                <a:latin typeface="Times New Roman" charset="0"/>
              </a:rPr>
              <a:t> of</a:t>
            </a:r>
            <a:r>
              <a:rPr lang="en-US" dirty="0">
                <a:latin typeface="Times New Roman" charset="0"/>
              </a:rPr>
              <a:t> symptoms depends on the health of the person and the amount of bacteria eaten. The bacteria are often in a person’s feces for weeks after symptoms have ended.</a:t>
            </a:r>
          </a:p>
          <a:p>
            <a:pPr marL="112163" indent="-112163"/>
            <a:endParaRPr lang="en-US" dirty="0">
              <a:latin typeface="Times New Roman" charset="0"/>
            </a:endParaRPr>
          </a:p>
          <a:p>
            <a:pPr marL="112163" indent="-112163">
              <a:spcBef>
                <a:spcPct val="0"/>
              </a:spcBef>
              <a:buFontTx/>
              <a:buChar char="•"/>
            </a:pPr>
            <a:endParaRPr lang="en-US" dirty="0">
              <a:latin typeface="Times New Roman" charset="0"/>
            </a:endParaRPr>
          </a:p>
        </p:txBody>
      </p:sp>
    </p:spTree>
    <p:extLst>
      <p:ext uri="{BB962C8B-B14F-4D97-AF65-F5344CB8AC3E}">
        <p14:creationId xmlns:p14="http://schemas.microsoft.com/office/powerpoint/2010/main" val="25433710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93DE16AC-3EE0-9941-A6C6-52161686FBF5}" type="slidenum">
              <a:rPr lang="en-US">
                <a:solidFill>
                  <a:prstClr val="black"/>
                </a:solidFill>
                <a:latin typeface="Arial" charset="0"/>
              </a:rPr>
              <a:pPr/>
              <a:t>39</a:t>
            </a:fld>
            <a:endParaRPr lang="en-US">
              <a:solidFill>
                <a:prstClr val="black"/>
              </a:solidFill>
              <a:latin typeface="Arial" charset="0"/>
            </a:endParaRPr>
          </a:p>
        </p:txBody>
      </p:sp>
      <p:sp>
        <p:nvSpPr>
          <p:cNvPr id="466947" name="Rectangle 2"/>
          <p:cNvSpPr>
            <a:spLocks noGrp="1" noRot="1" noChangeAspect="1" noChangeArrowheads="1" noTextEdit="1"/>
          </p:cNvSpPr>
          <p:nvPr>
            <p:ph type="sldImg"/>
          </p:nvPr>
        </p:nvSpPr>
        <p:spPr>
          <a:xfrm>
            <a:off x="1144588" y="685800"/>
            <a:ext cx="4572000" cy="3429000"/>
          </a:xfrm>
          <a:ln/>
        </p:spPr>
      </p:sp>
      <p:sp>
        <p:nvSpPr>
          <p:cNvPr id="466948"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2015745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8A6EFFDB-C857-2844-8559-CBCAA47ADD50}" type="slidenum">
              <a:rPr lang="en-US">
                <a:solidFill>
                  <a:prstClr val="black"/>
                </a:solidFill>
                <a:latin typeface="Arial" charset="0"/>
                <a:ea typeface="ＭＳ Ｐゴシック" charset="0"/>
                <a:cs typeface="ＭＳ Ｐゴシック" charset="0"/>
              </a:rPr>
              <a:pPr/>
              <a:t>4</a:t>
            </a:fld>
            <a:endParaRPr lang="en-US" dirty="0">
              <a:solidFill>
                <a:prstClr val="black"/>
              </a:solidFill>
              <a:latin typeface="Arial" charset="0"/>
              <a:ea typeface="ＭＳ Ｐゴシック" charset="0"/>
              <a:cs typeface="ＭＳ Ｐゴシック" charset="0"/>
            </a:endParaRPr>
          </a:p>
        </p:txBody>
      </p:sp>
      <p:sp>
        <p:nvSpPr>
          <p:cNvPr id="436227" name="Rectangle 2"/>
          <p:cNvSpPr>
            <a:spLocks noGrp="1" noRot="1" noChangeAspect="1" noChangeArrowheads="1" noTextEdit="1"/>
          </p:cNvSpPr>
          <p:nvPr>
            <p:ph type="sldImg"/>
          </p:nvPr>
        </p:nvSpPr>
        <p:spPr>
          <a:xfrm>
            <a:off x="1143000" y="687388"/>
            <a:ext cx="4572000" cy="3429000"/>
          </a:xfrm>
          <a:ln/>
        </p:spPr>
      </p:sp>
      <p:sp>
        <p:nvSpPr>
          <p:cNvPr id="436228" name="Rectangle 3"/>
          <p:cNvSpPr>
            <a:spLocks noGrp="1" noChangeArrowheads="1"/>
          </p:cNvSpPr>
          <p:nvPr>
            <p:ph type="body" idx="1"/>
          </p:nvPr>
        </p:nvSpPr>
        <p:spPr>
          <a:xfrm>
            <a:off x="685800" y="4343557"/>
            <a:ext cx="5242891" cy="411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Notes</a:t>
            </a:r>
            <a:endParaRPr lang="en-US" dirty="0">
              <a:latin typeface="Times New Roman" charset="0"/>
            </a:endParaRPr>
          </a:p>
          <a:p>
            <a:pPr marL="112163" indent="-112163">
              <a:buFontTx/>
              <a:buChar char="•"/>
            </a:pPr>
            <a:r>
              <a:rPr lang="en-US" dirty="0">
                <a:latin typeface="Times New Roman" charset="0"/>
              </a:rPr>
              <a:t>Many viruses, bacteria, and parasites can cause an illness but cannot be seen, smelled, or tasted. On the other hand, some fungi, such as mold, can change the look, smell, or taste of food but may not make people sick. </a:t>
            </a:r>
          </a:p>
        </p:txBody>
      </p:sp>
    </p:spTree>
    <p:extLst>
      <p:ext uri="{BB962C8B-B14F-4D97-AF65-F5344CB8AC3E}">
        <p14:creationId xmlns:p14="http://schemas.microsoft.com/office/powerpoint/2010/main" val="30805332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02633937-D859-044D-AD12-CAE46C5F1B6F}" type="slidenum">
              <a:rPr lang="en-US">
                <a:solidFill>
                  <a:srgbClr val="000000"/>
                </a:solidFill>
                <a:latin typeface="Arial" charset="0"/>
                <a:ea typeface="ＭＳ Ｐゴシック" charset="0"/>
                <a:cs typeface="ＭＳ Ｐゴシック" charset="0"/>
              </a:rPr>
              <a:pPr/>
              <a:t>40</a:t>
            </a:fld>
            <a:endParaRPr lang="en-US">
              <a:solidFill>
                <a:srgbClr val="000000"/>
              </a:solidFill>
              <a:latin typeface="Arial" charset="0"/>
              <a:ea typeface="ＭＳ Ｐゴシック" charset="0"/>
              <a:cs typeface="ＭＳ Ｐゴシック" charset="0"/>
            </a:endParaRPr>
          </a:p>
        </p:txBody>
      </p:sp>
      <p:sp>
        <p:nvSpPr>
          <p:cNvPr id="467971" name="Rectangle 2"/>
          <p:cNvSpPr>
            <a:spLocks noGrp="1" noRot="1" noChangeAspect="1" noChangeArrowheads="1" noTextEdit="1"/>
          </p:cNvSpPr>
          <p:nvPr>
            <p:ph type="sldImg"/>
          </p:nvPr>
        </p:nvSpPr>
        <p:spPr>
          <a:xfrm>
            <a:off x="1144588" y="685800"/>
            <a:ext cx="4572000" cy="3429000"/>
          </a:xfrm>
          <a:ln/>
        </p:spPr>
      </p:sp>
      <p:sp>
        <p:nvSpPr>
          <p:cNvPr id="334852" name="Rectangle 3"/>
          <p:cNvSpPr>
            <a:spLocks noGrp="1" noChangeArrowheads="1"/>
          </p:cNvSpPr>
          <p:nvPr>
            <p:ph type="body" idx="1"/>
          </p:nvPr>
        </p:nvSpPr>
        <p:spPr>
          <a:xfrm>
            <a:off x="857250" y="4395555"/>
            <a:ext cx="5314329" cy="4223790"/>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802" tIns="45900" rIns="91802" bIns="45900"/>
          <a:lstStyle/>
          <a:p>
            <a:pPr marL="110605" indent="-110605"/>
            <a:r>
              <a:rPr lang="en-US" b="1" dirty="0">
                <a:latin typeface="Times New Roman" charset="0"/>
              </a:rPr>
              <a:t>Instructor Notes</a:t>
            </a:r>
          </a:p>
          <a:p>
            <a:pPr marL="110605" indent="-110605">
              <a:buFontTx/>
              <a:buChar char="•"/>
            </a:pPr>
            <a:r>
              <a:rPr lang="en-US" dirty="0">
                <a:latin typeface="Times New Roman" charset="0"/>
              </a:rPr>
              <a:t>The bacteria is pronounced: </a:t>
            </a:r>
            <a:r>
              <a:rPr lang="en-US" i="1" dirty="0">
                <a:latin typeface="Times New Roman" charset="0"/>
              </a:rPr>
              <a:t>SAL-me-NEL-uh Ti-fee.</a:t>
            </a:r>
          </a:p>
          <a:p>
            <a:pPr marL="110605" indent="-110605">
              <a:buFontTx/>
              <a:buChar char="•"/>
            </a:pPr>
            <a:r>
              <a:rPr lang="en-US" i="1" dirty="0">
                <a:latin typeface="Times New Roman" charset="0"/>
              </a:rPr>
              <a:t>Salmonella</a:t>
            </a:r>
            <a:r>
              <a:rPr lang="en-US" dirty="0">
                <a:latin typeface="Times New Roman" charset="0"/>
              </a:rPr>
              <a:t> Typhi lives only in humans.</a:t>
            </a:r>
          </a:p>
          <a:p>
            <a:pPr marL="110605" indent="-110605">
              <a:buFontTx/>
              <a:buChar char="•"/>
            </a:pPr>
            <a:r>
              <a:rPr lang="en-US" dirty="0">
                <a:latin typeface="Times New Roman" charset="0"/>
              </a:rPr>
              <a:t>People with typhoid fever carry the bacteria in their bloodstream and intestinal tract. </a:t>
            </a:r>
          </a:p>
          <a:p>
            <a:pPr marL="110605" indent="-110605">
              <a:buFontTx/>
              <a:buChar char="•"/>
            </a:pPr>
            <a:r>
              <a:rPr lang="en-US" dirty="0">
                <a:latin typeface="Times New Roman" charset="0"/>
              </a:rPr>
              <a:t>Eating only a small amount of these bacteria can make a person sick. </a:t>
            </a:r>
          </a:p>
          <a:p>
            <a:pPr marL="110605" indent="-110605">
              <a:buFontTx/>
              <a:buChar char="•"/>
            </a:pPr>
            <a:r>
              <a:rPr lang="en-US" dirty="0">
                <a:latin typeface="Times New Roman" charset="0"/>
              </a:rPr>
              <a:t>The severity of symptoms depends on the health of the person and the amount of bacteria eaten. The bacteria are often in a person</a:t>
            </a:r>
            <a:r>
              <a:rPr lang="ja-JP" altLang="en-US" dirty="0">
                <a:latin typeface="Times New Roman" charset="0"/>
                <a:ea typeface="ＭＳ Ｐゴシック" charset="0"/>
                <a:cs typeface="ＭＳ Ｐゴシック" charset="0"/>
              </a:rPr>
              <a:t>’</a:t>
            </a:r>
            <a:r>
              <a:rPr lang="en-US" dirty="0">
                <a:latin typeface="Times New Roman" charset="0"/>
              </a:rPr>
              <a:t>s feces for weeks after symptoms have ended.</a:t>
            </a:r>
          </a:p>
          <a:p>
            <a:pPr marL="110605" indent="-110605">
              <a:spcBef>
                <a:spcPct val="0"/>
              </a:spcBef>
              <a:buFontTx/>
              <a:buChar char="•"/>
            </a:pPr>
            <a:endParaRPr lang="en-US" dirty="0">
              <a:latin typeface="Times New Roman" charset="0"/>
            </a:endParaRPr>
          </a:p>
        </p:txBody>
      </p:sp>
    </p:spTree>
    <p:extLst>
      <p:ext uri="{BB962C8B-B14F-4D97-AF65-F5344CB8AC3E}">
        <p14:creationId xmlns:p14="http://schemas.microsoft.com/office/powerpoint/2010/main" val="20449203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2C0C9FBA-461B-7649-845F-0E7D61FF1EB0}" type="slidenum">
              <a:rPr lang="en-US">
                <a:solidFill>
                  <a:prstClr val="black"/>
                </a:solidFill>
                <a:latin typeface="Arial" charset="0"/>
              </a:rPr>
              <a:pPr/>
              <a:t>41</a:t>
            </a:fld>
            <a:endParaRPr lang="en-US">
              <a:solidFill>
                <a:prstClr val="black"/>
              </a:solidFill>
              <a:latin typeface="Arial" charset="0"/>
            </a:endParaRPr>
          </a:p>
        </p:txBody>
      </p:sp>
      <p:sp>
        <p:nvSpPr>
          <p:cNvPr id="468995" name="Rectangle 2"/>
          <p:cNvSpPr>
            <a:spLocks noGrp="1" noRot="1" noChangeAspect="1" noChangeArrowheads="1" noTextEdit="1"/>
          </p:cNvSpPr>
          <p:nvPr>
            <p:ph type="sldImg"/>
          </p:nvPr>
        </p:nvSpPr>
        <p:spPr>
          <a:xfrm>
            <a:off x="1144588" y="685800"/>
            <a:ext cx="4572000" cy="3429000"/>
          </a:xfrm>
          <a:ln/>
        </p:spPr>
      </p:sp>
      <p:sp>
        <p:nvSpPr>
          <p:cNvPr id="468996"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29406869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6DCE7FFD-E882-134A-BCD0-5B61523A287A}" type="slidenum">
              <a:rPr lang="en-US">
                <a:solidFill>
                  <a:prstClr val="black"/>
                </a:solidFill>
                <a:latin typeface="Arial" charset="0"/>
              </a:rPr>
              <a:pPr/>
              <a:t>42</a:t>
            </a:fld>
            <a:endParaRPr lang="en-US">
              <a:solidFill>
                <a:prstClr val="black"/>
              </a:solidFill>
              <a:latin typeface="Arial" charset="0"/>
            </a:endParaRPr>
          </a:p>
        </p:txBody>
      </p:sp>
      <p:sp>
        <p:nvSpPr>
          <p:cNvPr id="470019" name="Rectangle 2"/>
          <p:cNvSpPr>
            <a:spLocks noGrp="1" noRot="1" noChangeAspect="1" noChangeArrowheads="1" noTextEdit="1"/>
          </p:cNvSpPr>
          <p:nvPr>
            <p:ph type="sldImg"/>
          </p:nvPr>
        </p:nvSpPr>
        <p:spPr>
          <a:xfrm>
            <a:off x="1144588" y="685800"/>
            <a:ext cx="4572000" cy="3429000"/>
          </a:xfrm>
          <a:ln/>
        </p:spPr>
      </p:sp>
      <p:sp>
        <p:nvSpPr>
          <p:cNvPr id="470020" name="Rectangle 4"/>
          <p:cNvSpPr>
            <a:spLocks noGrp="1" noChangeArrowheads="1"/>
          </p:cNvSpPr>
          <p:nvPr>
            <p:ph type="body" idx="1"/>
          </p:nvPr>
        </p:nvSpPr>
        <p:spPr>
          <a:xfrm>
            <a:off x="857251" y="4395555"/>
            <a:ext cx="5204067" cy="422379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For each type of bacteria, you must understand the common source, food commonly linked with it, most common symptoms, and most important prevention measures.</a:t>
            </a:r>
          </a:p>
          <a:p>
            <a:pPr marL="171450" indent="-171450" eaLnBrk="1" hangingPunct="1">
              <a:buFont typeface="Arial" panose="020B0604020202020204" pitchFamily="34" charset="0"/>
              <a:buChar char="•"/>
            </a:pPr>
            <a:r>
              <a:rPr lang="en-US" dirty="0">
                <a:latin typeface="Times New Roman" charset="0"/>
              </a:rPr>
              <a:t>Practicing good personal hygiene is the most important prevention measure to keep these bacteria from causing a foodborne illness.</a:t>
            </a:r>
          </a:p>
        </p:txBody>
      </p:sp>
    </p:spTree>
    <p:extLst>
      <p:ext uri="{BB962C8B-B14F-4D97-AF65-F5344CB8AC3E}">
        <p14:creationId xmlns:p14="http://schemas.microsoft.com/office/powerpoint/2010/main" val="4115716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5B82231E-C444-7D4D-A577-513A6585766C}" type="slidenum">
              <a:rPr lang="en-US">
                <a:solidFill>
                  <a:prstClr val="black"/>
                </a:solidFill>
                <a:latin typeface="Arial" charset="0"/>
              </a:rPr>
              <a:pPr/>
              <a:t>43</a:t>
            </a:fld>
            <a:endParaRPr lang="en-US">
              <a:solidFill>
                <a:prstClr val="black"/>
              </a:solidFill>
              <a:latin typeface="Arial" charset="0"/>
            </a:endParaRPr>
          </a:p>
        </p:txBody>
      </p:sp>
      <p:sp>
        <p:nvSpPr>
          <p:cNvPr id="471043" name="Rectangle 2"/>
          <p:cNvSpPr>
            <a:spLocks noGrp="1" noRot="1" noChangeAspect="1" noChangeArrowheads="1" noTextEdit="1"/>
          </p:cNvSpPr>
          <p:nvPr>
            <p:ph type="sldImg"/>
          </p:nvPr>
        </p:nvSpPr>
        <p:spPr>
          <a:xfrm>
            <a:off x="1144588" y="685800"/>
            <a:ext cx="4572000" cy="3429000"/>
          </a:xfrm>
          <a:ln/>
        </p:spPr>
      </p:sp>
      <p:sp>
        <p:nvSpPr>
          <p:cNvPr id="471044" name="Rectangle 3"/>
          <p:cNvSpPr>
            <a:spLocks noGrp="1" noChangeArrowheads="1"/>
          </p:cNvSpPr>
          <p:nvPr>
            <p:ph type="body" idx="1"/>
          </p:nvPr>
        </p:nvSpPr>
        <p:spPr>
          <a:xfrm>
            <a:off x="857250" y="4395555"/>
            <a:ext cx="5202514" cy="422379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07" tIns="45903" rIns="91807" bIns="45903"/>
          <a:lstStyle/>
          <a:p>
            <a:pPr marL="112163" indent="-112163"/>
            <a:r>
              <a:rPr lang="en-US" b="1" dirty="0">
                <a:latin typeface="Times New Roman" charset="0"/>
              </a:rPr>
              <a:t>Instructor Notes</a:t>
            </a:r>
          </a:p>
          <a:p>
            <a:pPr marL="112163" indent="-112163">
              <a:buFontTx/>
              <a:buChar char="•"/>
            </a:pPr>
            <a:r>
              <a:rPr lang="en-US" dirty="0">
                <a:latin typeface="Times New Roman" charset="0"/>
              </a:rPr>
              <a:t>The bacteria is pronounced: </a:t>
            </a:r>
            <a:r>
              <a:rPr lang="en-US" i="1" dirty="0" err="1">
                <a:latin typeface="Times New Roman" charset="0"/>
              </a:rPr>
              <a:t>shi</a:t>
            </a:r>
            <a:r>
              <a:rPr lang="en-US" i="1" dirty="0">
                <a:latin typeface="Times New Roman" charset="0"/>
              </a:rPr>
              <a:t>-GEL-uh.</a:t>
            </a:r>
          </a:p>
          <a:p>
            <a:pPr marL="112163" indent="-112163">
              <a:buFontTx/>
              <a:buChar char="•"/>
            </a:pPr>
            <a:r>
              <a:rPr lang="en-US" dirty="0">
                <a:latin typeface="Times New Roman" charset="0"/>
              </a:rPr>
              <a:t>The illness is pronounced: </a:t>
            </a:r>
            <a:r>
              <a:rPr lang="en-US" i="1" dirty="0">
                <a:latin typeface="Times New Roman" charset="0"/>
              </a:rPr>
              <a:t>SHIG-uh-LO-sis.</a:t>
            </a:r>
          </a:p>
          <a:p>
            <a:pPr marL="112163" indent="-112163">
              <a:buFontTx/>
              <a:buChar char="•"/>
            </a:pPr>
            <a:r>
              <a:rPr lang="en-US" i="1" dirty="0">
                <a:latin typeface="Times New Roman" charset="0"/>
              </a:rPr>
              <a:t>Shigella </a:t>
            </a:r>
            <a:r>
              <a:rPr lang="en-US" dirty="0">
                <a:latin typeface="Times New Roman" charset="0"/>
              </a:rPr>
              <a:t>spp. is found in the feces of humans with the illness. Most illnesses occur when people eat contaminated food or water. Flies can also transfer the bacteria from feces to food. Eating only a small amount of these bacteria can make a person sick. High levels of the bacteria are often in a person’s feces for weeks after symptoms have ended.</a:t>
            </a:r>
          </a:p>
          <a:p>
            <a:pPr marL="112163" indent="-112163">
              <a:spcBef>
                <a:spcPct val="0"/>
              </a:spcBef>
              <a:buFontTx/>
              <a:buChar char="•"/>
            </a:pPr>
            <a:endParaRPr lang="en-US" dirty="0">
              <a:latin typeface="Times New Roman" charset="0"/>
            </a:endParaRPr>
          </a:p>
        </p:txBody>
      </p:sp>
    </p:spTree>
    <p:extLst>
      <p:ext uri="{BB962C8B-B14F-4D97-AF65-F5344CB8AC3E}">
        <p14:creationId xmlns:p14="http://schemas.microsoft.com/office/powerpoint/2010/main" val="3985454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F1C94F90-BB92-E04F-9C17-6CF7170B49CE}" type="slidenum">
              <a:rPr lang="en-US">
                <a:solidFill>
                  <a:prstClr val="black"/>
                </a:solidFill>
                <a:latin typeface="Arial" charset="0"/>
              </a:rPr>
              <a:pPr/>
              <a:t>44</a:t>
            </a:fld>
            <a:endParaRPr lang="en-US">
              <a:solidFill>
                <a:prstClr val="black"/>
              </a:solidFill>
              <a:latin typeface="Arial" charset="0"/>
            </a:endParaRPr>
          </a:p>
        </p:txBody>
      </p:sp>
      <p:sp>
        <p:nvSpPr>
          <p:cNvPr id="472067" name="Rectangle 2"/>
          <p:cNvSpPr>
            <a:spLocks noGrp="1" noRot="1" noChangeAspect="1" noChangeArrowheads="1" noTextEdit="1"/>
          </p:cNvSpPr>
          <p:nvPr>
            <p:ph type="sldImg"/>
          </p:nvPr>
        </p:nvSpPr>
        <p:spPr>
          <a:xfrm>
            <a:off x="1144588" y="685800"/>
            <a:ext cx="4572000" cy="3429000"/>
          </a:xfrm>
          <a:ln/>
        </p:spPr>
      </p:sp>
      <p:sp>
        <p:nvSpPr>
          <p:cNvPr id="472068"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dirty="0">
              <a:latin typeface="Times New Roman" charset="0"/>
            </a:endParaRPr>
          </a:p>
        </p:txBody>
      </p:sp>
    </p:spTree>
    <p:extLst>
      <p:ext uri="{BB962C8B-B14F-4D97-AF65-F5344CB8AC3E}">
        <p14:creationId xmlns:p14="http://schemas.microsoft.com/office/powerpoint/2010/main" val="32033067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A749DBBC-08AF-2442-8890-B02F6C56EA2D}" type="slidenum">
              <a:rPr lang="en-US">
                <a:solidFill>
                  <a:prstClr val="black"/>
                </a:solidFill>
                <a:latin typeface="Arial" charset="0"/>
              </a:rPr>
              <a:pPr/>
              <a:t>45</a:t>
            </a:fld>
            <a:endParaRPr lang="en-US">
              <a:solidFill>
                <a:prstClr val="black"/>
              </a:solidFill>
              <a:latin typeface="Arial" charset="0"/>
            </a:endParaRPr>
          </a:p>
        </p:txBody>
      </p:sp>
      <p:sp>
        <p:nvSpPr>
          <p:cNvPr id="473091" name="Rectangle 2"/>
          <p:cNvSpPr>
            <a:spLocks noGrp="1" noRot="1" noChangeAspect="1" noChangeArrowheads="1" noTextEdit="1"/>
          </p:cNvSpPr>
          <p:nvPr>
            <p:ph type="sldImg"/>
          </p:nvPr>
        </p:nvSpPr>
        <p:spPr>
          <a:xfrm>
            <a:off x="1144588" y="685800"/>
            <a:ext cx="4572000" cy="3429000"/>
          </a:xfrm>
          <a:ln/>
        </p:spPr>
      </p:sp>
      <p:sp>
        <p:nvSpPr>
          <p:cNvPr id="473092" name="Rectangle 3"/>
          <p:cNvSpPr>
            <a:spLocks noGrp="1" noChangeArrowheads="1"/>
          </p:cNvSpPr>
          <p:nvPr>
            <p:ph type="body" idx="1"/>
          </p:nvPr>
        </p:nvSpPr>
        <p:spPr>
          <a:xfrm>
            <a:off x="857250" y="4395555"/>
            <a:ext cx="5202514" cy="422379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07" tIns="45903" rIns="91807" bIns="45903"/>
          <a:lstStyle/>
          <a:p>
            <a:pPr marL="112163" indent="-112163"/>
            <a:r>
              <a:rPr lang="en-US" b="1" dirty="0">
                <a:latin typeface="Times New Roman" charset="0"/>
              </a:rPr>
              <a:t>Instructor Notes</a:t>
            </a:r>
          </a:p>
          <a:p>
            <a:pPr marL="112163" indent="-112163">
              <a:buFontTx/>
              <a:buChar char="•"/>
            </a:pPr>
            <a:r>
              <a:rPr lang="en-US" dirty="0">
                <a:latin typeface="Times New Roman" charset="0"/>
              </a:rPr>
              <a:t>The bacteria is pronounced: </a:t>
            </a:r>
            <a:r>
              <a:rPr lang="en-US" i="1" dirty="0">
                <a:latin typeface="Times New Roman" charset="0"/>
              </a:rPr>
              <a:t>STAF-uh-lo-KOK-us OR-</a:t>
            </a:r>
            <a:r>
              <a:rPr lang="en-US" i="1" dirty="0" err="1">
                <a:latin typeface="Times New Roman" charset="0"/>
              </a:rPr>
              <a:t>ee</a:t>
            </a:r>
            <a:r>
              <a:rPr lang="en-US" i="1" dirty="0">
                <a:latin typeface="Times New Roman" charset="0"/>
              </a:rPr>
              <a:t>-us.</a:t>
            </a:r>
          </a:p>
          <a:p>
            <a:pPr marL="112163" indent="-112163">
              <a:buFontTx/>
              <a:buChar char="•"/>
            </a:pPr>
            <a:r>
              <a:rPr lang="en-US" dirty="0">
                <a:latin typeface="Times New Roman" charset="0"/>
              </a:rPr>
              <a:t>The illness is pronounced: </a:t>
            </a:r>
            <a:r>
              <a:rPr lang="en-US" i="1" dirty="0">
                <a:latin typeface="Times New Roman" charset="0"/>
              </a:rPr>
              <a:t>STAF-</a:t>
            </a:r>
            <a:r>
              <a:rPr lang="en-US" i="1" dirty="0" err="1">
                <a:latin typeface="Times New Roman" charset="0"/>
              </a:rPr>
              <a:t>ul</a:t>
            </a:r>
            <a:r>
              <a:rPr lang="en-US" i="1" dirty="0">
                <a:latin typeface="Times New Roman" charset="0"/>
              </a:rPr>
              <a:t>-lo-KOK-al GAS-</a:t>
            </a:r>
            <a:r>
              <a:rPr lang="en-US" i="1" dirty="0" err="1">
                <a:latin typeface="Times New Roman" charset="0"/>
              </a:rPr>
              <a:t>tro</a:t>
            </a:r>
            <a:r>
              <a:rPr lang="en-US" i="1" dirty="0">
                <a:latin typeface="Times New Roman" charset="0"/>
              </a:rPr>
              <a:t>-EN-</a:t>
            </a:r>
            <a:r>
              <a:rPr lang="en-US" i="1" dirty="0" err="1">
                <a:latin typeface="Times New Roman" charset="0"/>
              </a:rPr>
              <a:t>ter</a:t>
            </a:r>
            <a:r>
              <a:rPr lang="en-US" i="1" dirty="0">
                <a:latin typeface="Times New Roman" charset="0"/>
              </a:rPr>
              <a:t>-I-</a:t>
            </a:r>
            <a:r>
              <a:rPr lang="en-US" i="1" dirty="0" err="1">
                <a:latin typeface="Times New Roman" charset="0"/>
              </a:rPr>
              <a:t>tiss</a:t>
            </a:r>
            <a:r>
              <a:rPr lang="en-US" i="1" dirty="0">
                <a:latin typeface="Times New Roman" charset="0"/>
              </a:rPr>
              <a:t>.</a:t>
            </a:r>
          </a:p>
          <a:p>
            <a:pPr marL="112163" indent="-112163">
              <a:buFontTx/>
              <a:buChar char="•"/>
            </a:pPr>
            <a:r>
              <a:rPr lang="en-US" i="1" dirty="0">
                <a:latin typeface="Times New Roman" charset="0"/>
              </a:rPr>
              <a:t>Staphylococcus </a:t>
            </a:r>
            <a:r>
              <a:rPr lang="en-US" i="1" dirty="0" err="1">
                <a:latin typeface="Times New Roman" charset="0"/>
              </a:rPr>
              <a:t>aureus</a:t>
            </a:r>
            <a:r>
              <a:rPr lang="en-US" i="1" dirty="0">
                <a:latin typeface="Times New Roman" charset="0"/>
              </a:rPr>
              <a:t> </a:t>
            </a:r>
            <a:r>
              <a:rPr lang="en-US" dirty="0">
                <a:latin typeface="Times New Roman" charset="0"/>
              </a:rPr>
              <a:t>can be found in humans—particularly in the hair, nose, throat, and in infected wounds. It is often transferred to food when people carrying it touch these areas on their bodies and then handle food without washing their hands. If allowed to grow to large numbers in food, the bacteria can produce toxins that cause the illness when eaten. Cooking cannot destroy these toxins, so preventing bacterial growth is critical.</a:t>
            </a:r>
          </a:p>
        </p:txBody>
      </p:sp>
    </p:spTree>
    <p:extLst>
      <p:ext uri="{BB962C8B-B14F-4D97-AF65-F5344CB8AC3E}">
        <p14:creationId xmlns:p14="http://schemas.microsoft.com/office/powerpoint/2010/main" val="29868036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72487F09-A5BD-FA40-956B-EB61F8FD8505}" type="slidenum">
              <a:rPr lang="en-US">
                <a:solidFill>
                  <a:prstClr val="black"/>
                </a:solidFill>
                <a:latin typeface="Arial" charset="0"/>
              </a:rPr>
              <a:pPr/>
              <a:t>46</a:t>
            </a:fld>
            <a:endParaRPr lang="en-US">
              <a:solidFill>
                <a:prstClr val="black"/>
              </a:solidFill>
              <a:latin typeface="Arial" charset="0"/>
            </a:endParaRPr>
          </a:p>
        </p:txBody>
      </p:sp>
      <p:sp>
        <p:nvSpPr>
          <p:cNvPr id="474115" name="Rectangle 2"/>
          <p:cNvSpPr>
            <a:spLocks noGrp="1" noRot="1" noChangeAspect="1" noChangeArrowheads="1" noTextEdit="1"/>
          </p:cNvSpPr>
          <p:nvPr>
            <p:ph type="sldImg"/>
          </p:nvPr>
        </p:nvSpPr>
        <p:spPr>
          <a:xfrm>
            <a:off x="1144588" y="685800"/>
            <a:ext cx="4572000" cy="3429000"/>
          </a:xfrm>
          <a:ln/>
        </p:spPr>
      </p:sp>
      <p:sp>
        <p:nvSpPr>
          <p:cNvPr id="474116"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10667135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8D211879-0C42-5846-A758-FC22BDBB65FE}" type="slidenum">
              <a:rPr lang="en-US">
                <a:solidFill>
                  <a:prstClr val="black"/>
                </a:solidFill>
                <a:latin typeface="Arial" charset="0"/>
              </a:rPr>
              <a:pPr/>
              <a:t>47</a:t>
            </a:fld>
            <a:endParaRPr lang="en-US">
              <a:solidFill>
                <a:prstClr val="black"/>
              </a:solidFill>
              <a:latin typeface="Arial" charset="0"/>
            </a:endParaRPr>
          </a:p>
        </p:txBody>
      </p:sp>
      <p:sp>
        <p:nvSpPr>
          <p:cNvPr id="475139" name="Rectangle 2"/>
          <p:cNvSpPr>
            <a:spLocks noGrp="1" noRot="1" noChangeAspect="1" noChangeArrowheads="1" noTextEdit="1"/>
          </p:cNvSpPr>
          <p:nvPr>
            <p:ph type="sldImg"/>
          </p:nvPr>
        </p:nvSpPr>
        <p:spPr>
          <a:xfrm>
            <a:off x="1144588" y="685800"/>
            <a:ext cx="4572000" cy="3429000"/>
          </a:xfrm>
          <a:ln/>
        </p:spPr>
      </p:sp>
      <p:sp>
        <p:nvSpPr>
          <p:cNvPr id="475140" name="Rectangle 4"/>
          <p:cNvSpPr>
            <a:spLocks noGrp="1" noChangeArrowheads="1"/>
          </p:cNvSpPr>
          <p:nvPr>
            <p:ph type="body" idx="1"/>
          </p:nvPr>
        </p:nvSpPr>
        <p:spPr>
          <a:xfrm>
            <a:off x="869674" y="4347148"/>
            <a:ext cx="5242891" cy="3719434"/>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For these types of bacteria, you must understand the common source, food commonly linked with them, most common symptoms, and most important prevention measures. </a:t>
            </a:r>
          </a:p>
          <a:p>
            <a:pPr marL="171450" indent="-171450" eaLnBrk="1" hangingPunct="1">
              <a:buFont typeface="Arial" panose="020B0604020202020204" pitchFamily="34" charset="0"/>
              <a:buChar char="•"/>
            </a:pPr>
            <a:r>
              <a:rPr lang="en-US" dirty="0">
                <a:latin typeface="Times New Roman" charset="0"/>
              </a:rPr>
              <a:t>Purchasing from approved, reputable suppliers is the most important prevention measure for these bacteria. </a:t>
            </a:r>
          </a:p>
          <a:p>
            <a:pPr marL="171450" indent="-171450" eaLnBrk="1" hangingPunct="1">
              <a:buFont typeface="Arial" panose="020B0604020202020204" pitchFamily="34" charset="0"/>
              <a:buChar char="•"/>
            </a:pPr>
            <a:endParaRPr lang="en-US" dirty="0">
              <a:latin typeface="Times New Roman" charset="0"/>
            </a:endParaRPr>
          </a:p>
          <a:p>
            <a:pPr eaLnBrk="1" hangingPunct="1"/>
            <a:endParaRPr lang="en-US" dirty="0">
              <a:latin typeface="Times New Roman" charset="0"/>
            </a:endParaRPr>
          </a:p>
        </p:txBody>
      </p:sp>
    </p:spTree>
    <p:extLst>
      <p:ext uri="{BB962C8B-B14F-4D97-AF65-F5344CB8AC3E}">
        <p14:creationId xmlns:p14="http://schemas.microsoft.com/office/powerpoint/2010/main" val="24763549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28F89B5-DB33-ED4A-A7B4-AA428DED2F8F}" type="slidenum">
              <a:rPr lang="en-US">
                <a:solidFill>
                  <a:prstClr val="black"/>
                </a:solidFill>
                <a:latin typeface="Arial" charset="0"/>
              </a:rPr>
              <a:pPr/>
              <a:t>48</a:t>
            </a:fld>
            <a:endParaRPr lang="en-US">
              <a:solidFill>
                <a:prstClr val="black"/>
              </a:solidFill>
              <a:latin typeface="Arial" charset="0"/>
            </a:endParaRPr>
          </a:p>
        </p:txBody>
      </p:sp>
      <p:sp>
        <p:nvSpPr>
          <p:cNvPr id="476163" name="Rectangle 2"/>
          <p:cNvSpPr>
            <a:spLocks noGrp="1" noRot="1" noChangeAspect="1" noChangeArrowheads="1" noTextEdit="1"/>
          </p:cNvSpPr>
          <p:nvPr>
            <p:ph type="sldImg"/>
          </p:nvPr>
        </p:nvSpPr>
        <p:spPr>
          <a:xfrm>
            <a:off x="1144588" y="685800"/>
            <a:ext cx="4572000" cy="3429000"/>
          </a:xfrm>
          <a:ln/>
        </p:spPr>
      </p:sp>
      <p:sp>
        <p:nvSpPr>
          <p:cNvPr id="476164" name="Rectangle 3"/>
          <p:cNvSpPr>
            <a:spLocks noGrp="1" noChangeArrowheads="1"/>
          </p:cNvSpPr>
          <p:nvPr>
            <p:ph type="body" idx="1"/>
          </p:nvPr>
        </p:nvSpPr>
        <p:spPr>
          <a:xfrm>
            <a:off x="857250" y="4392431"/>
            <a:ext cx="5485158" cy="4114487"/>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07" tIns="45903" rIns="91807" bIns="45903"/>
          <a:lstStyle/>
          <a:p>
            <a:pPr marL="112163" indent="-112163"/>
            <a:r>
              <a:rPr lang="en-US" b="1" dirty="0">
                <a:latin typeface="Times New Roman" charset="0"/>
              </a:rPr>
              <a:t>Instructor Notes</a:t>
            </a:r>
          </a:p>
          <a:p>
            <a:pPr marL="112163" indent="-112163">
              <a:buFontTx/>
              <a:buChar char="•"/>
            </a:pPr>
            <a:r>
              <a:rPr lang="en-US" dirty="0">
                <a:latin typeface="Times New Roman" charset="0"/>
              </a:rPr>
              <a:t>The bacteria is pronounced: </a:t>
            </a:r>
            <a:r>
              <a:rPr lang="en-US" i="1" dirty="0">
                <a:latin typeface="Times New Roman" charset="0"/>
              </a:rPr>
              <a:t>VIB-</a:t>
            </a:r>
            <a:r>
              <a:rPr lang="en-US" i="1" dirty="0" err="1">
                <a:latin typeface="Times New Roman" charset="0"/>
              </a:rPr>
              <a:t>ree</a:t>
            </a:r>
            <a:r>
              <a:rPr lang="en-US" i="1" dirty="0">
                <a:latin typeface="Times New Roman" charset="0"/>
              </a:rPr>
              <a:t>-o </a:t>
            </a:r>
            <a:r>
              <a:rPr lang="en-US" i="1" dirty="0" err="1">
                <a:latin typeface="Times New Roman" charset="0"/>
              </a:rPr>
              <a:t>vul</a:t>
            </a:r>
            <a:r>
              <a:rPr lang="en-US" i="1" dirty="0">
                <a:latin typeface="Times New Roman" charset="0"/>
              </a:rPr>
              <a:t>-NIF-</a:t>
            </a:r>
            <a:r>
              <a:rPr lang="en-US" i="1" dirty="0" err="1">
                <a:latin typeface="Times New Roman" charset="0"/>
              </a:rPr>
              <a:t>ih</a:t>
            </a:r>
            <a:r>
              <a:rPr lang="en-US" i="1" dirty="0">
                <a:latin typeface="Times New Roman" charset="0"/>
              </a:rPr>
              <a:t>-</a:t>
            </a:r>
            <a:r>
              <a:rPr lang="en-US" i="1" dirty="0" err="1">
                <a:latin typeface="Times New Roman" charset="0"/>
              </a:rPr>
              <a:t>kus</a:t>
            </a:r>
            <a:r>
              <a:rPr lang="en-US" i="1" dirty="0">
                <a:latin typeface="Times New Roman" charset="0"/>
              </a:rPr>
              <a:t>.        </a:t>
            </a:r>
          </a:p>
          <a:p>
            <a:pPr marL="112163" indent="-112163">
              <a:buFontTx/>
              <a:buChar char="•"/>
            </a:pPr>
            <a:r>
              <a:rPr lang="en-US" dirty="0">
                <a:latin typeface="Times New Roman" charset="0"/>
              </a:rPr>
              <a:t>The illness is pronounced: </a:t>
            </a:r>
            <a:r>
              <a:rPr lang="en-US" i="1" dirty="0">
                <a:latin typeface="Times New Roman" charset="0"/>
              </a:rPr>
              <a:t>VIB-</a:t>
            </a:r>
            <a:r>
              <a:rPr lang="en-US" i="1" dirty="0" err="1">
                <a:latin typeface="Times New Roman" charset="0"/>
              </a:rPr>
              <a:t>ree</a:t>
            </a:r>
            <a:r>
              <a:rPr lang="en-US" i="1" dirty="0">
                <a:latin typeface="Times New Roman" charset="0"/>
              </a:rPr>
              <a:t>-o GAS-</a:t>
            </a:r>
            <a:r>
              <a:rPr lang="en-US" i="1" dirty="0" err="1">
                <a:latin typeface="Times New Roman" charset="0"/>
              </a:rPr>
              <a:t>tro</a:t>
            </a:r>
            <a:r>
              <a:rPr lang="en-US" i="1" dirty="0">
                <a:latin typeface="Times New Roman" charset="0"/>
              </a:rPr>
              <a:t>-EN-</a:t>
            </a:r>
            <a:r>
              <a:rPr lang="en-US" i="1" dirty="0" err="1">
                <a:latin typeface="Times New Roman" charset="0"/>
              </a:rPr>
              <a:t>ter</a:t>
            </a:r>
            <a:r>
              <a:rPr lang="en-US" i="1" dirty="0">
                <a:latin typeface="Times New Roman" charset="0"/>
              </a:rPr>
              <a:t>-I-</a:t>
            </a:r>
            <a:r>
              <a:rPr lang="en-US" i="1" dirty="0" err="1">
                <a:latin typeface="Times New Roman" charset="0"/>
              </a:rPr>
              <a:t>tiss</a:t>
            </a:r>
            <a:r>
              <a:rPr lang="en-US" i="1" dirty="0">
                <a:latin typeface="Times New Roman" charset="0"/>
              </a:rPr>
              <a:t> </a:t>
            </a:r>
            <a:r>
              <a:rPr lang="en-US" dirty="0">
                <a:latin typeface="Times New Roman" charset="0"/>
              </a:rPr>
              <a:t>or</a:t>
            </a:r>
            <a:r>
              <a:rPr lang="en-US" i="1" dirty="0">
                <a:latin typeface="Times New Roman" charset="0"/>
              </a:rPr>
              <a:t> VIB-</a:t>
            </a:r>
            <a:r>
              <a:rPr lang="en-US" i="1" dirty="0" err="1">
                <a:latin typeface="Times New Roman" charset="0"/>
              </a:rPr>
              <a:t>ree</a:t>
            </a:r>
            <a:r>
              <a:rPr lang="en-US" i="1" dirty="0">
                <a:latin typeface="Times New Roman" charset="0"/>
              </a:rPr>
              <a:t>-o </a:t>
            </a:r>
            <a:r>
              <a:rPr lang="en-US" i="1" dirty="0" err="1">
                <a:latin typeface="Times New Roman" charset="0"/>
              </a:rPr>
              <a:t>vul</a:t>
            </a:r>
            <a:r>
              <a:rPr lang="en-US" i="1" dirty="0">
                <a:latin typeface="Times New Roman" charset="0"/>
              </a:rPr>
              <a:t>-NIF-</a:t>
            </a:r>
            <a:r>
              <a:rPr lang="en-US" i="1" dirty="0" err="1">
                <a:latin typeface="Times New Roman" charset="0"/>
              </a:rPr>
              <a:t>ih</a:t>
            </a:r>
            <a:r>
              <a:rPr lang="en-US" i="1" dirty="0">
                <a:latin typeface="Times New Roman" charset="0"/>
              </a:rPr>
              <a:t>-</a:t>
            </a:r>
            <a:r>
              <a:rPr lang="en-US" i="1" dirty="0" err="1">
                <a:latin typeface="Times New Roman" charset="0"/>
              </a:rPr>
              <a:t>kus</a:t>
            </a:r>
            <a:r>
              <a:rPr lang="en-US" i="1" dirty="0">
                <a:latin typeface="Times New Roman" charset="0"/>
              </a:rPr>
              <a:t> SEP-ti-SEE-</a:t>
            </a:r>
            <a:r>
              <a:rPr lang="en-US" i="1" dirty="0" err="1">
                <a:latin typeface="Times New Roman" charset="0"/>
              </a:rPr>
              <a:t>mee</a:t>
            </a:r>
            <a:r>
              <a:rPr lang="en-US" i="1" dirty="0">
                <a:latin typeface="Times New Roman" charset="0"/>
              </a:rPr>
              <a:t>-uh.</a:t>
            </a:r>
          </a:p>
          <a:p>
            <a:pPr marL="112163" indent="-112163">
              <a:buFontTx/>
              <a:buChar char="•"/>
            </a:pPr>
            <a:r>
              <a:rPr lang="en-US" dirty="0">
                <a:latin typeface="Times New Roman" charset="0"/>
              </a:rPr>
              <a:t>These bacteria are found in the water where shellfish are harvested. They can grow very rapidly at temperatures in the middle of the temperature danger zone. People with chronic conditions (such as diabetes or cirrhosis) who get sick from these bacteria may get primary septicemia. This severe illness can lead to death.</a:t>
            </a:r>
          </a:p>
        </p:txBody>
      </p:sp>
    </p:spTree>
    <p:extLst>
      <p:ext uri="{BB962C8B-B14F-4D97-AF65-F5344CB8AC3E}">
        <p14:creationId xmlns:p14="http://schemas.microsoft.com/office/powerpoint/2010/main" val="5031156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D7F9A533-EF31-3C4E-A88B-4E861EED9B78}" type="slidenum">
              <a:rPr lang="en-US">
                <a:solidFill>
                  <a:prstClr val="black"/>
                </a:solidFill>
                <a:latin typeface="Arial" charset="0"/>
              </a:rPr>
              <a:pPr/>
              <a:t>49</a:t>
            </a:fld>
            <a:endParaRPr lang="en-US">
              <a:solidFill>
                <a:prstClr val="black"/>
              </a:solidFill>
              <a:latin typeface="Arial" charset="0"/>
            </a:endParaRPr>
          </a:p>
        </p:txBody>
      </p:sp>
      <p:sp>
        <p:nvSpPr>
          <p:cNvPr id="477187" name="Rectangle 2"/>
          <p:cNvSpPr>
            <a:spLocks noGrp="1" noRot="1" noChangeAspect="1" noChangeArrowheads="1" noTextEdit="1"/>
          </p:cNvSpPr>
          <p:nvPr>
            <p:ph type="sldImg"/>
          </p:nvPr>
        </p:nvSpPr>
        <p:spPr>
          <a:xfrm>
            <a:off x="1144588" y="685800"/>
            <a:ext cx="4572000" cy="3429000"/>
          </a:xfrm>
          <a:ln/>
        </p:spPr>
      </p:sp>
      <p:sp>
        <p:nvSpPr>
          <p:cNvPr id="477188"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1476835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5109730A-52AA-D24D-8158-F110813C1DA5}" type="slidenum">
              <a:rPr lang="en-US">
                <a:solidFill>
                  <a:prstClr val="black"/>
                </a:solidFill>
                <a:latin typeface="Arial" charset="0"/>
                <a:ea typeface="ＭＳ Ｐゴシック" charset="0"/>
                <a:cs typeface="ＭＳ Ｐゴシック" charset="0"/>
              </a:rPr>
              <a:pPr/>
              <a:t>5</a:t>
            </a:fld>
            <a:endParaRPr lang="en-US" dirty="0">
              <a:solidFill>
                <a:prstClr val="black"/>
              </a:solidFill>
              <a:latin typeface="Arial" charset="0"/>
              <a:ea typeface="ＭＳ Ｐゴシック" charset="0"/>
              <a:cs typeface="ＭＳ Ｐゴシック" charset="0"/>
            </a:endParaRPr>
          </a:p>
        </p:txBody>
      </p:sp>
      <p:sp>
        <p:nvSpPr>
          <p:cNvPr id="437251" name="Rectangle 2"/>
          <p:cNvSpPr>
            <a:spLocks noGrp="1" noRot="1" noChangeAspect="1" noChangeArrowheads="1" noTextEdit="1"/>
          </p:cNvSpPr>
          <p:nvPr>
            <p:ph type="sldImg"/>
          </p:nvPr>
        </p:nvSpPr>
        <p:spPr>
          <a:xfrm>
            <a:off x="1143000" y="687388"/>
            <a:ext cx="4572000" cy="3429000"/>
          </a:xfrm>
          <a:ln/>
        </p:spPr>
      </p:sp>
      <p:sp>
        <p:nvSpPr>
          <p:cNvPr id="437252" name="Rectangle 3"/>
          <p:cNvSpPr>
            <a:spLocks noGrp="1" noChangeArrowheads="1"/>
          </p:cNvSpPr>
          <p:nvPr>
            <p:ph type="body" idx="1"/>
          </p:nvPr>
        </p:nvSpPr>
        <p:spPr>
          <a:xfrm>
            <a:off x="857250" y="4392431"/>
            <a:ext cx="5273951" cy="411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Notes</a:t>
            </a:r>
          </a:p>
          <a:p>
            <a:pPr marL="112163" indent="-112163">
              <a:buFontTx/>
              <a:buChar char="•"/>
            </a:pPr>
            <a:r>
              <a:rPr lang="en-US" dirty="0">
                <a:latin typeface="Times New Roman" charset="0"/>
              </a:rPr>
              <a:t>Most pathogens get into food and onto food-contact surfaces because of the way that people handle them. </a:t>
            </a:r>
          </a:p>
          <a:p>
            <a:pPr marL="112163" indent="-112163">
              <a:buFontTx/>
              <a:buChar char="•"/>
            </a:pPr>
            <a:r>
              <a:rPr lang="en-US" dirty="0">
                <a:latin typeface="Times New Roman" charset="0"/>
              </a:rPr>
              <a:t>For example, food handlers who don</a:t>
            </a:r>
            <a:r>
              <a:rPr lang="ja-JP" alt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 wash their hands after using the restroom may contaminate food and surfaces with feces from their fingers. Once the food that the food handler touched is eaten, a foodborne illness may result. This is called the fecal-oral route of contamination.</a:t>
            </a:r>
          </a:p>
          <a:p>
            <a:pPr marL="112163" indent="-112163">
              <a:buFontTx/>
              <a:buChar char="•"/>
            </a:pPr>
            <a:endParaRPr lang="en-US" dirty="0">
              <a:latin typeface="Times New Roman" charset="0"/>
            </a:endParaRPr>
          </a:p>
        </p:txBody>
      </p:sp>
    </p:spTree>
    <p:extLst>
      <p:ext uri="{BB962C8B-B14F-4D97-AF65-F5344CB8AC3E}">
        <p14:creationId xmlns:p14="http://schemas.microsoft.com/office/powerpoint/2010/main" val="3233228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2AA4139B-EF7D-3D4B-B606-75B0AEBE8A44}" type="slidenum">
              <a:rPr lang="en-US">
                <a:solidFill>
                  <a:prstClr val="black"/>
                </a:solidFill>
                <a:latin typeface="Arial" charset="0"/>
                <a:ea typeface="ＭＳ Ｐゴシック" charset="0"/>
                <a:cs typeface="ＭＳ Ｐゴシック" charset="0"/>
              </a:rPr>
              <a:pPr/>
              <a:t>50</a:t>
            </a:fld>
            <a:endParaRPr lang="en-US">
              <a:solidFill>
                <a:prstClr val="black"/>
              </a:solidFill>
              <a:latin typeface="Arial" charset="0"/>
              <a:ea typeface="ＭＳ Ｐゴシック" charset="0"/>
              <a:cs typeface="ＭＳ Ｐゴシック" charset="0"/>
            </a:endParaRPr>
          </a:p>
        </p:txBody>
      </p:sp>
      <p:sp>
        <p:nvSpPr>
          <p:cNvPr id="478211" name="Rectangle 2"/>
          <p:cNvSpPr>
            <a:spLocks noGrp="1" noRot="1" noChangeAspect="1" noChangeArrowheads="1" noTextEdit="1"/>
          </p:cNvSpPr>
          <p:nvPr>
            <p:ph type="sldImg"/>
          </p:nvPr>
        </p:nvSpPr>
        <p:spPr>
          <a:xfrm>
            <a:off x="1143000" y="687388"/>
            <a:ext cx="4572000" cy="3429000"/>
          </a:xfrm>
          <a:ln/>
        </p:spPr>
      </p:sp>
      <p:sp>
        <p:nvSpPr>
          <p:cNvPr id="478212"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en-US" b="1" dirty="0">
                <a:latin typeface="Times New Roman" charset="0"/>
              </a:rPr>
              <a:t>Instructor Notes</a:t>
            </a:r>
          </a:p>
          <a:p>
            <a:pPr marL="171450" indent="-171450">
              <a:buFont typeface="Arial" panose="020B0604020202020204" pitchFamily="34" charset="0"/>
              <a:buChar char="•"/>
            </a:pPr>
            <a:r>
              <a:rPr lang="en-US" dirty="0">
                <a:latin typeface="Times New Roman" charset="0"/>
              </a:rPr>
              <a:t>The virus is the smallest of the microbial food contaminants. Viruses share some basic characteristics.</a:t>
            </a:r>
          </a:p>
          <a:p>
            <a:pPr marL="171450" indent="-171450">
              <a:buFont typeface="Arial" panose="020B0604020202020204" pitchFamily="34" charset="0"/>
              <a:buChar char="•"/>
            </a:pPr>
            <a:r>
              <a:rPr lang="en-US" dirty="0">
                <a:latin typeface="Times New Roman" charset="0"/>
              </a:rPr>
              <a:t>Norovirus is one of the leading causes of foodborne illness. It is often transmitted through airborne vomit particles.</a:t>
            </a:r>
          </a:p>
        </p:txBody>
      </p:sp>
    </p:spTree>
    <p:extLst>
      <p:ext uri="{BB962C8B-B14F-4D97-AF65-F5344CB8AC3E}">
        <p14:creationId xmlns:p14="http://schemas.microsoft.com/office/powerpoint/2010/main" val="12052950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77387379-8487-6B42-A36E-D19E0517E87B}" type="slidenum">
              <a:rPr lang="en-US">
                <a:solidFill>
                  <a:prstClr val="black"/>
                </a:solidFill>
                <a:latin typeface="Arial" charset="0"/>
                <a:ea typeface="ＭＳ Ｐゴシック" charset="0"/>
                <a:cs typeface="ＭＳ Ｐゴシック" charset="0"/>
              </a:rPr>
              <a:pPr/>
              <a:t>51</a:t>
            </a:fld>
            <a:endParaRPr lang="en-US">
              <a:solidFill>
                <a:prstClr val="black"/>
              </a:solidFill>
              <a:latin typeface="Arial" charset="0"/>
              <a:ea typeface="ＭＳ Ｐゴシック" charset="0"/>
              <a:cs typeface="ＭＳ Ｐゴシック" charset="0"/>
            </a:endParaRPr>
          </a:p>
        </p:txBody>
      </p:sp>
      <p:sp>
        <p:nvSpPr>
          <p:cNvPr id="479235" name="Rectangle 2"/>
          <p:cNvSpPr>
            <a:spLocks noGrp="1" noRot="1" noChangeAspect="1" noChangeArrowheads="1" noTextEdit="1"/>
          </p:cNvSpPr>
          <p:nvPr>
            <p:ph type="sldImg"/>
          </p:nvPr>
        </p:nvSpPr>
        <p:spPr>
          <a:xfrm>
            <a:off x="1143000" y="687388"/>
            <a:ext cx="4572000" cy="3429000"/>
          </a:xfrm>
          <a:ln/>
        </p:spPr>
      </p:sp>
      <p:sp>
        <p:nvSpPr>
          <p:cNvPr id="479236"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en-US" b="1" dirty="0">
                <a:latin typeface="Times New Roman" charset="0"/>
              </a:rPr>
              <a:t>Instructor</a:t>
            </a:r>
            <a:r>
              <a:rPr lang="en-US" b="1" baseline="0" dirty="0">
                <a:latin typeface="Times New Roman" charset="0"/>
              </a:rPr>
              <a:t> Notes</a:t>
            </a:r>
          </a:p>
          <a:p>
            <a:pPr marL="171450" indent="-171450">
              <a:buFont typeface="Arial" panose="020B0604020202020204" pitchFamily="34" charset="0"/>
              <a:buChar char="•"/>
            </a:pPr>
            <a:r>
              <a:rPr lang="en-US" dirty="0">
                <a:latin typeface="Times New Roman" charset="0"/>
              </a:rPr>
              <a:t>When guests get sick from food contaminated with viruses, it is usually because their food was handled by an infected person. That person could be the operation’s food handler, a staff member of the food manufacturer, or anyone else who has the virus.</a:t>
            </a:r>
          </a:p>
        </p:txBody>
      </p:sp>
    </p:spTree>
    <p:extLst>
      <p:ext uri="{BB962C8B-B14F-4D97-AF65-F5344CB8AC3E}">
        <p14:creationId xmlns:p14="http://schemas.microsoft.com/office/powerpoint/2010/main" val="6977907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845D509-625A-7B4C-AC9E-15CF66A70E2B}" type="slidenum">
              <a:rPr lang="en-US">
                <a:solidFill>
                  <a:prstClr val="black"/>
                </a:solidFill>
                <a:latin typeface="Arial" charset="0"/>
                <a:ea typeface="ＭＳ Ｐゴシック" charset="0"/>
                <a:cs typeface="ＭＳ Ｐゴシック" charset="0"/>
              </a:rPr>
              <a:pPr/>
              <a:t>52</a:t>
            </a:fld>
            <a:endParaRPr lang="en-US">
              <a:solidFill>
                <a:prstClr val="black"/>
              </a:solidFill>
              <a:latin typeface="Arial" charset="0"/>
              <a:ea typeface="ＭＳ Ｐゴシック" charset="0"/>
              <a:cs typeface="ＭＳ Ｐゴシック" charset="0"/>
            </a:endParaRPr>
          </a:p>
        </p:txBody>
      </p:sp>
      <p:sp>
        <p:nvSpPr>
          <p:cNvPr id="480259" name="Rectangle 2"/>
          <p:cNvSpPr>
            <a:spLocks noGrp="1" noRot="1" noChangeAspect="1" noChangeArrowheads="1" noTextEdit="1"/>
          </p:cNvSpPr>
          <p:nvPr>
            <p:ph type="sldImg"/>
          </p:nvPr>
        </p:nvSpPr>
        <p:spPr>
          <a:xfrm>
            <a:off x="1143000" y="687388"/>
            <a:ext cx="4572000" cy="3429000"/>
          </a:xfrm>
          <a:ln/>
        </p:spPr>
      </p:sp>
      <p:sp>
        <p:nvSpPr>
          <p:cNvPr id="480260" name="Rectangle 3"/>
          <p:cNvSpPr>
            <a:spLocks noGrp="1" noChangeArrowheads="1"/>
          </p:cNvSpPr>
          <p:nvPr>
            <p:ph type="body" idx="3"/>
          </p:nvPr>
        </p:nvSpPr>
        <p:spPr>
          <a:xfrm>
            <a:off x="857250" y="4392431"/>
            <a:ext cx="5485158" cy="4114487"/>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07" tIns="45903" rIns="91807" bIns="45903"/>
          <a:lstStyle/>
          <a:p>
            <a:pPr marL="112163" indent="-112163"/>
            <a:r>
              <a:rPr lang="en-US" b="1" dirty="0">
                <a:latin typeface="Times New Roman" charset="0"/>
              </a:rPr>
              <a:t>Instructor Notes</a:t>
            </a:r>
          </a:p>
          <a:p>
            <a:pPr marL="112163" indent="-112163">
              <a:buFontTx/>
              <a:buChar char="•"/>
            </a:pPr>
            <a:r>
              <a:rPr lang="en-US" dirty="0">
                <a:latin typeface="Times New Roman" charset="0"/>
              </a:rPr>
              <a:t>Viruses are not destroyed by normal cooking temperatures. That is why it is important to practice good personal hygiene when handling food and food-contact surfaces. </a:t>
            </a:r>
          </a:p>
          <a:p>
            <a:pPr marL="112163" indent="-112163">
              <a:buFontTx/>
              <a:buChar char="•"/>
            </a:pPr>
            <a:r>
              <a:rPr lang="en-US" dirty="0">
                <a:latin typeface="Times New Roman" charset="0"/>
              </a:rPr>
              <a:t>The quick removal and cleanup of vomit is also important. </a:t>
            </a:r>
          </a:p>
        </p:txBody>
      </p:sp>
    </p:spTree>
    <p:extLst>
      <p:ext uri="{BB962C8B-B14F-4D97-AF65-F5344CB8AC3E}">
        <p14:creationId xmlns:p14="http://schemas.microsoft.com/office/powerpoint/2010/main" val="17864114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500AF649-EBEE-0547-A7D4-84CD7E776A55}" type="slidenum">
              <a:rPr lang="en-US">
                <a:solidFill>
                  <a:prstClr val="black"/>
                </a:solidFill>
                <a:latin typeface="Arial" charset="0"/>
              </a:rPr>
              <a:pPr/>
              <a:t>53</a:t>
            </a:fld>
            <a:endParaRPr lang="en-US">
              <a:solidFill>
                <a:prstClr val="black"/>
              </a:solidFill>
              <a:latin typeface="Arial" charset="0"/>
            </a:endParaRPr>
          </a:p>
        </p:txBody>
      </p:sp>
      <p:sp>
        <p:nvSpPr>
          <p:cNvPr id="481283" name="Rectangle 2"/>
          <p:cNvSpPr>
            <a:spLocks noGrp="1" noRot="1" noChangeAspect="1" noChangeArrowheads="1" noTextEdit="1"/>
          </p:cNvSpPr>
          <p:nvPr>
            <p:ph type="sldImg"/>
          </p:nvPr>
        </p:nvSpPr>
        <p:spPr>
          <a:xfrm>
            <a:off x="1144588" y="685800"/>
            <a:ext cx="4572000" cy="3429000"/>
          </a:xfrm>
          <a:ln/>
        </p:spPr>
      </p:sp>
      <p:sp>
        <p:nvSpPr>
          <p:cNvPr id="481284" name="Rectangle 4"/>
          <p:cNvSpPr>
            <a:spLocks noGrp="1" noChangeArrowheads="1"/>
          </p:cNvSpPr>
          <p:nvPr>
            <p:ph type="body" idx="1"/>
          </p:nvPr>
        </p:nvSpPr>
        <p:spPr>
          <a:xfrm>
            <a:off x="857251" y="4395555"/>
            <a:ext cx="5204067" cy="422379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For each type of virus, you must understand the common source, food commonly linked with it, most common symptoms, and most important prevention measures.</a:t>
            </a:r>
          </a:p>
          <a:p>
            <a:pPr marL="171450" indent="-171450" eaLnBrk="1" hangingPunct="1">
              <a:buFont typeface="Arial" panose="020B0604020202020204" pitchFamily="34" charset="0"/>
              <a:buChar char="•"/>
            </a:pPr>
            <a:r>
              <a:rPr lang="en-US" dirty="0">
                <a:latin typeface="Times New Roman" charset="0"/>
              </a:rPr>
              <a:t>Practicing personal hygiene is the most important prevention measure to keep these viruses from causing a foodborne illness.</a:t>
            </a:r>
          </a:p>
          <a:p>
            <a:pPr marL="171450" indent="-171450" eaLnBrk="1" hangingPunct="1">
              <a:buFont typeface="Arial" panose="020B0604020202020204" pitchFamily="34" charset="0"/>
              <a:buChar char="•"/>
            </a:pPr>
            <a:endParaRPr lang="en-US" dirty="0">
              <a:latin typeface="Times New Roman" charset="0"/>
            </a:endParaRPr>
          </a:p>
          <a:p>
            <a:pPr marL="171450" indent="-171450" eaLnBrk="1" hangingPunct="1">
              <a:buFont typeface="Arial" panose="020B0604020202020204" pitchFamily="34" charset="0"/>
              <a:buChar char="•"/>
            </a:pPr>
            <a:endParaRPr lang="en-US" dirty="0">
              <a:latin typeface="Times New Roman" charset="0"/>
            </a:endParaRPr>
          </a:p>
        </p:txBody>
      </p:sp>
    </p:spTree>
    <p:extLst>
      <p:ext uri="{BB962C8B-B14F-4D97-AF65-F5344CB8AC3E}">
        <p14:creationId xmlns:p14="http://schemas.microsoft.com/office/powerpoint/2010/main" val="14654506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55B157D6-9B6D-734C-8F71-9C5C1E89A208}" type="slidenum">
              <a:rPr lang="en-US">
                <a:solidFill>
                  <a:prstClr val="black"/>
                </a:solidFill>
                <a:latin typeface="Arial" charset="0"/>
                <a:ea typeface="ＭＳ Ｐゴシック" charset="0"/>
                <a:cs typeface="ＭＳ Ｐゴシック" charset="0"/>
              </a:rPr>
              <a:pPr/>
              <a:t>54</a:t>
            </a:fld>
            <a:endParaRPr lang="en-US">
              <a:solidFill>
                <a:prstClr val="black"/>
              </a:solidFill>
              <a:latin typeface="Arial" charset="0"/>
              <a:ea typeface="ＭＳ Ｐゴシック" charset="0"/>
              <a:cs typeface="ＭＳ Ｐゴシック" charset="0"/>
            </a:endParaRPr>
          </a:p>
        </p:txBody>
      </p:sp>
      <p:sp>
        <p:nvSpPr>
          <p:cNvPr id="482307" name="Rectangle 2"/>
          <p:cNvSpPr>
            <a:spLocks noGrp="1" noRot="1" noChangeAspect="1" noChangeArrowheads="1" noTextEdit="1"/>
          </p:cNvSpPr>
          <p:nvPr>
            <p:ph type="sldImg"/>
          </p:nvPr>
        </p:nvSpPr>
        <p:spPr>
          <a:xfrm>
            <a:off x="1144588" y="685800"/>
            <a:ext cx="4572000" cy="3429000"/>
          </a:xfrm>
          <a:ln/>
        </p:spPr>
      </p:sp>
      <p:sp>
        <p:nvSpPr>
          <p:cNvPr id="332804" name="Rectangle 3"/>
          <p:cNvSpPr>
            <a:spLocks noGrp="1" noChangeArrowheads="1"/>
          </p:cNvSpPr>
          <p:nvPr>
            <p:ph type="body" idx="1"/>
          </p:nvPr>
        </p:nvSpPr>
        <p:spPr>
          <a:xfrm>
            <a:off x="857250" y="4395555"/>
            <a:ext cx="5314329" cy="4223790"/>
          </a:xfrm>
        </p:spPr>
        <p:txBody>
          <a:bodyPr lIns="91807" tIns="45903" rIns="91807" bIns="45903"/>
          <a:lstStyle/>
          <a:p>
            <a:pPr>
              <a:defRPr/>
            </a:pPr>
            <a:r>
              <a:rPr lang="en-US" b="1" dirty="0">
                <a:ea typeface="+mn-ea"/>
              </a:rPr>
              <a:t>Instructor Notes</a:t>
            </a:r>
          </a:p>
          <a:p>
            <a:pPr marL="171450" indent="-171450">
              <a:buFont typeface="Arial" panose="020B0604020202020204" pitchFamily="34" charset="0"/>
              <a:buChar char="•"/>
              <a:defRPr/>
            </a:pPr>
            <a:r>
              <a:rPr lang="en-US" dirty="0">
                <a:ea typeface="+mn-ea"/>
              </a:rPr>
              <a:t>Hepatitis A is mainly found in the feces of people infected with it. The virus can contaminate water and many types of food. It is commonly linked with ready-to-eat food. However it has also been linked with shellfish from contaminated water.</a:t>
            </a:r>
          </a:p>
          <a:p>
            <a:pPr marL="171450" indent="-171450">
              <a:buFont typeface="Arial" panose="020B0604020202020204" pitchFamily="34" charset="0"/>
              <a:buChar char="•"/>
              <a:defRPr/>
            </a:pPr>
            <a:r>
              <a:rPr lang="en-US" dirty="0">
                <a:ea typeface="+mn-ea"/>
              </a:rPr>
              <a:t>The virus is often transferred to food when infected food handlers touch food or equipment with fingers that have feces on them. </a:t>
            </a:r>
          </a:p>
          <a:p>
            <a:pPr marL="171450" indent="-171450">
              <a:buFont typeface="Arial" panose="020B0604020202020204" pitchFamily="34" charset="0"/>
              <a:buChar char="•"/>
              <a:defRPr/>
            </a:pPr>
            <a:r>
              <a:rPr lang="en-US" dirty="0">
                <a:ea typeface="+mn-ea"/>
              </a:rPr>
              <a:t>Eating only a small amount of the virus can make a person sick. </a:t>
            </a:r>
          </a:p>
          <a:p>
            <a:pPr marL="171450" indent="-171450">
              <a:buFont typeface="Arial" panose="020B0604020202020204" pitchFamily="34" charset="0"/>
              <a:buChar char="•"/>
              <a:defRPr/>
            </a:pPr>
            <a:r>
              <a:rPr lang="en-US" dirty="0">
                <a:ea typeface="+mn-ea"/>
              </a:rPr>
              <a:t>An infected person may not show symptoms for weeks but can be very infectious. </a:t>
            </a:r>
          </a:p>
          <a:p>
            <a:pPr marL="171450" indent="-171450">
              <a:buFont typeface="Arial" panose="020B0604020202020204" pitchFamily="34" charset="0"/>
              <a:buChar char="•"/>
              <a:defRPr/>
            </a:pPr>
            <a:r>
              <a:rPr lang="en-US" dirty="0">
                <a:ea typeface="+mn-ea"/>
              </a:rPr>
              <a:t>Cooking does not destroy Hepatitis A.</a:t>
            </a:r>
          </a:p>
          <a:p>
            <a:pPr marL="171450" indent="-171450">
              <a:spcBef>
                <a:spcPct val="0"/>
              </a:spcBef>
              <a:buFont typeface="Arial" panose="020B0604020202020204" pitchFamily="34" charset="0"/>
              <a:buChar char="•"/>
              <a:defRPr/>
            </a:pPr>
            <a:endParaRPr lang="en-US" dirty="0">
              <a:ea typeface="+mn-ea"/>
            </a:endParaRPr>
          </a:p>
        </p:txBody>
      </p:sp>
    </p:spTree>
    <p:extLst>
      <p:ext uri="{BB962C8B-B14F-4D97-AF65-F5344CB8AC3E}">
        <p14:creationId xmlns:p14="http://schemas.microsoft.com/office/powerpoint/2010/main" val="4920549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4D96B62-8E32-AE41-9AC9-CCDD860C6291}" type="slidenum">
              <a:rPr lang="en-US">
                <a:solidFill>
                  <a:prstClr val="black"/>
                </a:solidFill>
                <a:latin typeface="Arial" charset="0"/>
              </a:rPr>
              <a:pPr/>
              <a:t>55</a:t>
            </a:fld>
            <a:endParaRPr lang="en-US">
              <a:solidFill>
                <a:prstClr val="black"/>
              </a:solidFill>
              <a:latin typeface="Arial" charset="0"/>
            </a:endParaRPr>
          </a:p>
        </p:txBody>
      </p:sp>
      <p:sp>
        <p:nvSpPr>
          <p:cNvPr id="483331" name="Rectangle 2"/>
          <p:cNvSpPr>
            <a:spLocks noGrp="1" noRot="1" noChangeAspect="1" noChangeArrowheads="1" noTextEdit="1"/>
          </p:cNvSpPr>
          <p:nvPr>
            <p:ph type="sldImg"/>
          </p:nvPr>
        </p:nvSpPr>
        <p:spPr>
          <a:xfrm>
            <a:off x="1144588" y="685800"/>
            <a:ext cx="4572000" cy="3429000"/>
          </a:xfrm>
          <a:ln/>
        </p:spPr>
      </p:sp>
      <p:sp>
        <p:nvSpPr>
          <p:cNvPr id="483332"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13977497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396ECC06-5813-624B-99FA-DD03CDF49D8B}" type="slidenum">
              <a:rPr lang="en-US">
                <a:solidFill>
                  <a:prstClr val="black"/>
                </a:solidFill>
                <a:latin typeface="Arial" charset="0"/>
                <a:ea typeface="ＭＳ Ｐゴシック" charset="0"/>
                <a:cs typeface="ＭＳ Ｐゴシック" charset="0"/>
              </a:rPr>
              <a:pPr/>
              <a:t>56</a:t>
            </a:fld>
            <a:endParaRPr lang="en-US">
              <a:solidFill>
                <a:prstClr val="black"/>
              </a:solidFill>
              <a:latin typeface="Arial" charset="0"/>
              <a:ea typeface="ＭＳ Ｐゴシック" charset="0"/>
              <a:cs typeface="ＭＳ Ｐゴシック" charset="0"/>
            </a:endParaRPr>
          </a:p>
        </p:txBody>
      </p:sp>
      <p:sp>
        <p:nvSpPr>
          <p:cNvPr id="484355" name="Rectangle 2"/>
          <p:cNvSpPr>
            <a:spLocks noGrp="1" noRot="1" noChangeAspect="1" noChangeArrowheads="1" noTextEdit="1"/>
          </p:cNvSpPr>
          <p:nvPr>
            <p:ph type="sldImg"/>
          </p:nvPr>
        </p:nvSpPr>
        <p:spPr>
          <a:xfrm>
            <a:off x="1144588" y="685800"/>
            <a:ext cx="4572000" cy="3429000"/>
          </a:xfrm>
          <a:ln/>
        </p:spPr>
      </p:sp>
      <p:sp>
        <p:nvSpPr>
          <p:cNvPr id="484356" name="Rectangle 3"/>
          <p:cNvSpPr>
            <a:spLocks noGrp="1" noChangeArrowheads="1"/>
          </p:cNvSpPr>
          <p:nvPr>
            <p:ph type="body" idx="3"/>
          </p:nvPr>
        </p:nvSpPr>
        <p:spPr>
          <a:xfrm>
            <a:off x="857250" y="4395555"/>
            <a:ext cx="5314329" cy="422379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07" tIns="45903" rIns="91807" bIns="45903"/>
          <a:lstStyle/>
          <a:p>
            <a:pPr marL="113721" indent="-113721"/>
            <a:r>
              <a:rPr lang="en-US" b="1" dirty="0">
                <a:latin typeface="Times New Roman" charset="0"/>
              </a:rPr>
              <a:t>Instructor Notes</a:t>
            </a:r>
          </a:p>
          <a:p>
            <a:pPr marL="113721" indent="-113721">
              <a:buFontTx/>
              <a:buChar char="•"/>
            </a:pPr>
            <a:r>
              <a:rPr lang="en-US" dirty="0">
                <a:latin typeface="Times New Roman" charset="0"/>
              </a:rPr>
              <a:t>Like hepatitis A, Norovirus is commonly linked with ready-to-eat food. </a:t>
            </a:r>
          </a:p>
          <a:p>
            <a:pPr marL="113721" indent="-113721">
              <a:buFontTx/>
              <a:buChar char="•"/>
            </a:pPr>
            <a:r>
              <a:rPr lang="en-US" dirty="0">
                <a:latin typeface="Times New Roman" charset="0"/>
              </a:rPr>
              <a:t>It has also been linked with contaminated water. </a:t>
            </a:r>
          </a:p>
          <a:p>
            <a:pPr marL="113721" indent="-113721">
              <a:buFontTx/>
              <a:buChar char="•"/>
            </a:pPr>
            <a:r>
              <a:rPr lang="en-US" dirty="0">
                <a:latin typeface="Times New Roman" charset="0"/>
              </a:rPr>
              <a:t>Norovirus is often transferred to food when infected food handlers touch food or equipment with fingers that have feces on them.</a:t>
            </a:r>
          </a:p>
          <a:p>
            <a:pPr marL="113721" indent="-113721">
              <a:buFontTx/>
              <a:buChar char="•"/>
            </a:pPr>
            <a:r>
              <a:rPr lang="en-US" dirty="0">
                <a:latin typeface="Times New Roman" charset="0"/>
              </a:rPr>
              <a:t>Eating only a small amount of Norovirus can make a person sick. It is also very contagious. </a:t>
            </a:r>
          </a:p>
          <a:p>
            <a:pPr marL="113721" indent="-113721">
              <a:buFontTx/>
              <a:buChar char="•"/>
            </a:pPr>
            <a:r>
              <a:rPr lang="en-US" dirty="0">
                <a:latin typeface="Times New Roman" charset="0"/>
              </a:rPr>
              <a:t>People become contagious within a few hours after eating it. </a:t>
            </a:r>
          </a:p>
          <a:p>
            <a:pPr marL="113721" indent="-113721">
              <a:buFontTx/>
              <a:buChar char="•"/>
            </a:pPr>
            <a:r>
              <a:rPr lang="en-US" dirty="0">
                <a:latin typeface="Times New Roman" charset="0"/>
              </a:rPr>
              <a:t>The virus is often in a person</a:t>
            </a:r>
            <a:r>
              <a:rPr lang="ja-JP" alt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feces for days after symptoms have ended.</a:t>
            </a:r>
          </a:p>
          <a:p>
            <a:pPr marL="113721" indent="-113721">
              <a:spcBef>
                <a:spcPct val="0"/>
              </a:spcBef>
            </a:pPr>
            <a:endParaRPr lang="en-US" dirty="0">
              <a:latin typeface="Times New Roman" charset="0"/>
            </a:endParaRPr>
          </a:p>
        </p:txBody>
      </p:sp>
    </p:spTree>
    <p:extLst>
      <p:ext uri="{BB962C8B-B14F-4D97-AF65-F5344CB8AC3E}">
        <p14:creationId xmlns:p14="http://schemas.microsoft.com/office/powerpoint/2010/main" val="37168695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2594DFDC-6EA8-7643-A6E3-88157DEDE616}" type="slidenum">
              <a:rPr lang="en-US">
                <a:solidFill>
                  <a:prstClr val="black"/>
                </a:solidFill>
                <a:latin typeface="Arial" charset="0"/>
              </a:rPr>
              <a:pPr/>
              <a:t>57</a:t>
            </a:fld>
            <a:endParaRPr lang="en-US">
              <a:solidFill>
                <a:prstClr val="black"/>
              </a:solidFill>
              <a:latin typeface="Arial" charset="0"/>
            </a:endParaRPr>
          </a:p>
        </p:txBody>
      </p:sp>
      <p:sp>
        <p:nvSpPr>
          <p:cNvPr id="485379" name="Rectangle 2"/>
          <p:cNvSpPr>
            <a:spLocks noGrp="1" noRot="1" noChangeAspect="1" noChangeArrowheads="1" noTextEdit="1"/>
          </p:cNvSpPr>
          <p:nvPr>
            <p:ph type="sldImg"/>
          </p:nvPr>
        </p:nvSpPr>
        <p:spPr>
          <a:xfrm>
            <a:off x="1144588" y="685800"/>
            <a:ext cx="4572000" cy="3429000"/>
          </a:xfrm>
          <a:ln/>
        </p:spPr>
      </p:sp>
      <p:sp>
        <p:nvSpPr>
          <p:cNvPr id="485380"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dirty="0">
              <a:latin typeface="Times New Roman" charset="0"/>
            </a:endParaRPr>
          </a:p>
        </p:txBody>
      </p:sp>
    </p:spTree>
    <p:extLst>
      <p:ext uri="{BB962C8B-B14F-4D97-AF65-F5344CB8AC3E}">
        <p14:creationId xmlns:p14="http://schemas.microsoft.com/office/powerpoint/2010/main" val="34266702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9935F703-F8E2-434F-A91B-6CEB222879D3}" type="slidenum">
              <a:rPr lang="en-US">
                <a:solidFill>
                  <a:prstClr val="black"/>
                </a:solidFill>
                <a:latin typeface="Arial" charset="0"/>
                <a:ea typeface="ＭＳ Ｐゴシック" charset="0"/>
                <a:cs typeface="ＭＳ Ｐゴシック" charset="0"/>
              </a:rPr>
              <a:pPr/>
              <a:t>58</a:t>
            </a:fld>
            <a:endParaRPr lang="en-US">
              <a:solidFill>
                <a:prstClr val="black"/>
              </a:solidFill>
              <a:latin typeface="Arial" charset="0"/>
              <a:ea typeface="ＭＳ Ｐゴシック" charset="0"/>
              <a:cs typeface="ＭＳ Ｐゴシック" charset="0"/>
            </a:endParaRPr>
          </a:p>
        </p:txBody>
      </p:sp>
      <p:sp>
        <p:nvSpPr>
          <p:cNvPr id="486403" name="Rectangle 2"/>
          <p:cNvSpPr>
            <a:spLocks noGrp="1" noRot="1" noChangeAspect="1" noChangeArrowheads="1" noTextEdit="1"/>
          </p:cNvSpPr>
          <p:nvPr>
            <p:ph type="sldImg"/>
          </p:nvPr>
        </p:nvSpPr>
        <p:spPr>
          <a:xfrm>
            <a:off x="1143000" y="687388"/>
            <a:ext cx="4572000" cy="3429000"/>
          </a:xfrm>
          <a:ln/>
        </p:spPr>
      </p:sp>
      <p:sp>
        <p:nvSpPr>
          <p:cNvPr id="2" name="Notes Placeholder 1"/>
          <p:cNvSpPr>
            <a:spLocks noGrp="1"/>
          </p:cNvSpPr>
          <p:nvPr>
            <p:ph type="body" idx="1"/>
          </p:nvPr>
        </p:nvSpPr>
        <p:spPr/>
        <p:txBody>
          <a:bodyPr/>
          <a:lstStyle/>
          <a:p>
            <a:r>
              <a:rPr lang="en-US" b="1" dirty="0"/>
              <a:t>Instructor Notes</a:t>
            </a:r>
          </a:p>
          <a:p>
            <a:pPr marL="171450" indent="-171450">
              <a:buFont typeface="Arial" panose="020B0604020202020204" pitchFamily="34" charset="0"/>
              <a:buChar char="•"/>
            </a:pPr>
            <a:r>
              <a:rPr lang="en-US" dirty="0"/>
              <a:t>Parasites cannot grow in food. They require a host to live and reproduce.</a:t>
            </a:r>
          </a:p>
        </p:txBody>
      </p:sp>
    </p:spTree>
    <p:extLst>
      <p:ext uri="{BB962C8B-B14F-4D97-AF65-F5344CB8AC3E}">
        <p14:creationId xmlns:p14="http://schemas.microsoft.com/office/powerpoint/2010/main" val="27495965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00612E1A-4A59-AB43-8B9B-AD3C848996A5}" type="slidenum">
              <a:rPr lang="en-US">
                <a:solidFill>
                  <a:prstClr val="black"/>
                </a:solidFill>
                <a:latin typeface="Arial" charset="0"/>
                <a:ea typeface="ＭＳ Ｐゴシック" charset="0"/>
                <a:cs typeface="ＭＳ Ｐゴシック" charset="0"/>
              </a:rPr>
              <a:pPr/>
              <a:t>59</a:t>
            </a:fld>
            <a:endParaRPr lang="en-US">
              <a:solidFill>
                <a:prstClr val="black"/>
              </a:solidFill>
              <a:latin typeface="Arial" charset="0"/>
              <a:ea typeface="ＭＳ Ｐゴシック" charset="0"/>
              <a:cs typeface="ＭＳ Ｐゴシック" charset="0"/>
            </a:endParaRPr>
          </a:p>
        </p:txBody>
      </p:sp>
      <p:sp>
        <p:nvSpPr>
          <p:cNvPr id="487427" name="Rectangle 2"/>
          <p:cNvSpPr>
            <a:spLocks noGrp="1" noRot="1" noChangeAspect="1" noChangeArrowheads="1" noTextEdit="1"/>
          </p:cNvSpPr>
          <p:nvPr>
            <p:ph type="sldImg"/>
          </p:nvPr>
        </p:nvSpPr>
        <p:spPr>
          <a:xfrm>
            <a:off x="1143000" y="687388"/>
            <a:ext cx="4572000" cy="3429000"/>
          </a:xfrm>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8587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072FBC-CBC6-4C43-BA7F-C97A70A09E63}" type="slidenum">
              <a:rPr lang="en-US" sz="1200" b="0" smtClean="0">
                <a:solidFill>
                  <a:schemeClr val="tx1"/>
                </a:solidFill>
              </a:rPr>
              <a:pPr eaLnBrk="1" hangingPunct="1">
                <a:defRPr/>
              </a:pPr>
              <a:t>6</a:t>
            </a:fld>
            <a:endParaRPr lang="en-US" sz="1200" b="0" dirty="0">
              <a:solidFill>
                <a:schemeClr val="tx1"/>
              </a:solidFill>
            </a:endParaRPr>
          </a:p>
        </p:txBody>
      </p:sp>
      <p:sp>
        <p:nvSpPr>
          <p:cNvPr id="320515" name="Rectangle 2"/>
          <p:cNvSpPr>
            <a:spLocks noGrp="1" noRot="1" noChangeAspect="1" noChangeArrowheads="1" noTextEdit="1"/>
          </p:cNvSpPr>
          <p:nvPr>
            <p:ph type="sldImg"/>
          </p:nvPr>
        </p:nvSpPr>
        <p:spPr>
          <a:xfrm>
            <a:off x="1181100" y="698500"/>
            <a:ext cx="4648200" cy="3486150"/>
          </a:xfrm>
          <a:ln/>
        </p:spPr>
      </p:sp>
      <p:sp>
        <p:nvSpPr>
          <p:cNvPr id="8806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14300" indent="-114300" eaLnBrk="1" hangingPunct="1">
              <a:buFontTx/>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Failure to spot signs of pests in the operation, because pests are a major source of disease.</a:t>
            </a:r>
            <a:endParaRPr lang="en-US" dirty="0">
              <a:latin typeface="Times New Roman" charset="0"/>
            </a:endParaRPr>
          </a:p>
        </p:txBody>
      </p:sp>
    </p:spTree>
    <p:extLst>
      <p:ext uri="{BB962C8B-B14F-4D97-AF65-F5344CB8AC3E}">
        <p14:creationId xmlns:p14="http://schemas.microsoft.com/office/powerpoint/2010/main" val="7252663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2016E68D-6128-C545-942F-0BECAA3845DE}" type="slidenum">
              <a:rPr lang="en-US">
                <a:solidFill>
                  <a:prstClr val="black"/>
                </a:solidFill>
                <a:latin typeface="Arial" charset="0"/>
              </a:rPr>
              <a:pPr/>
              <a:t>60</a:t>
            </a:fld>
            <a:endParaRPr lang="en-US">
              <a:solidFill>
                <a:prstClr val="black"/>
              </a:solidFill>
              <a:latin typeface="Arial" charset="0"/>
            </a:endParaRPr>
          </a:p>
        </p:txBody>
      </p:sp>
      <p:sp>
        <p:nvSpPr>
          <p:cNvPr id="488451" name="Rectangle 2"/>
          <p:cNvSpPr>
            <a:spLocks noGrp="1" noRot="1" noChangeAspect="1" noChangeArrowheads="1" noTextEdit="1"/>
          </p:cNvSpPr>
          <p:nvPr>
            <p:ph type="sldImg"/>
          </p:nvPr>
        </p:nvSpPr>
        <p:spPr>
          <a:xfrm>
            <a:off x="1144588" y="685800"/>
            <a:ext cx="4572000" cy="3429000"/>
          </a:xfrm>
          <a:ln/>
        </p:spPr>
      </p:sp>
      <p:sp>
        <p:nvSpPr>
          <p:cNvPr id="488452" name="Rectangle 9"/>
          <p:cNvSpPr>
            <a:spLocks noGrp="1" noChangeArrowheads="1"/>
          </p:cNvSpPr>
          <p:nvPr>
            <p:ph type="body" idx="1"/>
          </p:nvPr>
        </p:nvSpPr>
        <p:spPr>
          <a:xfrm>
            <a:off x="857251" y="4383063"/>
            <a:ext cx="5204067" cy="3786577"/>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For each type of parasite, you must understand the common source, food commonly linked with it, most common symptoms, and most important prevention measures. </a:t>
            </a:r>
          </a:p>
          <a:p>
            <a:pPr marL="171450" indent="-171450" eaLnBrk="1" hangingPunct="1">
              <a:buFont typeface="Arial" panose="020B0604020202020204" pitchFamily="34" charset="0"/>
              <a:buChar char="•"/>
            </a:pPr>
            <a:r>
              <a:rPr lang="en-US" dirty="0">
                <a:latin typeface="Times New Roman" charset="0"/>
              </a:rPr>
              <a:t>Purchasing from approved, reputable suppliers is the most important prevention measure for these parasites.</a:t>
            </a:r>
          </a:p>
          <a:p>
            <a:pPr eaLnBrk="1" hangingPunct="1"/>
            <a:endParaRPr lang="en-US" dirty="0">
              <a:latin typeface="Times New Roman" charset="0"/>
            </a:endParaRPr>
          </a:p>
        </p:txBody>
      </p:sp>
    </p:spTree>
    <p:extLst>
      <p:ext uri="{BB962C8B-B14F-4D97-AF65-F5344CB8AC3E}">
        <p14:creationId xmlns:p14="http://schemas.microsoft.com/office/powerpoint/2010/main" val="42232733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8CB9AD8F-A0BF-3C40-AC30-FBA14A3778BF}" type="slidenum">
              <a:rPr lang="en-US">
                <a:solidFill>
                  <a:prstClr val="black"/>
                </a:solidFill>
                <a:latin typeface="Arial" charset="0"/>
              </a:rPr>
              <a:pPr/>
              <a:t>61</a:t>
            </a:fld>
            <a:endParaRPr lang="en-US">
              <a:solidFill>
                <a:prstClr val="black"/>
              </a:solidFill>
              <a:latin typeface="Arial" charset="0"/>
            </a:endParaRPr>
          </a:p>
        </p:txBody>
      </p:sp>
      <p:sp>
        <p:nvSpPr>
          <p:cNvPr id="489475" name="Rectangle 2"/>
          <p:cNvSpPr>
            <a:spLocks noGrp="1" noRot="1" noChangeAspect="1" noChangeArrowheads="1" noTextEdit="1"/>
          </p:cNvSpPr>
          <p:nvPr>
            <p:ph type="sldImg"/>
          </p:nvPr>
        </p:nvSpPr>
        <p:spPr>
          <a:xfrm>
            <a:off x="1144588" y="685800"/>
            <a:ext cx="4572000" cy="3429000"/>
          </a:xfrm>
          <a:ln/>
        </p:spPr>
      </p:sp>
      <p:sp>
        <p:nvSpPr>
          <p:cNvPr id="489476" name="Rectangle 3"/>
          <p:cNvSpPr>
            <a:spLocks noGrp="1" noChangeArrowheads="1"/>
          </p:cNvSpPr>
          <p:nvPr>
            <p:ph type="body" idx="1"/>
          </p:nvPr>
        </p:nvSpPr>
        <p:spPr>
          <a:xfrm>
            <a:off x="857250" y="4395555"/>
            <a:ext cx="5202514" cy="422379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07" tIns="45903" rIns="91807" bIns="45903"/>
          <a:lstStyle/>
          <a:p>
            <a:pPr marL="112163" indent="-112163"/>
            <a:r>
              <a:rPr lang="en-US" b="1" dirty="0">
                <a:latin typeface="Times New Roman" charset="0"/>
              </a:rPr>
              <a:t>Instructor Notes</a:t>
            </a:r>
          </a:p>
          <a:p>
            <a:pPr marL="112163" indent="-112163">
              <a:buFontTx/>
              <a:buChar char="•"/>
            </a:pPr>
            <a:r>
              <a:rPr lang="en-US" dirty="0">
                <a:latin typeface="Times New Roman" charset="0"/>
              </a:rPr>
              <a:t>The parasite is pronounced: </a:t>
            </a:r>
            <a:r>
              <a:rPr lang="en-US" i="1" dirty="0">
                <a:latin typeface="Times New Roman" charset="0"/>
              </a:rPr>
              <a:t>ANN-</a:t>
            </a:r>
            <a:r>
              <a:rPr lang="en-US" i="1" dirty="0" err="1">
                <a:latin typeface="Times New Roman" charset="0"/>
              </a:rPr>
              <a:t>ih</a:t>
            </a:r>
            <a:r>
              <a:rPr lang="en-US" i="1" dirty="0">
                <a:latin typeface="Times New Roman" charset="0"/>
              </a:rPr>
              <a:t>-SAHK-</a:t>
            </a:r>
            <a:r>
              <a:rPr lang="en-US" i="1" dirty="0" err="1">
                <a:latin typeface="Times New Roman" charset="0"/>
              </a:rPr>
              <a:t>iss</a:t>
            </a:r>
            <a:r>
              <a:rPr lang="en-US" i="1" dirty="0">
                <a:latin typeface="Times New Roman" charset="0"/>
              </a:rPr>
              <a:t> SIM-</a:t>
            </a:r>
            <a:r>
              <a:rPr lang="en-US" i="1" dirty="0" err="1">
                <a:latin typeface="Times New Roman" charset="0"/>
              </a:rPr>
              <a:t>plex</a:t>
            </a:r>
            <a:r>
              <a:rPr lang="en-US" i="1" dirty="0">
                <a:latin typeface="Times New Roman" charset="0"/>
              </a:rPr>
              <a:t>.</a:t>
            </a:r>
          </a:p>
          <a:p>
            <a:pPr marL="112163" indent="-112163">
              <a:buFontTx/>
              <a:buChar char="•"/>
            </a:pPr>
            <a:r>
              <a:rPr lang="en-US" dirty="0">
                <a:latin typeface="Times New Roman" charset="0"/>
              </a:rPr>
              <a:t>The illness is pronounced: </a:t>
            </a:r>
            <a:r>
              <a:rPr lang="en-US" i="1" dirty="0">
                <a:latin typeface="Times New Roman" charset="0"/>
              </a:rPr>
              <a:t>ANN-</a:t>
            </a:r>
            <a:r>
              <a:rPr lang="en-US" i="1" dirty="0" err="1">
                <a:latin typeface="Times New Roman" charset="0"/>
              </a:rPr>
              <a:t>ih</a:t>
            </a:r>
            <a:r>
              <a:rPr lang="en-US" i="1" dirty="0">
                <a:latin typeface="Times New Roman" charset="0"/>
              </a:rPr>
              <a:t>-SAH-KYE-ah-sis.</a:t>
            </a:r>
          </a:p>
          <a:p>
            <a:pPr marL="112163" indent="-112163">
              <a:buFontTx/>
              <a:buChar char="•"/>
            </a:pPr>
            <a:r>
              <a:rPr lang="en-US" dirty="0">
                <a:latin typeface="Times New Roman" charset="0"/>
              </a:rPr>
              <a:t>People can get sick when they eat raw or undercooked fish containing this parasite.</a:t>
            </a:r>
            <a:endParaRPr lang="en-US" i="1" dirty="0">
              <a:latin typeface="Times New Roman" charset="0"/>
            </a:endParaRPr>
          </a:p>
          <a:p>
            <a:pPr marL="112163" indent="-112163"/>
            <a:endParaRPr lang="en-US" dirty="0">
              <a:latin typeface="Times New Roman" charset="0"/>
            </a:endParaRPr>
          </a:p>
        </p:txBody>
      </p:sp>
    </p:spTree>
    <p:extLst>
      <p:ext uri="{BB962C8B-B14F-4D97-AF65-F5344CB8AC3E}">
        <p14:creationId xmlns:p14="http://schemas.microsoft.com/office/powerpoint/2010/main" val="32484050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F88BCE0A-FEC5-5149-905E-B94BE89FE11E}" type="slidenum">
              <a:rPr lang="en-US">
                <a:solidFill>
                  <a:prstClr val="black"/>
                </a:solidFill>
                <a:latin typeface="Arial" charset="0"/>
              </a:rPr>
              <a:pPr/>
              <a:t>62</a:t>
            </a:fld>
            <a:endParaRPr lang="en-US">
              <a:solidFill>
                <a:prstClr val="black"/>
              </a:solidFill>
              <a:latin typeface="Arial" charset="0"/>
            </a:endParaRPr>
          </a:p>
        </p:txBody>
      </p:sp>
      <p:sp>
        <p:nvSpPr>
          <p:cNvPr id="490499" name="Rectangle 2"/>
          <p:cNvSpPr>
            <a:spLocks noGrp="1" noRot="1" noChangeAspect="1" noChangeArrowheads="1" noTextEdit="1"/>
          </p:cNvSpPr>
          <p:nvPr>
            <p:ph type="sldImg"/>
          </p:nvPr>
        </p:nvSpPr>
        <p:spPr>
          <a:xfrm>
            <a:off x="1144588" y="685800"/>
            <a:ext cx="4572000" cy="3429000"/>
          </a:xfrm>
          <a:ln/>
        </p:spPr>
      </p:sp>
    </p:spTree>
    <p:extLst>
      <p:ext uri="{BB962C8B-B14F-4D97-AF65-F5344CB8AC3E}">
        <p14:creationId xmlns:p14="http://schemas.microsoft.com/office/powerpoint/2010/main" val="10077974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2F7E3A43-40A1-6641-BB11-19B977F284DA}" type="slidenum">
              <a:rPr lang="en-US">
                <a:solidFill>
                  <a:prstClr val="black"/>
                </a:solidFill>
                <a:latin typeface="Arial" charset="0"/>
              </a:rPr>
              <a:pPr/>
              <a:t>63</a:t>
            </a:fld>
            <a:endParaRPr lang="en-US">
              <a:solidFill>
                <a:prstClr val="black"/>
              </a:solidFill>
              <a:latin typeface="Arial" charset="0"/>
            </a:endParaRPr>
          </a:p>
        </p:txBody>
      </p:sp>
      <p:sp>
        <p:nvSpPr>
          <p:cNvPr id="491523" name="Rectangle 2"/>
          <p:cNvSpPr>
            <a:spLocks noGrp="1" noRot="1" noChangeAspect="1" noChangeArrowheads="1" noTextEdit="1"/>
          </p:cNvSpPr>
          <p:nvPr>
            <p:ph type="sldImg"/>
          </p:nvPr>
        </p:nvSpPr>
        <p:spPr>
          <a:xfrm>
            <a:off x="1144588" y="685800"/>
            <a:ext cx="4572000" cy="3429000"/>
          </a:xfrm>
          <a:ln/>
        </p:spPr>
      </p:sp>
      <p:sp>
        <p:nvSpPr>
          <p:cNvPr id="491524" name="Rectangle 3"/>
          <p:cNvSpPr>
            <a:spLocks noGrp="1" noChangeArrowheads="1"/>
          </p:cNvSpPr>
          <p:nvPr>
            <p:ph type="body" idx="1"/>
          </p:nvPr>
        </p:nvSpPr>
        <p:spPr>
          <a:xfrm>
            <a:off x="857250" y="4395555"/>
            <a:ext cx="5202514" cy="422379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07" tIns="45903" rIns="91807" bIns="45903"/>
          <a:lstStyle/>
          <a:p>
            <a:pPr marL="112163" indent="-112163"/>
            <a:r>
              <a:rPr lang="en-US" b="1" dirty="0">
                <a:latin typeface="Times New Roman" charset="0"/>
              </a:rPr>
              <a:t>Instructor Notes</a:t>
            </a:r>
          </a:p>
          <a:p>
            <a:pPr marL="112163" indent="-112163">
              <a:buFontTx/>
              <a:buChar char="•"/>
            </a:pPr>
            <a:r>
              <a:rPr lang="en-US" dirty="0">
                <a:latin typeface="Times New Roman" charset="0"/>
              </a:rPr>
              <a:t>The parasite is pronounced: </a:t>
            </a:r>
            <a:r>
              <a:rPr lang="en-US" i="1" dirty="0">
                <a:latin typeface="Times New Roman" charset="0"/>
              </a:rPr>
              <a:t>KRIP-TOH-</a:t>
            </a:r>
            <a:r>
              <a:rPr lang="en-US" i="1" dirty="0" err="1">
                <a:latin typeface="Times New Roman" charset="0"/>
              </a:rPr>
              <a:t>spor</a:t>
            </a:r>
            <a:r>
              <a:rPr lang="en-US" i="1" dirty="0">
                <a:latin typeface="Times New Roman" charset="0"/>
              </a:rPr>
              <a:t>-ID-</a:t>
            </a:r>
            <a:r>
              <a:rPr lang="en-US" i="1" dirty="0" err="1">
                <a:latin typeface="Times New Roman" charset="0"/>
              </a:rPr>
              <a:t>ee</a:t>
            </a:r>
            <a:r>
              <a:rPr lang="en-US" i="1" dirty="0">
                <a:latin typeface="Times New Roman" charset="0"/>
              </a:rPr>
              <a:t>-um PAR-</a:t>
            </a:r>
            <a:r>
              <a:rPr lang="en-US" i="1" dirty="0" err="1">
                <a:latin typeface="Times New Roman" charset="0"/>
              </a:rPr>
              <a:t>vum</a:t>
            </a:r>
            <a:r>
              <a:rPr lang="en-US" dirty="0">
                <a:latin typeface="Times New Roman" charset="0"/>
              </a:rPr>
              <a:t>.</a:t>
            </a:r>
          </a:p>
          <a:p>
            <a:pPr marL="112163" indent="-112163">
              <a:buFontTx/>
              <a:buChar char="•"/>
            </a:pPr>
            <a:r>
              <a:rPr lang="en-US" dirty="0">
                <a:latin typeface="Times New Roman" charset="0"/>
              </a:rPr>
              <a:t>The illness is pronounced: </a:t>
            </a:r>
            <a:r>
              <a:rPr lang="en-US" i="1" dirty="0">
                <a:latin typeface="Times New Roman" charset="0"/>
              </a:rPr>
              <a:t>KRIP-TOH-</a:t>
            </a:r>
            <a:r>
              <a:rPr lang="en-US" i="1" dirty="0" err="1">
                <a:latin typeface="Times New Roman" charset="0"/>
              </a:rPr>
              <a:t>spor</a:t>
            </a:r>
            <a:r>
              <a:rPr lang="en-US" i="1" dirty="0">
                <a:latin typeface="Times New Roman" charset="0"/>
              </a:rPr>
              <a:t>-id-</a:t>
            </a:r>
            <a:r>
              <a:rPr lang="en-US" i="1" dirty="0" err="1">
                <a:latin typeface="Times New Roman" charset="0"/>
              </a:rPr>
              <a:t>ee</a:t>
            </a:r>
            <a:r>
              <a:rPr lang="en-US" i="1" dirty="0">
                <a:latin typeface="Times New Roman" charset="0"/>
              </a:rPr>
              <a:t>-O-sis</a:t>
            </a:r>
            <a:r>
              <a:rPr lang="en-US" dirty="0">
                <a:latin typeface="Times New Roman" charset="0"/>
              </a:rPr>
              <a:t>.</a:t>
            </a:r>
          </a:p>
          <a:p>
            <a:pPr marL="112163" indent="-112163">
              <a:buFontTx/>
              <a:buChar char="•"/>
            </a:pPr>
            <a:r>
              <a:rPr lang="en-US" i="1" dirty="0">
                <a:latin typeface="Times New Roman" charset="0"/>
              </a:rPr>
              <a:t>Cryptosporidium </a:t>
            </a:r>
            <a:r>
              <a:rPr lang="en-US" i="1" dirty="0" err="1">
                <a:latin typeface="Times New Roman" charset="0"/>
              </a:rPr>
              <a:t>parvum</a:t>
            </a:r>
            <a:r>
              <a:rPr lang="en-US" i="1" dirty="0">
                <a:latin typeface="Times New Roman" charset="0"/>
              </a:rPr>
              <a:t> </a:t>
            </a:r>
            <a:r>
              <a:rPr lang="en-US" dirty="0">
                <a:latin typeface="Times New Roman" charset="0"/>
              </a:rPr>
              <a:t>can be found in the feces of infected people. Food handlers can transfer it to food when they touch food with fingers that have feces on them. Day-care and medical communities have been frequent locations of person-to-person spread of this parasite. Symptoms will be more severe in people with weakened immune systems.</a:t>
            </a:r>
            <a:endParaRPr lang="en-US" i="1" dirty="0">
              <a:latin typeface="Times New Roman" charset="0"/>
            </a:endParaRPr>
          </a:p>
          <a:p>
            <a:pPr marL="112163" indent="-112163"/>
            <a:endParaRPr lang="en-US" dirty="0">
              <a:latin typeface="Times New Roman" charset="0"/>
            </a:endParaRPr>
          </a:p>
        </p:txBody>
      </p:sp>
    </p:spTree>
    <p:extLst>
      <p:ext uri="{BB962C8B-B14F-4D97-AF65-F5344CB8AC3E}">
        <p14:creationId xmlns:p14="http://schemas.microsoft.com/office/powerpoint/2010/main" val="27964704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F6BAA212-4E3F-0A43-B023-12AB7D750342}" type="slidenum">
              <a:rPr lang="en-US">
                <a:solidFill>
                  <a:prstClr val="black"/>
                </a:solidFill>
                <a:latin typeface="Arial" charset="0"/>
              </a:rPr>
              <a:pPr/>
              <a:t>64</a:t>
            </a:fld>
            <a:endParaRPr lang="en-US">
              <a:solidFill>
                <a:prstClr val="black"/>
              </a:solidFill>
              <a:latin typeface="Arial" charset="0"/>
            </a:endParaRPr>
          </a:p>
        </p:txBody>
      </p:sp>
      <p:sp>
        <p:nvSpPr>
          <p:cNvPr id="492547" name="Rectangle 2"/>
          <p:cNvSpPr>
            <a:spLocks noGrp="1" noRot="1" noChangeAspect="1" noChangeArrowheads="1" noTextEdit="1"/>
          </p:cNvSpPr>
          <p:nvPr>
            <p:ph type="sldImg"/>
          </p:nvPr>
        </p:nvSpPr>
        <p:spPr>
          <a:xfrm>
            <a:off x="1144588" y="685800"/>
            <a:ext cx="4572000" cy="3429000"/>
          </a:xfrm>
          <a:ln/>
        </p:spPr>
      </p:sp>
      <p:sp>
        <p:nvSpPr>
          <p:cNvPr id="492548"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15260398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FE303716-B920-5D48-899A-DEBC708D8163}" type="slidenum">
              <a:rPr lang="en-US">
                <a:solidFill>
                  <a:prstClr val="black"/>
                </a:solidFill>
                <a:latin typeface="Arial" charset="0"/>
              </a:rPr>
              <a:pPr/>
              <a:t>65</a:t>
            </a:fld>
            <a:endParaRPr lang="en-US">
              <a:solidFill>
                <a:prstClr val="black"/>
              </a:solidFill>
              <a:latin typeface="Arial" charset="0"/>
            </a:endParaRPr>
          </a:p>
        </p:txBody>
      </p:sp>
      <p:sp>
        <p:nvSpPr>
          <p:cNvPr id="493571" name="Rectangle 2"/>
          <p:cNvSpPr>
            <a:spLocks noGrp="1" noRot="1" noChangeAspect="1" noChangeArrowheads="1" noTextEdit="1"/>
          </p:cNvSpPr>
          <p:nvPr>
            <p:ph type="sldImg"/>
          </p:nvPr>
        </p:nvSpPr>
        <p:spPr>
          <a:xfrm>
            <a:off x="1144588" y="685800"/>
            <a:ext cx="4572000" cy="3429000"/>
          </a:xfrm>
          <a:ln/>
        </p:spPr>
      </p:sp>
      <p:sp>
        <p:nvSpPr>
          <p:cNvPr id="493572" name="Rectangle 3"/>
          <p:cNvSpPr>
            <a:spLocks noGrp="1" noChangeArrowheads="1"/>
          </p:cNvSpPr>
          <p:nvPr>
            <p:ph type="body" idx="1"/>
          </p:nvPr>
        </p:nvSpPr>
        <p:spPr>
          <a:xfrm>
            <a:off x="857250" y="4395555"/>
            <a:ext cx="5202514" cy="422379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07" tIns="45903" rIns="91807" bIns="45903"/>
          <a:lstStyle/>
          <a:p>
            <a:pPr marL="112163" indent="-112163"/>
            <a:r>
              <a:rPr lang="en-US" b="1" dirty="0">
                <a:latin typeface="Times New Roman" charset="0"/>
              </a:rPr>
              <a:t>Instructor Notes</a:t>
            </a:r>
          </a:p>
          <a:p>
            <a:pPr marL="112163" indent="-112163">
              <a:buFontTx/>
              <a:buChar char="•"/>
            </a:pPr>
            <a:r>
              <a:rPr lang="en-US" dirty="0">
                <a:latin typeface="Times New Roman" charset="0"/>
              </a:rPr>
              <a:t>The parasite is pronounced: </a:t>
            </a:r>
            <a:r>
              <a:rPr lang="en-US" i="1" dirty="0" err="1">
                <a:latin typeface="Times New Roman" charset="0"/>
              </a:rPr>
              <a:t>jee</a:t>
            </a:r>
            <a:r>
              <a:rPr lang="en-US" i="1" dirty="0">
                <a:latin typeface="Times New Roman" charset="0"/>
              </a:rPr>
              <a:t>-ARE-dee-uh do-WAH-den-AL-is.</a:t>
            </a:r>
          </a:p>
          <a:p>
            <a:pPr marL="112163" indent="-112163">
              <a:buFontTx/>
              <a:buChar char="•"/>
            </a:pPr>
            <a:r>
              <a:rPr lang="en-US" dirty="0">
                <a:latin typeface="Times New Roman" charset="0"/>
              </a:rPr>
              <a:t>The illness is pronounced: </a:t>
            </a:r>
            <a:r>
              <a:rPr lang="en-US" i="1" dirty="0">
                <a:latin typeface="Times New Roman" charset="0"/>
              </a:rPr>
              <a:t>JEE-are-DYE-uh-sis.</a:t>
            </a:r>
          </a:p>
          <a:p>
            <a:pPr marL="112163" indent="-112163">
              <a:buFontTx/>
              <a:buChar char="•"/>
            </a:pPr>
            <a:r>
              <a:rPr lang="en-US" i="1" dirty="0">
                <a:latin typeface="Times New Roman" charset="0"/>
              </a:rPr>
              <a:t>Giardia </a:t>
            </a:r>
            <a:r>
              <a:rPr lang="en-US" i="1" dirty="0" err="1">
                <a:latin typeface="Times New Roman" charset="0"/>
              </a:rPr>
              <a:t>duodenalis</a:t>
            </a:r>
            <a:r>
              <a:rPr lang="en-US" i="1" dirty="0">
                <a:latin typeface="Times New Roman" charset="0"/>
              </a:rPr>
              <a:t> </a:t>
            </a:r>
            <a:r>
              <a:rPr lang="en-US" dirty="0">
                <a:latin typeface="Times New Roman" charset="0"/>
              </a:rPr>
              <a:t>can be found in the feces of infected people. Food handlers can transfer the parasite to food when they touch food with fingers that have feces on them.</a:t>
            </a:r>
            <a:endParaRPr lang="en-US" i="1" dirty="0">
              <a:latin typeface="Times New Roman" charset="0"/>
            </a:endParaRPr>
          </a:p>
          <a:p>
            <a:pPr marL="112163" indent="-112163"/>
            <a:endParaRPr lang="en-US" i="1" dirty="0">
              <a:latin typeface="Times New Roman" charset="0"/>
            </a:endParaRPr>
          </a:p>
          <a:p>
            <a:pPr marL="112163" indent="-112163"/>
            <a:endParaRPr lang="en-US" dirty="0">
              <a:latin typeface="Times New Roman" charset="0"/>
            </a:endParaRPr>
          </a:p>
        </p:txBody>
      </p:sp>
    </p:spTree>
    <p:extLst>
      <p:ext uri="{BB962C8B-B14F-4D97-AF65-F5344CB8AC3E}">
        <p14:creationId xmlns:p14="http://schemas.microsoft.com/office/powerpoint/2010/main" val="23238967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FC279465-ADB1-4F4C-85B7-84BA27432FE7}" type="slidenum">
              <a:rPr lang="en-US">
                <a:solidFill>
                  <a:prstClr val="black"/>
                </a:solidFill>
                <a:latin typeface="Arial" charset="0"/>
              </a:rPr>
              <a:pPr/>
              <a:t>66</a:t>
            </a:fld>
            <a:endParaRPr lang="en-US">
              <a:solidFill>
                <a:prstClr val="black"/>
              </a:solidFill>
              <a:latin typeface="Arial" charset="0"/>
            </a:endParaRPr>
          </a:p>
        </p:txBody>
      </p:sp>
      <p:sp>
        <p:nvSpPr>
          <p:cNvPr id="494595" name="Rectangle 2"/>
          <p:cNvSpPr>
            <a:spLocks noGrp="1" noRot="1" noChangeAspect="1" noChangeArrowheads="1" noTextEdit="1"/>
          </p:cNvSpPr>
          <p:nvPr>
            <p:ph type="sldImg"/>
          </p:nvPr>
        </p:nvSpPr>
        <p:spPr>
          <a:xfrm>
            <a:off x="1144588" y="685800"/>
            <a:ext cx="4572000" cy="3429000"/>
          </a:xfrm>
          <a:ln/>
        </p:spPr>
      </p:sp>
      <p:sp>
        <p:nvSpPr>
          <p:cNvPr id="494596"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40492555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7B554224-FE7C-EE46-A14A-49B496C941A5}" type="slidenum">
              <a:rPr lang="en-US">
                <a:solidFill>
                  <a:prstClr val="black"/>
                </a:solidFill>
                <a:latin typeface="Arial" charset="0"/>
              </a:rPr>
              <a:pPr/>
              <a:t>67</a:t>
            </a:fld>
            <a:endParaRPr lang="en-US">
              <a:solidFill>
                <a:prstClr val="black"/>
              </a:solidFill>
              <a:latin typeface="Arial" charset="0"/>
            </a:endParaRPr>
          </a:p>
        </p:txBody>
      </p:sp>
      <p:sp>
        <p:nvSpPr>
          <p:cNvPr id="495619" name="Rectangle 2"/>
          <p:cNvSpPr>
            <a:spLocks noGrp="1" noRot="1" noChangeAspect="1" noChangeArrowheads="1" noTextEdit="1"/>
          </p:cNvSpPr>
          <p:nvPr>
            <p:ph type="sldImg"/>
          </p:nvPr>
        </p:nvSpPr>
        <p:spPr>
          <a:xfrm>
            <a:off x="1144588" y="685800"/>
            <a:ext cx="4572000" cy="3429000"/>
          </a:xfrm>
          <a:ln/>
        </p:spPr>
      </p:sp>
      <p:sp>
        <p:nvSpPr>
          <p:cNvPr id="495620" name="Rectangle 3"/>
          <p:cNvSpPr>
            <a:spLocks noGrp="1" noChangeArrowheads="1"/>
          </p:cNvSpPr>
          <p:nvPr>
            <p:ph type="body" idx="1"/>
          </p:nvPr>
        </p:nvSpPr>
        <p:spPr>
          <a:xfrm>
            <a:off x="857250" y="4395555"/>
            <a:ext cx="5202514" cy="422379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07" tIns="45903" rIns="91807" bIns="45903"/>
          <a:lstStyle/>
          <a:p>
            <a:pPr marL="112163" indent="-112163"/>
            <a:r>
              <a:rPr lang="en-US" b="1" dirty="0">
                <a:latin typeface="Times New Roman" charset="0"/>
              </a:rPr>
              <a:t>Instructor Notes</a:t>
            </a:r>
          </a:p>
          <a:p>
            <a:pPr marL="112163" indent="-112163">
              <a:buFontTx/>
              <a:buChar char="•"/>
            </a:pPr>
            <a:r>
              <a:rPr lang="en-US" dirty="0">
                <a:latin typeface="Times New Roman" charset="0"/>
              </a:rPr>
              <a:t>The parasite is pronounced: </a:t>
            </a:r>
            <a:r>
              <a:rPr lang="en-US" i="1" dirty="0">
                <a:latin typeface="Times New Roman" charset="0"/>
              </a:rPr>
              <a:t>SI-</a:t>
            </a:r>
            <a:r>
              <a:rPr lang="en-US" i="1" dirty="0" err="1">
                <a:latin typeface="Times New Roman" charset="0"/>
              </a:rPr>
              <a:t>klo</a:t>
            </a:r>
            <a:r>
              <a:rPr lang="en-US" i="1" dirty="0">
                <a:latin typeface="Times New Roman" charset="0"/>
              </a:rPr>
              <a:t>-</a:t>
            </a:r>
            <a:r>
              <a:rPr lang="en-US" i="1" dirty="0" err="1">
                <a:latin typeface="Times New Roman" charset="0"/>
              </a:rPr>
              <a:t>spor</a:t>
            </a:r>
            <a:r>
              <a:rPr lang="en-US" i="1" dirty="0">
                <a:latin typeface="Times New Roman" charset="0"/>
              </a:rPr>
              <a:t>-uh KI-uh-</a:t>
            </a:r>
            <a:r>
              <a:rPr lang="en-US" i="1" dirty="0" err="1">
                <a:latin typeface="Times New Roman" charset="0"/>
              </a:rPr>
              <a:t>te</a:t>
            </a:r>
            <a:r>
              <a:rPr lang="en-US" i="1" dirty="0">
                <a:latin typeface="Times New Roman" charset="0"/>
              </a:rPr>
              <a:t>-NEN-sis.</a:t>
            </a:r>
          </a:p>
          <a:p>
            <a:pPr marL="112163" indent="-112163">
              <a:buFontTx/>
              <a:buChar char="•"/>
            </a:pPr>
            <a:r>
              <a:rPr lang="en-US" dirty="0">
                <a:latin typeface="Times New Roman" charset="0"/>
              </a:rPr>
              <a:t>The illness is pronounced: </a:t>
            </a:r>
            <a:r>
              <a:rPr lang="en-US" i="1" dirty="0">
                <a:latin typeface="Times New Roman" charset="0"/>
              </a:rPr>
              <a:t>SI-</a:t>
            </a:r>
            <a:r>
              <a:rPr lang="en-US" i="1" dirty="0" err="1">
                <a:latin typeface="Times New Roman" charset="0"/>
              </a:rPr>
              <a:t>klo</a:t>
            </a:r>
            <a:r>
              <a:rPr lang="en-US" i="1" dirty="0">
                <a:latin typeface="Times New Roman" charset="0"/>
              </a:rPr>
              <a:t>-</a:t>
            </a:r>
            <a:r>
              <a:rPr lang="en-US" i="1" dirty="0" err="1">
                <a:latin typeface="Times New Roman" charset="0"/>
              </a:rPr>
              <a:t>spor</a:t>
            </a:r>
            <a:r>
              <a:rPr lang="en-US" i="1" dirty="0">
                <a:latin typeface="Times New Roman" charset="0"/>
              </a:rPr>
              <a:t>-I-uh-sis.</a:t>
            </a:r>
          </a:p>
          <a:p>
            <a:pPr marL="112163" indent="-112163">
              <a:buFontTx/>
              <a:buChar char="•"/>
            </a:pPr>
            <a:r>
              <a:rPr lang="en-US" i="1" dirty="0" err="1">
                <a:latin typeface="Times New Roman" charset="0"/>
              </a:rPr>
              <a:t>Cyclospora</a:t>
            </a:r>
            <a:r>
              <a:rPr lang="en-US" i="1" dirty="0">
                <a:latin typeface="Times New Roman" charset="0"/>
              </a:rPr>
              <a:t> </a:t>
            </a:r>
            <a:r>
              <a:rPr lang="en-US" i="1" dirty="0" err="1">
                <a:latin typeface="Times New Roman" charset="0"/>
              </a:rPr>
              <a:t>cayetanensis</a:t>
            </a:r>
            <a:r>
              <a:rPr lang="en-US" i="1" dirty="0">
                <a:latin typeface="Times New Roman" charset="0"/>
              </a:rPr>
              <a:t> </a:t>
            </a:r>
            <a:r>
              <a:rPr lang="en-US" dirty="0">
                <a:latin typeface="Times New Roman" charset="0"/>
              </a:rPr>
              <a:t>is a parasite that has been found in contaminated water and has been associated with produce irrigated or washed with contaminated water. It can also be found in the feces of infected people. Food handlers can transfer the parasite to food when they touch it with fingers containing feces. For this reason, food handlers with diarrhea must be excluded from the operation. It is also critical to purchase produce from approved, reputable suppliers.</a:t>
            </a:r>
            <a:endParaRPr lang="en-US" i="1" dirty="0">
              <a:latin typeface="Times New Roman" charset="0"/>
            </a:endParaRPr>
          </a:p>
          <a:p>
            <a:pPr marL="112163" indent="-112163"/>
            <a:endParaRPr lang="en-US" i="1" dirty="0">
              <a:latin typeface="Times New Roman" charset="0"/>
            </a:endParaRPr>
          </a:p>
          <a:p>
            <a:pPr marL="112163" indent="-112163"/>
            <a:endParaRPr lang="en-US" dirty="0">
              <a:latin typeface="Times New Roman" charset="0"/>
            </a:endParaRPr>
          </a:p>
        </p:txBody>
      </p:sp>
    </p:spTree>
    <p:extLst>
      <p:ext uri="{BB962C8B-B14F-4D97-AF65-F5344CB8AC3E}">
        <p14:creationId xmlns:p14="http://schemas.microsoft.com/office/powerpoint/2010/main" val="17008805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27222BF8-F83C-2844-B2B3-AF62B2833816}" type="slidenum">
              <a:rPr lang="en-US">
                <a:solidFill>
                  <a:prstClr val="black"/>
                </a:solidFill>
                <a:latin typeface="Arial" charset="0"/>
              </a:rPr>
              <a:pPr/>
              <a:t>68</a:t>
            </a:fld>
            <a:endParaRPr lang="en-US">
              <a:solidFill>
                <a:prstClr val="black"/>
              </a:solidFill>
              <a:latin typeface="Arial" charset="0"/>
            </a:endParaRPr>
          </a:p>
        </p:txBody>
      </p:sp>
      <p:sp>
        <p:nvSpPr>
          <p:cNvPr id="496643" name="Rectangle 2"/>
          <p:cNvSpPr>
            <a:spLocks noGrp="1" noRot="1" noChangeAspect="1" noChangeArrowheads="1" noTextEdit="1"/>
          </p:cNvSpPr>
          <p:nvPr>
            <p:ph type="sldImg"/>
          </p:nvPr>
        </p:nvSpPr>
        <p:spPr>
          <a:xfrm>
            <a:off x="1144588" y="685800"/>
            <a:ext cx="4572000" cy="3429000"/>
          </a:xfrm>
          <a:ln/>
        </p:spPr>
      </p:sp>
      <p:sp>
        <p:nvSpPr>
          <p:cNvPr id="496644"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dirty="0">
              <a:latin typeface="Times New Roman" charset="0"/>
            </a:endParaRPr>
          </a:p>
        </p:txBody>
      </p:sp>
    </p:spTree>
    <p:extLst>
      <p:ext uri="{BB962C8B-B14F-4D97-AF65-F5344CB8AC3E}">
        <p14:creationId xmlns:p14="http://schemas.microsoft.com/office/powerpoint/2010/main" val="14710348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2109FD03-E787-154D-A4A6-31AFCB364245}" type="slidenum">
              <a:rPr lang="en-US">
                <a:solidFill>
                  <a:prstClr val="black"/>
                </a:solidFill>
                <a:latin typeface="Arial" charset="0"/>
              </a:rPr>
              <a:pPr/>
              <a:t>69</a:t>
            </a:fld>
            <a:endParaRPr lang="en-US">
              <a:solidFill>
                <a:prstClr val="black"/>
              </a:solidFill>
              <a:latin typeface="Arial" charset="0"/>
            </a:endParaRPr>
          </a:p>
        </p:txBody>
      </p:sp>
      <p:sp>
        <p:nvSpPr>
          <p:cNvPr id="497667" name="Rectangle 2"/>
          <p:cNvSpPr>
            <a:spLocks noGrp="1" noRot="1" noChangeAspect="1" noChangeArrowheads="1" noTextEdit="1"/>
          </p:cNvSpPr>
          <p:nvPr>
            <p:ph type="sldImg"/>
          </p:nvPr>
        </p:nvSpPr>
        <p:spPr>
          <a:xfrm>
            <a:off x="1143000" y="687388"/>
            <a:ext cx="4572000" cy="3429000"/>
          </a:xfrm>
          <a:ln/>
        </p:spPr>
      </p:sp>
      <p:sp>
        <p:nvSpPr>
          <p:cNvPr id="497668" name="Rectangle 3"/>
          <p:cNvSpPr>
            <a:spLocks noGrp="1" noChangeArrowheads="1"/>
          </p:cNvSpPr>
          <p:nvPr>
            <p:ph type="body" idx="1"/>
          </p:nvPr>
        </p:nvSpPr>
        <p:spPr>
          <a:xfrm>
            <a:off x="857250" y="4395555"/>
            <a:ext cx="4974225" cy="422379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r>
              <a:rPr lang="en-US" b="1" dirty="0">
                <a:latin typeface="Times New Roman" charset="0"/>
              </a:rPr>
              <a:t>Instructor Notes</a:t>
            </a:r>
          </a:p>
          <a:p>
            <a:pPr marL="112163" indent="-112163">
              <a:buFontTx/>
              <a:buChar char="•"/>
            </a:pPr>
            <a:r>
              <a:rPr lang="en-US" dirty="0">
                <a:latin typeface="Times New Roman" charset="0"/>
              </a:rPr>
              <a:t>Fungi are pathogens that only sometimes make people sick. Mostly, they spoil food. They are found in air, dirt, plants, water, and some food. Mold and yeast are examples.</a:t>
            </a:r>
          </a:p>
        </p:txBody>
      </p:sp>
    </p:spTree>
    <p:extLst>
      <p:ext uri="{BB962C8B-B14F-4D97-AF65-F5344CB8AC3E}">
        <p14:creationId xmlns:p14="http://schemas.microsoft.com/office/powerpoint/2010/main" val="2103843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78CC097-7AD7-6947-9A60-E0E0DE2B92F1}" type="slidenum">
              <a:rPr lang="en-US" sz="1200" b="0" smtClean="0">
                <a:solidFill>
                  <a:schemeClr val="tx1"/>
                </a:solidFill>
              </a:rPr>
              <a:pPr eaLnBrk="1" hangingPunct="1">
                <a:defRPr/>
              </a:pPr>
              <a:t>7</a:t>
            </a:fld>
            <a:endParaRPr lang="en-US" sz="1200" b="0" dirty="0">
              <a:solidFill>
                <a:schemeClr val="tx1"/>
              </a:solidFill>
            </a:endParaRPr>
          </a:p>
        </p:txBody>
      </p:sp>
      <p:sp>
        <p:nvSpPr>
          <p:cNvPr id="323587" name="Rectangle 2"/>
          <p:cNvSpPr>
            <a:spLocks noGrp="1" noRot="1" noChangeAspect="1" noChangeArrowheads="1" noTextEdit="1"/>
          </p:cNvSpPr>
          <p:nvPr>
            <p:ph type="sldImg"/>
          </p:nvPr>
        </p:nvSpPr>
        <p:spPr>
          <a:xfrm>
            <a:off x="1181100" y="698500"/>
            <a:ext cx="4648200" cy="3486150"/>
          </a:xfrm>
          <a:ln/>
        </p:spPr>
      </p:sp>
      <p:sp>
        <p:nvSpPr>
          <p:cNvPr id="94211" name="Rectangle 3"/>
          <p:cNvSpPr>
            <a:spLocks noGrp="1" noChangeArrowheads="1"/>
          </p:cNvSpPr>
          <p:nvPr>
            <p:ph type="body" idx="1"/>
          </p:nvPr>
        </p:nvSpPr>
        <p:spPr>
          <a:xfrm>
            <a:off x="876300" y="4465638"/>
            <a:ext cx="53594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14300" indent="-114300" eaLnBrk="1" hangingPunct="1">
              <a:buFontTx/>
              <a:buChar char="•"/>
            </a:pPr>
            <a:r>
              <a:rPr lang="en-US" dirty="0">
                <a:latin typeface="Times New Roman" charset="0"/>
              </a:rPr>
              <a:t>The symptoms of a foodborne illness vary depending on which illness a person has. But most victims of foodborne illness share some common symptoms.</a:t>
            </a:r>
          </a:p>
          <a:p>
            <a:pPr marL="114300" indent="-114300" eaLnBrk="1" hangingPunct="1">
              <a:buFontTx/>
              <a:buChar char="•"/>
            </a:pPr>
            <a:r>
              <a:rPr lang="en-US" dirty="0">
                <a:latin typeface="Times New Roman" charset="0"/>
              </a:rPr>
              <a:t>Not every person who is sick from a foodborne illness will have all of these symptoms. Nor are the symptoms of a foodborne illness limited to this list.</a:t>
            </a:r>
          </a:p>
          <a:p>
            <a:pPr marL="114300" indent="-114300" eaLnBrk="1" hangingPunct="1">
              <a:buFontTx/>
              <a:buChar char="•"/>
            </a:pPr>
            <a:r>
              <a:rPr lang="en-US" dirty="0">
                <a:latin typeface="Times New Roman" charset="0"/>
              </a:rPr>
              <a:t>How quickly foodborne-illness symptoms appear in a person is known as the onset time of the illness. Onset times depend on the type of foodborne illness a person has. They can range from 30 minutes to as long as six weeks. How severe the illness is can also vary, from mild diarrhea to death.</a:t>
            </a:r>
          </a:p>
        </p:txBody>
      </p:sp>
    </p:spTree>
    <p:extLst>
      <p:ext uri="{BB962C8B-B14F-4D97-AF65-F5344CB8AC3E}">
        <p14:creationId xmlns:p14="http://schemas.microsoft.com/office/powerpoint/2010/main" val="28013050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C3D56308-0012-0144-BAC1-E328E8A3DFA5}" type="slidenum">
              <a:rPr lang="en-US">
                <a:solidFill>
                  <a:prstClr val="black"/>
                </a:solidFill>
                <a:latin typeface="Arial" charset="0"/>
              </a:rPr>
              <a:pPr/>
              <a:t>70</a:t>
            </a:fld>
            <a:endParaRPr lang="en-US">
              <a:solidFill>
                <a:prstClr val="black"/>
              </a:solidFill>
              <a:latin typeface="Arial" charset="0"/>
            </a:endParaRPr>
          </a:p>
        </p:txBody>
      </p:sp>
      <p:sp>
        <p:nvSpPr>
          <p:cNvPr id="498691" name="Rectangle 2"/>
          <p:cNvSpPr>
            <a:spLocks noGrp="1" noRot="1" noChangeAspect="1" noChangeArrowheads="1" noTextEdit="1"/>
          </p:cNvSpPr>
          <p:nvPr>
            <p:ph type="sldImg"/>
          </p:nvPr>
        </p:nvSpPr>
        <p:spPr>
          <a:xfrm>
            <a:off x="1143000" y="687388"/>
            <a:ext cx="4572000" cy="3429000"/>
          </a:xfrm>
          <a:ln/>
        </p:spPr>
      </p:sp>
      <p:sp>
        <p:nvSpPr>
          <p:cNvPr id="498692" name="Rectangle 3"/>
          <p:cNvSpPr>
            <a:spLocks noGrp="1" noChangeArrowheads="1"/>
          </p:cNvSpPr>
          <p:nvPr>
            <p:ph type="body" idx="1"/>
          </p:nvPr>
        </p:nvSpPr>
        <p:spPr>
          <a:xfrm>
            <a:off x="857250" y="4395555"/>
            <a:ext cx="4974225" cy="422379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r>
              <a:rPr lang="en-US" b="1" dirty="0">
                <a:latin typeface="Times New Roman" charset="0"/>
              </a:rPr>
              <a:t>Instructor Notes</a:t>
            </a:r>
          </a:p>
          <a:p>
            <a:pPr marL="112163" indent="-112163">
              <a:buFontTx/>
              <a:buChar char="•"/>
            </a:pPr>
            <a:r>
              <a:rPr lang="en-US" dirty="0">
                <a:latin typeface="Times New Roman" charset="0"/>
              </a:rPr>
              <a:t>Some molds produce toxins, such as aflatoxins.</a:t>
            </a:r>
          </a:p>
          <a:p>
            <a:pPr marL="112163" indent="-112163">
              <a:buFontTx/>
              <a:buChar char="•"/>
            </a:pPr>
            <a:r>
              <a:rPr lang="en-US" dirty="0">
                <a:latin typeface="Times New Roman" charset="0"/>
              </a:rPr>
              <a:t>Molds grow under almost any condition. They grow particularly well in acidic food with low water activity, such as jams, jellies, and cured, salty meat (e.g., ham, bacon, and salami).</a:t>
            </a:r>
          </a:p>
          <a:p>
            <a:pPr marL="112163" indent="-112163">
              <a:buFontTx/>
              <a:buChar char="•"/>
            </a:pPr>
            <a:r>
              <a:rPr lang="en-US" dirty="0">
                <a:latin typeface="Times New Roman" charset="0"/>
              </a:rPr>
              <a:t>Some molds produce toxins that can cause allergic reactions, nervous system disorders, and kidney</a:t>
            </a:r>
            <a:r>
              <a:rPr lang="en-US" baseline="0" dirty="0">
                <a:latin typeface="Times New Roman" charset="0"/>
              </a:rPr>
              <a:t> </a:t>
            </a:r>
            <a:r>
              <a:rPr lang="en-US" dirty="0">
                <a:latin typeface="Times New Roman" charset="0"/>
              </a:rPr>
              <a:t>and liver damage. For example, aflatoxin, produced by the molds Aspergillus </a:t>
            </a:r>
            <a:r>
              <a:rPr lang="en-US" dirty="0" err="1">
                <a:latin typeface="Times New Roman" charset="0"/>
              </a:rPr>
              <a:t>flavus</a:t>
            </a:r>
            <a:r>
              <a:rPr lang="en-US" dirty="0">
                <a:latin typeface="Times New Roman" charset="0"/>
              </a:rPr>
              <a:t> and Aspergillus </a:t>
            </a:r>
            <a:r>
              <a:rPr lang="en-US" dirty="0" err="1">
                <a:latin typeface="Times New Roman" charset="0"/>
              </a:rPr>
              <a:t>parasiticus</a:t>
            </a:r>
            <a:r>
              <a:rPr lang="en-US" dirty="0">
                <a:latin typeface="Times New Roman" charset="0"/>
              </a:rPr>
              <a:t>, can cause liver disease. Food such as corn and corn products, peanuts and peanut products, cottonseed, milk, and tree nuts (such as Brazil nuts, pecans, pistachio nuts, and walnuts) have been associated with aflatoxins.</a:t>
            </a:r>
          </a:p>
          <a:p>
            <a:pPr marL="112163" indent="-112163">
              <a:buFontTx/>
              <a:buChar char="•"/>
            </a:pPr>
            <a:r>
              <a:rPr lang="en-US" dirty="0">
                <a:latin typeface="Times New Roman" charset="0"/>
              </a:rPr>
              <a:t>Throw out all moldy food unless the mold is a natural part of the product (e.g., cheese such as Brie, Camembert, and Gorgonzola). </a:t>
            </a:r>
          </a:p>
          <a:p>
            <a:pPr marL="112163" indent="-112163">
              <a:buFontTx/>
              <a:buChar char="•"/>
            </a:pPr>
            <a:r>
              <a:rPr lang="en-US" dirty="0">
                <a:latin typeface="Times New Roman" charset="0"/>
              </a:rPr>
              <a:t>The FDA recommends cutting away moldy areas in hard cheese—at least one inch (2.5 centimeters) around them. You can also use this procedure on food such as salami and firm fruits and vegetables.</a:t>
            </a:r>
          </a:p>
        </p:txBody>
      </p:sp>
    </p:spTree>
    <p:extLst>
      <p:ext uri="{BB962C8B-B14F-4D97-AF65-F5344CB8AC3E}">
        <p14:creationId xmlns:p14="http://schemas.microsoft.com/office/powerpoint/2010/main" val="28640933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18BF9A0-D548-5644-B696-02B239B7753C}" type="slidenum">
              <a:rPr lang="en-US">
                <a:solidFill>
                  <a:prstClr val="black"/>
                </a:solidFill>
                <a:latin typeface="Arial" charset="0"/>
              </a:rPr>
              <a:pPr/>
              <a:t>71</a:t>
            </a:fld>
            <a:endParaRPr lang="en-US">
              <a:solidFill>
                <a:prstClr val="black"/>
              </a:solidFill>
              <a:latin typeface="Arial" charset="0"/>
            </a:endParaRPr>
          </a:p>
        </p:txBody>
      </p:sp>
      <p:sp>
        <p:nvSpPr>
          <p:cNvPr id="499715" name="Rectangle 2"/>
          <p:cNvSpPr>
            <a:spLocks noGrp="1" noRot="1" noChangeAspect="1" noChangeArrowheads="1" noTextEdit="1"/>
          </p:cNvSpPr>
          <p:nvPr>
            <p:ph type="sldImg"/>
          </p:nvPr>
        </p:nvSpPr>
        <p:spPr>
          <a:xfrm>
            <a:off x="1143000" y="687388"/>
            <a:ext cx="4572000" cy="3429000"/>
          </a:xfrm>
          <a:ln/>
        </p:spPr>
      </p:sp>
      <p:sp>
        <p:nvSpPr>
          <p:cNvPr id="499716" name="Rectangle 3"/>
          <p:cNvSpPr>
            <a:spLocks noGrp="1" noChangeArrowheads="1"/>
          </p:cNvSpPr>
          <p:nvPr>
            <p:ph type="body" idx="1"/>
          </p:nvPr>
        </p:nvSpPr>
        <p:spPr>
          <a:xfrm>
            <a:off x="857250" y="4395555"/>
            <a:ext cx="5028579" cy="422379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r>
              <a:rPr lang="en-US" b="1" dirty="0">
                <a:latin typeface="Times New Roman" charset="0"/>
              </a:rPr>
              <a:t>Instructor Notes</a:t>
            </a:r>
            <a:endParaRPr lang="en-US" dirty="0">
              <a:latin typeface="Times New Roman" charset="0"/>
            </a:endParaRPr>
          </a:p>
          <a:p>
            <a:pPr marL="112163" indent="-112163">
              <a:buFontTx/>
              <a:buChar char="•"/>
            </a:pPr>
            <a:r>
              <a:rPr lang="en-US" dirty="0">
                <a:latin typeface="Times New Roman" charset="0"/>
              </a:rPr>
              <a:t>Like molds, yeasts grow well in acidic food with little moisture, such as jellies, jams, syrup, honey, and fruit or fruit juice.</a:t>
            </a:r>
          </a:p>
        </p:txBody>
      </p:sp>
    </p:spTree>
    <p:extLst>
      <p:ext uri="{BB962C8B-B14F-4D97-AF65-F5344CB8AC3E}">
        <p14:creationId xmlns:p14="http://schemas.microsoft.com/office/powerpoint/2010/main" val="32657639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C6363A4B-A8A1-074E-A950-5AA15D5F4962}" type="slidenum">
              <a:rPr lang="en-US">
                <a:solidFill>
                  <a:prstClr val="black"/>
                </a:solidFill>
                <a:latin typeface="Arial" charset="0"/>
                <a:ea typeface="ＭＳ Ｐゴシック" charset="0"/>
                <a:cs typeface="ＭＳ Ｐゴシック" charset="0"/>
              </a:rPr>
              <a:pPr/>
              <a:t>72</a:t>
            </a:fld>
            <a:endParaRPr lang="en-US">
              <a:solidFill>
                <a:prstClr val="black"/>
              </a:solidFill>
              <a:latin typeface="Arial" charset="0"/>
              <a:ea typeface="ＭＳ Ｐゴシック" charset="0"/>
              <a:cs typeface="ＭＳ Ｐゴシック" charset="0"/>
            </a:endParaRPr>
          </a:p>
        </p:txBody>
      </p:sp>
      <p:sp>
        <p:nvSpPr>
          <p:cNvPr id="500739" name="Rectangle 2"/>
          <p:cNvSpPr>
            <a:spLocks noGrp="1" noRot="1" noChangeAspect="1" noChangeArrowheads="1" noTextEdit="1"/>
          </p:cNvSpPr>
          <p:nvPr>
            <p:ph type="sldImg"/>
          </p:nvPr>
        </p:nvSpPr>
        <p:spPr>
          <a:xfrm>
            <a:off x="1144588" y="685800"/>
            <a:ext cx="4572000" cy="3429000"/>
          </a:xfrm>
          <a:ln/>
        </p:spPr>
      </p:sp>
      <p:sp>
        <p:nvSpPr>
          <p:cNvPr id="500740" name="Rectangle 3"/>
          <p:cNvSpPr>
            <a:spLocks noGrp="1" noChangeArrowheads="1"/>
          </p:cNvSpPr>
          <p:nvPr>
            <p:ph type="body" idx="1"/>
          </p:nvPr>
        </p:nvSpPr>
        <p:spPr>
          <a:xfrm>
            <a:off x="857250" y="4395555"/>
            <a:ext cx="5202514" cy="422379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07" tIns="45903" rIns="91807" bIns="45903"/>
          <a:lstStyle/>
          <a:p>
            <a:pPr marL="112163" indent="-112163"/>
            <a:r>
              <a:rPr lang="en-US" b="1" dirty="0">
                <a:latin typeface="Times New Roman" charset="0"/>
              </a:rPr>
              <a:t>Instructor Notes</a:t>
            </a:r>
          </a:p>
          <a:p>
            <a:pPr marL="112163" indent="-112163">
              <a:buFontTx/>
              <a:buChar char="•"/>
            </a:pPr>
            <a:r>
              <a:rPr lang="en-US" dirty="0">
                <a:latin typeface="Times New Roman" charset="0"/>
              </a:rPr>
              <a:t>Some toxins are naturally associated with certain plants, mushrooms, and seafood. Toxins are a natural part of some fish.</a:t>
            </a:r>
          </a:p>
          <a:p>
            <a:pPr marL="112163" indent="-112163"/>
            <a:endParaRPr lang="en-US" dirty="0">
              <a:latin typeface="Times New Roman" charset="0"/>
            </a:endParaRPr>
          </a:p>
          <a:p>
            <a:pPr marL="112163" indent="-112163">
              <a:spcBef>
                <a:spcPct val="0"/>
              </a:spcBef>
              <a:buFontTx/>
              <a:buChar char="•"/>
            </a:pPr>
            <a:endParaRPr lang="en-US" dirty="0">
              <a:latin typeface="Times New Roman" charset="0"/>
            </a:endParaRPr>
          </a:p>
        </p:txBody>
      </p:sp>
    </p:spTree>
    <p:extLst>
      <p:ext uri="{BB962C8B-B14F-4D97-AF65-F5344CB8AC3E}">
        <p14:creationId xmlns:p14="http://schemas.microsoft.com/office/powerpoint/2010/main" val="29380100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C6363A4B-A8A1-074E-A950-5AA15D5F4962}" type="slidenum">
              <a:rPr lang="en-US">
                <a:solidFill>
                  <a:prstClr val="black"/>
                </a:solidFill>
                <a:latin typeface="Arial" charset="0"/>
                <a:ea typeface="ＭＳ Ｐゴシック" charset="0"/>
                <a:cs typeface="ＭＳ Ｐゴシック" charset="0"/>
              </a:rPr>
              <a:pPr/>
              <a:t>73</a:t>
            </a:fld>
            <a:endParaRPr lang="en-US">
              <a:solidFill>
                <a:prstClr val="black"/>
              </a:solidFill>
              <a:latin typeface="Arial" charset="0"/>
              <a:ea typeface="ＭＳ Ｐゴシック" charset="0"/>
              <a:cs typeface="ＭＳ Ｐゴシック" charset="0"/>
            </a:endParaRPr>
          </a:p>
        </p:txBody>
      </p:sp>
      <p:sp>
        <p:nvSpPr>
          <p:cNvPr id="500739" name="Rectangle 2"/>
          <p:cNvSpPr>
            <a:spLocks noGrp="1" noRot="1" noChangeAspect="1" noChangeArrowheads="1" noTextEdit="1"/>
          </p:cNvSpPr>
          <p:nvPr>
            <p:ph type="sldImg"/>
          </p:nvPr>
        </p:nvSpPr>
        <p:spPr>
          <a:xfrm>
            <a:off x="1144588" y="685800"/>
            <a:ext cx="4572000" cy="3429000"/>
          </a:xfrm>
          <a:ln/>
        </p:spPr>
      </p:sp>
      <p:sp>
        <p:nvSpPr>
          <p:cNvPr id="500740" name="Rectangle 3"/>
          <p:cNvSpPr>
            <a:spLocks noGrp="1" noChangeArrowheads="1"/>
          </p:cNvSpPr>
          <p:nvPr>
            <p:ph type="body" idx="1"/>
          </p:nvPr>
        </p:nvSpPr>
        <p:spPr>
          <a:xfrm>
            <a:off x="857250" y="4395555"/>
            <a:ext cx="5202514" cy="422379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07" tIns="45903" rIns="91807" bIns="45903"/>
          <a:lstStyle/>
          <a:p>
            <a:pPr marL="112163" indent="-112163"/>
            <a:r>
              <a:rPr lang="en-US" b="1" dirty="0">
                <a:latin typeface="Times New Roman" charset="0"/>
              </a:rPr>
              <a:t>Instructor Notes</a:t>
            </a:r>
          </a:p>
          <a:p>
            <a:pPr marL="112163" indent="-112163">
              <a:buFontTx/>
              <a:buChar char="•"/>
            </a:pPr>
            <a:r>
              <a:rPr lang="en-US" dirty="0">
                <a:latin typeface="Times New Roman" charset="0"/>
              </a:rPr>
              <a:t>Some toxins are naturally associated with certain plants, mushrooms, and seafood. Toxins are a natural part of some fish.</a:t>
            </a:r>
          </a:p>
          <a:p>
            <a:pPr marL="112163" indent="-112163">
              <a:buFontTx/>
              <a:buChar char="•"/>
            </a:pPr>
            <a:r>
              <a:rPr lang="en-US" dirty="0">
                <a:latin typeface="Times New Roman" charset="0"/>
              </a:rPr>
              <a:t>Some fish toxins are a natural part of the fish. These are called systemic toxins. Puffer fish, moray eels, and freshwater minnows all produce them. Because of the extreme risk it poses, puffer fish should not be served unless the chef has been licensed to prepare it.</a:t>
            </a:r>
          </a:p>
          <a:p>
            <a:pPr marL="112163" indent="-112163">
              <a:buFontTx/>
              <a:buChar char="•"/>
            </a:pPr>
            <a:r>
              <a:rPr lang="en-US" dirty="0">
                <a:latin typeface="Times New Roman" charset="0"/>
              </a:rPr>
              <a:t>Other toxins are made by pathogens on the fish. Some fish can also become contaminated when they eat smaller fish that have eaten a toxin.</a:t>
            </a:r>
          </a:p>
          <a:p>
            <a:pPr marL="112163" indent="-112163">
              <a:buFontTx/>
              <a:buChar char="•"/>
            </a:pPr>
            <a:r>
              <a:rPr lang="en-US" dirty="0">
                <a:latin typeface="Times New Roman" charset="0"/>
              </a:rPr>
              <a:t>Shellfish, such as oysters, can be contaminated when they eat marine algae that have a toxin.</a:t>
            </a:r>
          </a:p>
          <a:p>
            <a:pPr marL="112163" indent="-112163"/>
            <a:endParaRPr lang="en-US" dirty="0">
              <a:latin typeface="Times New Roman" charset="0"/>
            </a:endParaRPr>
          </a:p>
          <a:p>
            <a:pPr marL="112163" indent="-112163">
              <a:spcBef>
                <a:spcPct val="0"/>
              </a:spcBef>
              <a:buFontTx/>
              <a:buChar char="•"/>
            </a:pPr>
            <a:endParaRPr lang="en-US" dirty="0">
              <a:latin typeface="Times New Roman" charset="0"/>
            </a:endParaRPr>
          </a:p>
        </p:txBody>
      </p:sp>
    </p:spTree>
    <p:extLst>
      <p:ext uri="{BB962C8B-B14F-4D97-AF65-F5344CB8AC3E}">
        <p14:creationId xmlns:p14="http://schemas.microsoft.com/office/powerpoint/2010/main" val="3105155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EFE717BB-A0AC-F443-8E23-62B6FB421641}" type="slidenum">
              <a:rPr lang="en-US">
                <a:solidFill>
                  <a:prstClr val="black"/>
                </a:solidFill>
                <a:latin typeface="Arial" charset="0"/>
              </a:rPr>
              <a:pPr/>
              <a:t>74</a:t>
            </a:fld>
            <a:endParaRPr lang="en-US">
              <a:solidFill>
                <a:prstClr val="black"/>
              </a:solidFill>
              <a:latin typeface="Arial" charset="0"/>
            </a:endParaRPr>
          </a:p>
        </p:txBody>
      </p:sp>
      <p:sp>
        <p:nvSpPr>
          <p:cNvPr id="501763" name="Rectangle 2"/>
          <p:cNvSpPr>
            <a:spLocks noGrp="1" noRot="1" noChangeAspect="1" noChangeArrowheads="1" noTextEdit="1"/>
          </p:cNvSpPr>
          <p:nvPr>
            <p:ph type="sldImg"/>
          </p:nvPr>
        </p:nvSpPr>
        <p:spPr>
          <a:ln/>
        </p:spPr>
      </p:sp>
      <p:sp>
        <p:nvSpPr>
          <p:cNvPr id="501764" name="Rectangle 6"/>
          <p:cNvSpPr>
            <a:spLocks noGrp="1" noChangeArrowheads="1"/>
          </p:cNvSpPr>
          <p:nvPr>
            <p:ph type="body" idx="1"/>
          </p:nvPr>
        </p:nvSpPr>
        <p:spPr>
          <a:xfrm>
            <a:off x="857250" y="4383063"/>
            <a:ext cx="5235127" cy="3786577"/>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For each major seafood toxin, you must understand the common source, food commonly linked with it, most common symptoms, and most important prevention measures.</a:t>
            </a:r>
          </a:p>
          <a:p>
            <a:pPr marL="171450" indent="-171450" eaLnBrk="1" hangingPunct="1">
              <a:buFont typeface="Arial" panose="020B0604020202020204" pitchFamily="34" charset="0"/>
              <a:buChar char="•"/>
            </a:pPr>
            <a:r>
              <a:rPr lang="en-US" dirty="0">
                <a:latin typeface="Times New Roman" charset="0"/>
              </a:rPr>
              <a:t>Purchasing from approved, reputable suppliers is the most important prevention measure for these toxins.</a:t>
            </a:r>
          </a:p>
          <a:p>
            <a:pPr eaLnBrk="1" hangingPunct="1"/>
            <a:endParaRPr lang="en-US" dirty="0">
              <a:latin typeface="Times New Roman" charset="0"/>
            </a:endParaRPr>
          </a:p>
          <a:p>
            <a:pPr eaLnBrk="1" hangingPunct="1"/>
            <a:endParaRPr lang="en-US" dirty="0">
              <a:latin typeface="Times New Roman" charset="0"/>
            </a:endParaRPr>
          </a:p>
        </p:txBody>
      </p:sp>
    </p:spTree>
    <p:extLst>
      <p:ext uri="{BB962C8B-B14F-4D97-AF65-F5344CB8AC3E}">
        <p14:creationId xmlns:p14="http://schemas.microsoft.com/office/powerpoint/2010/main" val="21814458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719C4D44-BE36-8D4A-A675-F2BAAA96F739}" type="slidenum">
              <a:rPr lang="en-US">
                <a:solidFill>
                  <a:prstClr val="black"/>
                </a:solidFill>
                <a:latin typeface="Arial" charset="0"/>
              </a:rPr>
              <a:pPr/>
              <a:t>75</a:t>
            </a:fld>
            <a:endParaRPr lang="en-US">
              <a:solidFill>
                <a:prstClr val="black"/>
              </a:solidFill>
              <a:latin typeface="Arial" charset="0"/>
            </a:endParaRPr>
          </a:p>
        </p:txBody>
      </p:sp>
      <p:sp>
        <p:nvSpPr>
          <p:cNvPr id="502787" name="Rectangle 2"/>
          <p:cNvSpPr>
            <a:spLocks noGrp="1" noRot="1" noChangeAspect="1" noChangeArrowheads="1" noTextEdit="1"/>
          </p:cNvSpPr>
          <p:nvPr>
            <p:ph type="sldImg"/>
          </p:nvPr>
        </p:nvSpPr>
        <p:spPr>
          <a:xfrm>
            <a:off x="1144588" y="685800"/>
            <a:ext cx="4572000" cy="3429000"/>
          </a:xfrm>
          <a:ln/>
        </p:spPr>
      </p:sp>
      <p:sp>
        <p:nvSpPr>
          <p:cNvPr id="2" name="Notes Placeholder 1"/>
          <p:cNvSpPr>
            <a:spLocks noGrp="1"/>
          </p:cNvSpPr>
          <p:nvPr>
            <p:ph type="body" idx="1"/>
          </p:nvPr>
        </p:nvSpPr>
        <p:spPr>
          <a:xfrm>
            <a:off x="687388" y="4343400"/>
            <a:ext cx="5486400" cy="4114800"/>
          </a:xfrm>
        </p:spPr>
        <p:txBody>
          <a:bodyPr/>
          <a:lstStyle/>
          <a:p>
            <a:r>
              <a:rPr lang="en-US" b="1" dirty="0"/>
              <a:t>Instructor</a:t>
            </a:r>
            <a:r>
              <a:rPr lang="en-US" b="1" baseline="0" dirty="0"/>
              <a:t> Notes</a:t>
            </a:r>
          </a:p>
          <a:p>
            <a:pPr marL="171450" indent="-171450">
              <a:buFont typeface="Arial" panose="020B0604020202020204" pitchFamily="34" charset="0"/>
              <a:buChar char="•"/>
            </a:pPr>
            <a:r>
              <a:rPr lang="en-US" dirty="0"/>
              <a:t>Histamine poisoning can occur when high levels of histamine in </a:t>
            </a:r>
            <a:r>
              <a:rPr lang="en-US" dirty="0" err="1"/>
              <a:t>scombroid</a:t>
            </a:r>
            <a:r>
              <a:rPr lang="en-US" dirty="0"/>
              <a:t> and other species of fish are eaten. </a:t>
            </a:r>
          </a:p>
          <a:p>
            <a:pPr marL="171450" indent="-171450">
              <a:buFont typeface="Arial" panose="020B0604020202020204" pitchFamily="34" charset="0"/>
              <a:buChar char="•"/>
            </a:pPr>
            <a:r>
              <a:rPr lang="en-US" dirty="0"/>
              <a:t>When the fish are time-temperature abused, bacteria on the fish make the toxin. It cannot be destroyed by freezing, cooking, smoking, or curing.</a:t>
            </a:r>
          </a:p>
        </p:txBody>
      </p:sp>
    </p:spTree>
    <p:extLst>
      <p:ext uri="{BB962C8B-B14F-4D97-AF65-F5344CB8AC3E}">
        <p14:creationId xmlns:p14="http://schemas.microsoft.com/office/powerpoint/2010/main" val="2967752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97E4F650-AC2B-3B47-A625-9388BD79B944}" type="slidenum">
              <a:rPr lang="en-US">
                <a:solidFill>
                  <a:prstClr val="black"/>
                </a:solidFill>
                <a:latin typeface="Arial" charset="0"/>
              </a:rPr>
              <a:pPr/>
              <a:t>76</a:t>
            </a:fld>
            <a:endParaRPr lang="en-US">
              <a:solidFill>
                <a:prstClr val="black"/>
              </a:solidFill>
              <a:latin typeface="Arial" charset="0"/>
            </a:endParaRPr>
          </a:p>
        </p:txBody>
      </p:sp>
      <p:sp>
        <p:nvSpPr>
          <p:cNvPr id="503811" name="Rectangle 2"/>
          <p:cNvSpPr>
            <a:spLocks noGrp="1" noRot="1" noChangeAspect="1" noChangeArrowheads="1" noTextEdit="1"/>
          </p:cNvSpPr>
          <p:nvPr>
            <p:ph type="sldImg"/>
          </p:nvPr>
        </p:nvSpPr>
        <p:spPr>
          <a:xfrm>
            <a:off x="1144588" y="685800"/>
            <a:ext cx="4572000" cy="3429000"/>
          </a:xfrm>
          <a:ln/>
        </p:spPr>
      </p:sp>
      <p:sp>
        <p:nvSpPr>
          <p:cNvPr id="503812"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16931057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BC0B89B7-0473-3D41-B501-13CFDDF49312}" type="slidenum">
              <a:rPr lang="en-US">
                <a:solidFill>
                  <a:prstClr val="black"/>
                </a:solidFill>
                <a:latin typeface="Arial" charset="0"/>
              </a:rPr>
              <a:pPr/>
              <a:t>77</a:t>
            </a:fld>
            <a:endParaRPr lang="en-US">
              <a:solidFill>
                <a:prstClr val="black"/>
              </a:solidFill>
              <a:latin typeface="Arial" charset="0"/>
            </a:endParaRPr>
          </a:p>
        </p:txBody>
      </p:sp>
      <p:sp>
        <p:nvSpPr>
          <p:cNvPr id="504835" name="Rectangle 2"/>
          <p:cNvSpPr>
            <a:spLocks noGrp="1" noRot="1" noChangeAspect="1" noChangeArrowheads="1" noTextEdit="1"/>
          </p:cNvSpPr>
          <p:nvPr>
            <p:ph type="sldImg"/>
          </p:nvPr>
        </p:nvSpPr>
        <p:spPr>
          <a:xfrm>
            <a:off x="1144588" y="685800"/>
            <a:ext cx="4572000" cy="3429000"/>
          </a:xfrm>
          <a:ln/>
        </p:spPr>
      </p:sp>
      <p:sp>
        <p:nvSpPr>
          <p:cNvPr id="2" name="Notes Placeholder 1"/>
          <p:cNvSpPr>
            <a:spLocks noGrp="1"/>
          </p:cNvSpPr>
          <p:nvPr>
            <p:ph type="body" idx="1"/>
          </p:nvPr>
        </p:nvSpPr>
        <p:spPr>
          <a:xfrm>
            <a:off x="685800" y="4343400"/>
            <a:ext cx="5486400" cy="4114800"/>
          </a:xfrm>
        </p:spPr>
        <p:txBody>
          <a:bodyPr/>
          <a:lstStyle/>
          <a:p>
            <a:r>
              <a:rPr lang="en-US" b="1" dirty="0"/>
              <a:t>Instructor</a:t>
            </a:r>
            <a:r>
              <a:rPr lang="en-US" b="1" baseline="0" dirty="0"/>
              <a:t> Notes</a:t>
            </a:r>
          </a:p>
          <a:p>
            <a:pPr marL="171450" indent="-171450">
              <a:buFont typeface="Arial" panose="020B0604020202020204" pitchFamily="34" charset="0"/>
              <a:buChar char="•"/>
            </a:pPr>
            <a:r>
              <a:rPr lang="en-US" dirty="0" err="1"/>
              <a:t>Ciguatoxin</a:t>
            </a:r>
            <a:r>
              <a:rPr lang="en-US" dirty="0"/>
              <a:t> is found in some marine algae. The toxin builds up in certain fish when they eat smaller fish that have eaten the toxic algae. </a:t>
            </a:r>
          </a:p>
          <a:p>
            <a:pPr marL="171450" indent="-171450">
              <a:buFont typeface="Arial" panose="020B0604020202020204" pitchFamily="34" charset="0"/>
              <a:buChar char="•"/>
            </a:pPr>
            <a:r>
              <a:rPr lang="en-US" dirty="0" err="1"/>
              <a:t>Ciguatoxin</a:t>
            </a:r>
            <a:r>
              <a:rPr lang="en-US" dirty="0"/>
              <a:t> cannot be detected by smell or taste. It is not eliminated by cooking or freezing the fish. Symptoms may last months or years depending on how severe the illness is.</a:t>
            </a:r>
          </a:p>
        </p:txBody>
      </p:sp>
    </p:spTree>
    <p:extLst>
      <p:ext uri="{BB962C8B-B14F-4D97-AF65-F5344CB8AC3E}">
        <p14:creationId xmlns:p14="http://schemas.microsoft.com/office/powerpoint/2010/main" val="17211256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8276A46B-C9CB-4142-99D6-33326E93DE2A}" type="slidenum">
              <a:rPr lang="en-US">
                <a:solidFill>
                  <a:prstClr val="black"/>
                </a:solidFill>
                <a:latin typeface="Arial" charset="0"/>
              </a:rPr>
              <a:pPr/>
              <a:t>78</a:t>
            </a:fld>
            <a:endParaRPr lang="en-US">
              <a:solidFill>
                <a:prstClr val="black"/>
              </a:solidFill>
              <a:latin typeface="Arial" charset="0"/>
            </a:endParaRPr>
          </a:p>
        </p:txBody>
      </p:sp>
      <p:sp>
        <p:nvSpPr>
          <p:cNvPr id="505859" name="Rectangle 2"/>
          <p:cNvSpPr>
            <a:spLocks noGrp="1" noRot="1" noChangeAspect="1" noChangeArrowheads="1" noTextEdit="1"/>
          </p:cNvSpPr>
          <p:nvPr>
            <p:ph type="sldImg"/>
          </p:nvPr>
        </p:nvSpPr>
        <p:spPr>
          <a:xfrm>
            <a:off x="1144588" y="685800"/>
            <a:ext cx="4572000" cy="3429000"/>
          </a:xfrm>
          <a:ln/>
        </p:spPr>
      </p:sp>
    </p:spTree>
    <p:extLst>
      <p:ext uri="{BB962C8B-B14F-4D97-AF65-F5344CB8AC3E}">
        <p14:creationId xmlns:p14="http://schemas.microsoft.com/office/powerpoint/2010/main" val="17283153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01EEC810-92FC-9C45-AFCE-E598A7E0D81D}" type="slidenum">
              <a:rPr lang="en-US">
                <a:solidFill>
                  <a:prstClr val="black"/>
                </a:solidFill>
                <a:latin typeface="Arial" charset="0"/>
              </a:rPr>
              <a:pPr/>
              <a:t>79</a:t>
            </a:fld>
            <a:endParaRPr lang="en-US">
              <a:solidFill>
                <a:prstClr val="black"/>
              </a:solidFill>
              <a:latin typeface="Arial" charset="0"/>
            </a:endParaRPr>
          </a:p>
        </p:txBody>
      </p:sp>
      <p:sp>
        <p:nvSpPr>
          <p:cNvPr id="507907" name="Rectangle 2"/>
          <p:cNvSpPr>
            <a:spLocks noGrp="1" noRot="1" noChangeAspect="1" noChangeArrowheads="1" noTextEdit="1"/>
          </p:cNvSpPr>
          <p:nvPr>
            <p:ph type="sldImg"/>
          </p:nvPr>
        </p:nvSpPr>
        <p:spPr>
          <a:xfrm>
            <a:off x="1144588" y="685800"/>
            <a:ext cx="4572000" cy="3429000"/>
          </a:xfrm>
          <a:ln/>
        </p:spPr>
      </p:sp>
      <p:sp>
        <p:nvSpPr>
          <p:cNvPr id="2" name="Notes Placeholder 1"/>
          <p:cNvSpPr>
            <a:spLocks noGrp="1"/>
          </p:cNvSpPr>
          <p:nvPr>
            <p:ph type="body" idx="1"/>
          </p:nvPr>
        </p:nvSpPr>
        <p:spPr/>
        <p:txBody>
          <a:bodyPr/>
          <a:lstStyle/>
          <a:p>
            <a:r>
              <a:rPr lang="en-US" b="1" dirty="0"/>
              <a:t>Instructor Notes</a:t>
            </a:r>
          </a:p>
          <a:p>
            <a:pPr marL="171450" indent="-171450">
              <a:buFont typeface="Arial" panose="020B0604020202020204" pitchFamily="34" charset="0"/>
              <a:buChar char="•"/>
            </a:pPr>
            <a:r>
              <a:rPr lang="en-US" dirty="0"/>
              <a:t>Some types of shellfish can become contaminated as they filter toxic algae from the water. </a:t>
            </a:r>
          </a:p>
          <a:p>
            <a:pPr marL="171450" indent="-171450">
              <a:buFont typeface="Arial" panose="020B0604020202020204" pitchFamily="34" charset="0"/>
              <a:buChar char="•"/>
            </a:pPr>
            <a:r>
              <a:rPr lang="en-US" dirty="0"/>
              <a:t>People can get sick with paralytic shellfish poisoning (PSP) when they eat these shellfish. </a:t>
            </a:r>
          </a:p>
          <a:p>
            <a:pPr marL="171450" indent="-171450">
              <a:buFont typeface="Arial" panose="020B0604020202020204" pitchFamily="34" charset="0"/>
              <a:buChar char="•"/>
            </a:pPr>
            <a:r>
              <a:rPr lang="en-US" dirty="0" err="1"/>
              <a:t>Saxitoxin</a:t>
            </a:r>
            <a:r>
              <a:rPr lang="en-US" dirty="0"/>
              <a:t> cannot be smelled or tasted. It is not destroyed by cooking or freezing. Death from paralysis may result if high levels of the toxin are eaten.</a:t>
            </a:r>
          </a:p>
        </p:txBody>
      </p:sp>
    </p:spTree>
    <p:extLst>
      <p:ext uri="{BB962C8B-B14F-4D97-AF65-F5344CB8AC3E}">
        <p14:creationId xmlns:p14="http://schemas.microsoft.com/office/powerpoint/2010/main" val="964122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CF625420-9F6B-EE47-ACDC-66B279273FF3}" type="slidenum">
              <a:rPr lang="en-US">
                <a:solidFill>
                  <a:srgbClr val="000000"/>
                </a:solidFill>
                <a:latin typeface="Arial" charset="0"/>
                <a:ea typeface="ＭＳ Ｐゴシック" charset="0"/>
                <a:cs typeface="ＭＳ Ｐゴシック" charset="0"/>
              </a:rPr>
              <a:pPr/>
              <a:t>8</a:t>
            </a:fld>
            <a:endParaRPr lang="en-US" dirty="0">
              <a:solidFill>
                <a:srgbClr val="000000"/>
              </a:solidFill>
              <a:latin typeface="Arial" charset="0"/>
              <a:ea typeface="ＭＳ Ｐゴシック" charset="0"/>
              <a:cs typeface="ＭＳ Ｐゴシック" charset="0"/>
            </a:endParaRPr>
          </a:p>
        </p:txBody>
      </p:sp>
      <p:sp>
        <p:nvSpPr>
          <p:cNvPr id="439299" name="Rectangle 2"/>
          <p:cNvSpPr>
            <a:spLocks noGrp="1" noRot="1" noChangeAspect="1" noChangeArrowheads="1" noTextEdit="1"/>
          </p:cNvSpPr>
          <p:nvPr>
            <p:ph type="sldImg"/>
          </p:nvPr>
        </p:nvSpPr>
        <p:spPr>
          <a:xfrm>
            <a:off x="1143000" y="687388"/>
            <a:ext cx="4572000" cy="3429000"/>
          </a:xfrm>
          <a:ln/>
        </p:spPr>
      </p:sp>
      <p:sp>
        <p:nvSpPr>
          <p:cNvPr id="333828" name="Rectangle 3"/>
          <p:cNvSpPr>
            <a:spLocks noGrp="1" noChangeArrowheads="1"/>
          </p:cNvSpPr>
          <p:nvPr>
            <p:ph type="body" idx="1"/>
          </p:nvPr>
        </p:nvSpPr>
        <p:spPr>
          <a:xfrm>
            <a:off x="857250" y="4393992"/>
            <a:ext cx="5031685" cy="4112926"/>
          </a:xfrm>
          <a:noFill/>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089" tIns="45544" rIns="91089" bIns="45544"/>
          <a:lstStyle/>
          <a:p>
            <a:pPr marL="112157" indent="-112157">
              <a:defRPr/>
            </a:pPr>
            <a:r>
              <a:rPr lang="en-US" b="1" dirty="0">
                <a:latin typeface="Times New Roman" charset="0"/>
                <a:ea typeface="+mn-ea"/>
              </a:rPr>
              <a:t>Instructor Notes</a:t>
            </a:r>
          </a:p>
          <a:p>
            <a:pPr marL="114300" indent="-114300" eaLnBrk="1" hangingPunct="1">
              <a:buFontTx/>
              <a:buChar char="•"/>
            </a:pPr>
            <a:r>
              <a:rPr lang="en-US" dirty="0">
                <a:latin typeface="+mn-lt"/>
                <a:ea typeface="+mn-ea"/>
                <a:cs typeface="+mn-cs"/>
              </a:rPr>
              <a:t>According to the Food and Drug Administration (FDA), there are over 40 kinds of bacteria, viruses, parasites, and molds that can occur in food and cause a foodborne illness. </a:t>
            </a:r>
          </a:p>
          <a:p>
            <a:pPr marL="114300" indent="-114300" eaLnBrk="1" hangingPunct="1">
              <a:buFontTx/>
              <a:buChar char="•"/>
            </a:pPr>
            <a:r>
              <a:rPr lang="en-US" dirty="0">
                <a:latin typeface="+mn-lt"/>
                <a:ea typeface="+mn-ea"/>
                <a:cs typeface="+mn-cs"/>
              </a:rPr>
              <a:t>Six of these have been singled out by the FDA because they are highly contagious and can cause severe illness. </a:t>
            </a:r>
            <a:r>
              <a:rPr lang="en-US" sz="1200" kern="1200" dirty="0">
                <a:solidFill>
                  <a:schemeClr val="tx1"/>
                </a:solidFill>
                <a:latin typeface="Times New Roman" pitchFamily="18" charset="0"/>
                <a:ea typeface="ＭＳ Ｐゴシック" charset="0"/>
                <a:cs typeface="ＭＳ Ｐゴシック" charset="0"/>
              </a:rPr>
              <a:t>These have been dubbed the Big Six. </a:t>
            </a:r>
            <a:endParaRPr lang="en-US" dirty="0"/>
          </a:p>
          <a:p>
            <a:pPr>
              <a:defRPr/>
            </a:pPr>
            <a:endParaRPr lang="en-US" dirty="0">
              <a:latin typeface="Times New Roman" charset="0"/>
              <a:ea typeface="+mn-ea"/>
              <a:cs typeface="Times New Roman" charset="0"/>
            </a:endParaRPr>
          </a:p>
        </p:txBody>
      </p:sp>
    </p:spTree>
    <p:extLst>
      <p:ext uri="{BB962C8B-B14F-4D97-AF65-F5344CB8AC3E}">
        <p14:creationId xmlns:p14="http://schemas.microsoft.com/office/powerpoint/2010/main" val="19477928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BEEEEC68-DDA6-E845-8761-672A22458E47}" type="slidenum">
              <a:rPr lang="en-US">
                <a:solidFill>
                  <a:prstClr val="black"/>
                </a:solidFill>
                <a:latin typeface="Arial" charset="0"/>
              </a:rPr>
              <a:pPr/>
              <a:t>80</a:t>
            </a:fld>
            <a:endParaRPr lang="en-US">
              <a:solidFill>
                <a:prstClr val="black"/>
              </a:solidFill>
              <a:latin typeface="Arial" charset="0"/>
            </a:endParaRPr>
          </a:p>
        </p:txBody>
      </p:sp>
      <p:sp>
        <p:nvSpPr>
          <p:cNvPr id="508931" name="Rectangle 2"/>
          <p:cNvSpPr>
            <a:spLocks noGrp="1" noRot="1" noChangeAspect="1" noChangeArrowheads="1" noTextEdit="1"/>
          </p:cNvSpPr>
          <p:nvPr>
            <p:ph type="sldImg"/>
          </p:nvPr>
        </p:nvSpPr>
        <p:spPr>
          <a:xfrm>
            <a:off x="1144588" y="685800"/>
            <a:ext cx="4572000" cy="3429000"/>
          </a:xfrm>
          <a:ln/>
        </p:spPr>
      </p:sp>
      <p:sp>
        <p:nvSpPr>
          <p:cNvPr id="508932"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39155192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4E9EA922-C462-BE49-91CB-C8613C388682}" type="slidenum">
              <a:rPr lang="en-US">
                <a:solidFill>
                  <a:prstClr val="black"/>
                </a:solidFill>
                <a:latin typeface="Arial" charset="0"/>
              </a:rPr>
              <a:pPr/>
              <a:t>81</a:t>
            </a:fld>
            <a:endParaRPr lang="en-US">
              <a:solidFill>
                <a:prstClr val="black"/>
              </a:solidFill>
              <a:latin typeface="Arial" charset="0"/>
            </a:endParaRPr>
          </a:p>
        </p:txBody>
      </p:sp>
      <p:sp>
        <p:nvSpPr>
          <p:cNvPr id="509955" name="Rectangle 2"/>
          <p:cNvSpPr>
            <a:spLocks noGrp="1" noRot="1" noChangeAspect="1" noChangeArrowheads="1" noTextEdit="1"/>
          </p:cNvSpPr>
          <p:nvPr>
            <p:ph type="sldImg"/>
          </p:nvPr>
        </p:nvSpPr>
        <p:spPr>
          <a:xfrm>
            <a:off x="1144588" y="685800"/>
            <a:ext cx="4572000" cy="3429000"/>
          </a:xfrm>
          <a:ln/>
        </p:spPr>
      </p:sp>
      <p:sp>
        <p:nvSpPr>
          <p:cNvPr id="2" name="Notes Placeholder 1"/>
          <p:cNvSpPr>
            <a:spLocks noGrp="1"/>
          </p:cNvSpPr>
          <p:nvPr>
            <p:ph type="body" idx="1"/>
          </p:nvPr>
        </p:nvSpPr>
        <p:spPr>
          <a:xfrm>
            <a:off x="687388" y="4343400"/>
            <a:ext cx="5486400" cy="4114800"/>
          </a:xfrm>
        </p:spPr>
        <p:txBody>
          <a:bodyPr/>
          <a:lstStyle/>
          <a:p>
            <a:r>
              <a:rPr lang="en-US" b="1" dirty="0"/>
              <a:t>Instructor Notes</a:t>
            </a:r>
          </a:p>
          <a:p>
            <a:pPr marL="171450" indent="-171450">
              <a:buFont typeface="Arial" panose="020B0604020202020204" pitchFamily="34" charset="0"/>
              <a:buChar char="•"/>
            </a:pPr>
            <a:r>
              <a:rPr lang="en-US" dirty="0"/>
              <a:t>Some types of shellfish can become contaminated as they filter toxic algae from the water. </a:t>
            </a:r>
          </a:p>
          <a:p>
            <a:pPr marL="171450" indent="-171450">
              <a:buFont typeface="Arial" panose="020B0604020202020204" pitchFamily="34" charset="0"/>
              <a:buChar char="•"/>
            </a:pPr>
            <a:r>
              <a:rPr lang="en-US" dirty="0"/>
              <a:t>People can get sick with neurotoxic shellfish poisoning (NSP) when they eat these shellfish. </a:t>
            </a:r>
          </a:p>
          <a:p>
            <a:pPr marL="171450" indent="-171450">
              <a:buFont typeface="Arial" panose="020B0604020202020204" pitchFamily="34" charset="0"/>
              <a:buChar char="•"/>
            </a:pPr>
            <a:r>
              <a:rPr lang="en-US" dirty="0" err="1"/>
              <a:t>Brevetoxin</a:t>
            </a:r>
            <a:r>
              <a:rPr lang="en-US" dirty="0"/>
              <a:t> cannot be smelled or tasted. It is not destroyed by cooking or freezing.</a:t>
            </a:r>
          </a:p>
        </p:txBody>
      </p:sp>
    </p:spTree>
    <p:extLst>
      <p:ext uri="{BB962C8B-B14F-4D97-AF65-F5344CB8AC3E}">
        <p14:creationId xmlns:p14="http://schemas.microsoft.com/office/powerpoint/2010/main" val="38117181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A7350DC4-E74E-C34A-B0CE-0BD1DF9C5719}" type="slidenum">
              <a:rPr lang="en-US">
                <a:solidFill>
                  <a:prstClr val="black"/>
                </a:solidFill>
                <a:latin typeface="Arial" charset="0"/>
              </a:rPr>
              <a:pPr/>
              <a:t>82</a:t>
            </a:fld>
            <a:endParaRPr lang="en-US">
              <a:solidFill>
                <a:prstClr val="black"/>
              </a:solidFill>
              <a:latin typeface="Arial" charset="0"/>
            </a:endParaRPr>
          </a:p>
        </p:txBody>
      </p:sp>
      <p:sp>
        <p:nvSpPr>
          <p:cNvPr id="510979" name="Rectangle 2"/>
          <p:cNvSpPr>
            <a:spLocks noGrp="1" noRot="1" noChangeAspect="1" noChangeArrowheads="1" noTextEdit="1"/>
          </p:cNvSpPr>
          <p:nvPr>
            <p:ph type="sldImg"/>
          </p:nvPr>
        </p:nvSpPr>
        <p:spPr>
          <a:xfrm>
            <a:off x="1144588" y="685800"/>
            <a:ext cx="4572000" cy="3429000"/>
          </a:xfrm>
          <a:ln/>
        </p:spPr>
      </p:sp>
      <p:sp>
        <p:nvSpPr>
          <p:cNvPr id="510980"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29258897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4CC0BDD-31D3-5D40-83C0-1C989E4BC50C}" type="slidenum">
              <a:rPr lang="en-US">
                <a:solidFill>
                  <a:prstClr val="black"/>
                </a:solidFill>
                <a:latin typeface="Arial" charset="0"/>
              </a:rPr>
              <a:pPr/>
              <a:t>83</a:t>
            </a:fld>
            <a:endParaRPr lang="en-US">
              <a:solidFill>
                <a:prstClr val="black"/>
              </a:solidFill>
              <a:latin typeface="Arial" charset="0"/>
            </a:endParaRPr>
          </a:p>
        </p:txBody>
      </p:sp>
      <p:sp>
        <p:nvSpPr>
          <p:cNvPr id="512003" name="Rectangle 2"/>
          <p:cNvSpPr>
            <a:spLocks noGrp="1" noRot="1" noChangeAspect="1" noChangeArrowheads="1" noTextEdit="1"/>
          </p:cNvSpPr>
          <p:nvPr>
            <p:ph type="sldImg"/>
          </p:nvPr>
        </p:nvSpPr>
        <p:spPr>
          <a:xfrm>
            <a:off x="1144588" y="685800"/>
            <a:ext cx="4572000" cy="3429000"/>
          </a:xfrm>
          <a:ln/>
        </p:spPr>
      </p:sp>
      <p:sp>
        <p:nvSpPr>
          <p:cNvPr id="2" name="Notes Placeholder 1"/>
          <p:cNvSpPr>
            <a:spLocks noGrp="1"/>
          </p:cNvSpPr>
          <p:nvPr>
            <p:ph type="body" idx="1"/>
          </p:nvPr>
        </p:nvSpPr>
        <p:spPr>
          <a:xfrm>
            <a:off x="687388" y="4343400"/>
            <a:ext cx="5486400" cy="4114800"/>
          </a:xfrm>
        </p:spPr>
        <p:txBody>
          <a:bodyPr/>
          <a:lstStyle/>
          <a:p>
            <a:r>
              <a:rPr lang="en-US" b="1" dirty="0"/>
              <a:t>Instructor</a:t>
            </a:r>
            <a:r>
              <a:rPr lang="en-US" b="1" baseline="0" dirty="0"/>
              <a:t> Notes</a:t>
            </a:r>
          </a:p>
          <a:p>
            <a:pPr marL="171450" indent="-171450">
              <a:buFont typeface="Arial" panose="020B0604020202020204" pitchFamily="34" charset="0"/>
              <a:buChar char="•"/>
            </a:pPr>
            <a:r>
              <a:rPr lang="en-US" dirty="0"/>
              <a:t>Some types of shellfish can become contaminated as they filter toxic algae from the water. </a:t>
            </a:r>
          </a:p>
          <a:p>
            <a:pPr marL="171450" indent="-171450">
              <a:buFont typeface="Arial" panose="020B0604020202020204" pitchFamily="34" charset="0"/>
              <a:buChar char="•"/>
            </a:pPr>
            <a:r>
              <a:rPr lang="en-US" dirty="0"/>
              <a:t>People can get sick with amnesic shellfish poisoning (ASP) when they eat these shellfish. The severity of symptoms depends on the amount of toxin eaten and the health of the person. </a:t>
            </a:r>
          </a:p>
          <a:p>
            <a:pPr marL="171450" indent="-171450">
              <a:buFont typeface="Arial" panose="020B0604020202020204" pitchFamily="34" charset="0"/>
              <a:buChar char="•"/>
            </a:pPr>
            <a:r>
              <a:rPr lang="en-US" dirty="0" err="1"/>
              <a:t>Domoic</a:t>
            </a:r>
            <a:r>
              <a:rPr lang="en-US" dirty="0"/>
              <a:t> acid cannot be smelled or tasted. It is not destroyed by cooking or freezing.</a:t>
            </a:r>
          </a:p>
        </p:txBody>
      </p:sp>
    </p:spTree>
    <p:extLst>
      <p:ext uri="{BB962C8B-B14F-4D97-AF65-F5344CB8AC3E}">
        <p14:creationId xmlns:p14="http://schemas.microsoft.com/office/powerpoint/2010/main" val="4290001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86117BAA-B714-2846-8ED4-F74E2A538F28}" type="slidenum">
              <a:rPr lang="en-US">
                <a:solidFill>
                  <a:prstClr val="black"/>
                </a:solidFill>
                <a:latin typeface="Arial" charset="0"/>
              </a:rPr>
              <a:pPr/>
              <a:t>84</a:t>
            </a:fld>
            <a:endParaRPr lang="en-US">
              <a:solidFill>
                <a:prstClr val="black"/>
              </a:solidFill>
              <a:latin typeface="Arial" charset="0"/>
            </a:endParaRPr>
          </a:p>
        </p:txBody>
      </p:sp>
      <p:sp>
        <p:nvSpPr>
          <p:cNvPr id="513027" name="Rectangle 2"/>
          <p:cNvSpPr>
            <a:spLocks noGrp="1" noRot="1" noChangeAspect="1" noChangeArrowheads="1" noTextEdit="1"/>
          </p:cNvSpPr>
          <p:nvPr>
            <p:ph type="sldImg"/>
          </p:nvPr>
        </p:nvSpPr>
        <p:spPr>
          <a:xfrm>
            <a:off x="1144588" y="685800"/>
            <a:ext cx="4572000" cy="3429000"/>
          </a:xfrm>
          <a:ln/>
        </p:spPr>
      </p:sp>
    </p:spTree>
    <p:extLst>
      <p:ext uri="{BB962C8B-B14F-4D97-AF65-F5344CB8AC3E}">
        <p14:creationId xmlns:p14="http://schemas.microsoft.com/office/powerpoint/2010/main" val="35854388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7FC1835A-68BC-A447-BE04-5126089AB427}" type="slidenum">
              <a:rPr lang="en-US">
                <a:solidFill>
                  <a:prstClr val="black"/>
                </a:solidFill>
                <a:latin typeface="Arial" charset="0"/>
              </a:rPr>
              <a:pPr/>
              <a:t>85</a:t>
            </a:fld>
            <a:endParaRPr lang="en-US">
              <a:solidFill>
                <a:prstClr val="black"/>
              </a:solidFill>
              <a:latin typeface="Arial" charset="0"/>
            </a:endParaRPr>
          </a:p>
        </p:txBody>
      </p:sp>
      <p:sp>
        <p:nvSpPr>
          <p:cNvPr id="514051" name="Rectangle 2"/>
          <p:cNvSpPr>
            <a:spLocks noGrp="1" noRot="1" noChangeAspect="1" noChangeArrowheads="1" noTextEdit="1"/>
          </p:cNvSpPr>
          <p:nvPr>
            <p:ph type="sldImg"/>
          </p:nvPr>
        </p:nvSpPr>
        <p:spPr>
          <a:ln/>
        </p:spPr>
      </p:sp>
      <p:sp>
        <p:nvSpPr>
          <p:cNvPr id="514052" name="Rectangle 3"/>
          <p:cNvSpPr>
            <a:spLocks noGrp="1" noChangeArrowheads="1"/>
          </p:cNvSpPr>
          <p:nvPr>
            <p:ph type="body" idx="1"/>
          </p:nvPr>
        </p:nvSpPr>
        <p:spPr>
          <a:xfrm>
            <a:off x="857250" y="4347148"/>
            <a:ext cx="5140394" cy="428156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24" tIns="46413" rIns="92824" bIns="46413"/>
          <a:lstStyle/>
          <a:p>
            <a:pPr marL="112163" indent="-112163"/>
            <a:r>
              <a:rPr lang="en-US" b="1" dirty="0">
                <a:latin typeface="Times New Roman" charset="0"/>
              </a:rPr>
              <a:t>Instructor Notes</a:t>
            </a:r>
            <a:endParaRPr lang="en-US" dirty="0">
              <a:latin typeface="Times New Roman" charset="0"/>
            </a:endParaRPr>
          </a:p>
          <a:p>
            <a:pPr marL="112163" indent="-112163">
              <a:buFontTx/>
              <a:buChar char="•"/>
            </a:pPr>
            <a:r>
              <a:rPr lang="en-US" dirty="0">
                <a:latin typeface="Times New Roman" charset="0"/>
              </a:rPr>
              <a:t>Foodborne illnesses linked with mushrooms are almost always caused by eating toxic, wild mushrooms collected by amateur hunters. Most cases happen because toxic mushrooms are mistaken for edible ones. </a:t>
            </a:r>
          </a:p>
          <a:p>
            <a:pPr marL="112163" indent="-112163">
              <a:buFontTx/>
              <a:buChar char="•"/>
            </a:pPr>
            <a:r>
              <a:rPr lang="en-US" dirty="0">
                <a:latin typeface="Times New Roman" charset="0"/>
              </a:rPr>
              <a:t>The symptoms of illness depend on the type of toxic mushrooms eaten.</a:t>
            </a:r>
          </a:p>
          <a:p>
            <a:pPr marL="112163" indent="-112163">
              <a:buFontTx/>
              <a:buChar char="•"/>
            </a:pPr>
            <a:r>
              <a:rPr lang="en-US" dirty="0">
                <a:latin typeface="Times New Roman" charset="0"/>
              </a:rPr>
              <a:t>Mushroom toxins are not destroyed by cooking or freezing. </a:t>
            </a:r>
          </a:p>
          <a:p>
            <a:pPr marL="112163" indent="-112163">
              <a:buFontTx/>
              <a:buChar char="•"/>
            </a:pPr>
            <a:r>
              <a:rPr lang="en-US" dirty="0">
                <a:latin typeface="Times New Roman" charset="0"/>
              </a:rPr>
              <a:t>Do not use mushrooms or mushroom products unless you have purchased them from approved, reputable suppliers.</a:t>
            </a:r>
          </a:p>
        </p:txBody>
      </p:sp>
    </p:spTree>
    <p:extLst>
      <p:ext uri="{BB962C8B-B14F-4D97-AF65-F5344CB8AC3E}">
        <p14:creationId xmlns:p14="http://schemas.microsoft.com/office/powerpoint/2010/main" val="26991798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A3292F36-CEEF-4543-B965-D37127E3423F}" type="slidenum">
              <a:rPr lang="en-US">
                <a:solidFill>
                  <a:prstClr val="black"/>
                </a:solidFill>
                <a:latin typeface="Arial" charset="0"/>
              </a:rPr>
              <a:pPr/>
              <a:t>86</a:t>
            </a:fld>
            <a:endParaRPr lang="en-US" dirty="0">
              <a:solidFill>
                <a:prstClr val="black"/>
              </a:solidFill>
              <a:latin typeface="Arial" charset="0"/>
            </a:endParaRPr>
          </a:p>
        </p:txBody>
      </p:sp>
      <p:sp>
        <p:nvSpPr>
          <p:cNvPr id="515075" name="Rectangle 2"/>
          <p:cNvSpPr>
            <a:spLocks noGrp="1" noRot="1" noChangeAspect="1" noChangeArrowheads="1" noTextEdit="1"/>
          </p:cNvSpPr>
          <p:nvPr>
            <p:ph type="sldImg"/>
          </p:nvPr>
        </p:nvSpPr>
        <p:spPr>
          <a:ln/>
        </p:spPr>
      </p:sp>
      <p:sp>
        <p:nvSpPr>
          <p:cNvPr id="515076" name="Rectangle 3"/>
          <p:cNvSpPr>
            <a:spLocks noGrp="1" noChangeArrowheads="1"/>
          </p:cNvSpPr>
          <p:nvPr>
            <p:ph type="body" idx="1"/>
          </p:nvPr>
        </p:nvSpPr>
        <p:spPr>
          <a:xfrm>
            <a:off x="857250" y="4365885"/>
            <a:ext cx="5140394" cy="4365885"/>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24" tIns="46413" rIns="92824" bIns="46413"/>
          <a:lstStyle/>
          <a:p>
            <a:pPr marL="112163" indent="-112163"/>
            <a:r>
              <a:rPr lang="en-US" b="1" dirty="0">
                <a:latin typeface="Times New Roman" charset="0"/>
              </a:rPr>
              <a:t>Instructor Notes</a:t>
            </a:r>
            <a:endParaRPr lang="en-US" dirty="0">
              <a:latin typeface="Times New Roman" charset="0"/>
            </a:endParaRPr>
          </a:p>
          <a:p>
            <a:pPr marL="112163" indent="-112163">
              <a:buFontTx/>
              <a:buChar char="•"/>
            </a:pPr>
            <a:r>
              <a:rPr lang="en-US" dirty="0">
                <a:latin typeface="Times New Roman" charset="0"/>
              </a:rPr>
              <a:t>Here are some examples of items that can make people sick: toxic plants, such as fool’s parsley or wild turnips, mistaken for the edible version; honey from bees allowed to harvest nectar from toxic plants; and undercooked kidney beans.</a:t>
            </a:r>
          </a:p>
          <a:p>
            <a:pPr marL="112163" indent="-112163">
              <a:buFontTx/>
              <a:buChar char="•"/>
            </a:pPr>
            <a:r>
              <a:rPr lang="en-US" dirty="0">
                <a:latin typeface="Times New Roman" charset="0"/>
              </a:rPr>
              <a:t>Purchase plants and items made with plants only from approved, reputable suppliers. Then cook and hold dishes made from these items correctly. </a:t>
            </a:r>
          </a:p>
          <a:p>
            <a:pPr marL="112163" indent="-112163"/>
            <a:endParaRPr lang="en-US" dirty="0">
              <a:latin typeface="Times New Roman" charset="0"/>
            </a:endParaRPr>
          </a:p>
        </p:txBody>
      </p:sp>
    </p:spTree>
    <p:extLst>
      <p:ext uri="{BB962C8B-B14F-4D97-AF65-F5344CB8AC3E}">
        <p14:creationId xmlns:p14="http://schemas.microsoft.com/office/powerpoint/2010/main" val="2814320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CF625420-9F6B-EE47-ACDC-66B279273FF3}" type="slidenum">
              <a:rPr lang="en-US">
                <a:solidFill>
                  <a:srgbClr val="000000"/>
                </a:solidFill>
                <a:latin typeface="Arial" charset="0"/>
                <a:ea typeface="ＭＳ Ｐゴシック" charset="0"/>
                <a:cs typeface="ＭＳ Ｐゴシック" charset="0"/>
              </a:rPr>
              <a:pPr/>
              <a:t>9</a:t>
            </a:fld>
            <a:endParaRPr lang="en-US" dirty="0">
              <a:solidFill>
                <a:srgbClr val="000000"/>
              </a:solidFill>
              <a:latin typeface="Arial" charset="0"/>
              <a:ea typeface="ＭＳ Ｐゴシック" charset="0"/>
              <a:cs typeface="ＭＳ Ｐゴシック" charset="0"/>
            </a:endParaRPr>
          </a:p>
        </p:txBody>
      </p:sp>
      <p:sp>
        <p:nvSpPr>
          <p:cNvPr id="439299" name="Rectangle 2"/>
          <p:cNvSpPr>
            <a:spLocks noGrp="1" noRot="1" noChangeAspect="1" noChangeArrowheads="1" noTextEdit="1"/>
          </p:cNvSpPr>
          <p:nvPr>
            <p:ph type="sldImg"/>
          </p:nvPr>
        </p:nvSpPr>
        <p:spPr>
          <a:xfrm>
            <a:off x="1143000" y="687388"/>
            <a:ext cx="4572000" cy="3429000"/>
          </a:xfrm>
          <a:ln/>
        </p:spPr>
      </p:sp>
      <p:sp>
        <p:nvSpPr>
          <p:cNvPr id="333828" name="Rectangle 3"/>
          <p:cNvSpPr>
            <a:spLocks noGrp="1" noChangeArrowheads="1"/>
          </p:cNvSpPr>
          <p:nvPr>
            <p:ph type="body" idx="1"/>
          </p:nvPr>
        </p:nvSpPr>
        <p:spPr>
          <a:xfrm>
            <a:off x="857250" y="4393992"/>
            <a:ext cx="5031685" cy="4112926"/>
          </a:xfrm>
          <a:noFill/>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089" tIns="45544" rIns="91089" bIns="45544"/>
          <a:lstStyle/>
          <a:p>
            <a:pPr marL="112157" indent="-112157">
              <a:defRPr/>
            </a:pPr>
            <a:r>
              <a:rPr lang="en-US" b="1" dirty="0">
                <a:latin typeface="Times New Roman" charset="0"/>
                <a:ea typeface="+mn-ea"/>
              </a:rPr>
              <a:t>Instructor Notes</a:t>
            </a:r>
          </a:p>
          <a:p>
            <a:pPr marL="112157" indent="-112157">
              <a:buFontTx/>
              <a:buChar char="•"/>
              <a:defRPr/>
            </a:pPr>
            <a:r>
              <a:rPr lang="en-US" dirty="0">
                <a:latin typeface="Times New Roman" charset="0"/>
                <a:ea typeface="+mn-ea"/>
                <a:cs typeface="Times New Roman" charset="0"/>
              </a:rPr>
              <a:t>These pathogens are often found in very high numbers in an infected person’s feces and can be transferred to food easily. A person does not have to eat much of the pathogen in order to get sick, and that illness is often severe. </a:t>
            </a:r>
          </a:p>
          <a:p>
            <a:pPr marL="112157" indent="-112157">
              <a:buFontTx/>
              <a:buChar char="•"/>
              <a:defRPr/>
            </a:pPr>
            <a:r>
              <a:rPr lang="en-US" dirty="0">
                <a:latin typeface="Times New Roman" charset="0"/>
                <a:ea typeface="+mn-ea"/>
                <a:cs typeface="Times New Roman" charset="0"/>
              </a:rPr>
              <a:t>For this reason, food handlers diagnosed with illnesses from these pathogens cannot work in a restaurant or foodservice operation while they are sick.</a:t>
            </a:r>
          </a:p>
        </p:txBody>
      </p:sp>
    </p:spTree>
    <p:extLst>
      <p:ext uri="{BB962C8B-B14F-4D97-AF65-F5344CB8AC3E}">
        <p14:creationId xmlns:p14="http://schemas.microsoft.com/office/powerpoint/2010/main" val="17630241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78.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80.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37.png"/><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5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5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5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5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60.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6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6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6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68.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7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7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7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7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78.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80.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5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5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5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58.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60.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62.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6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6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68.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70.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72.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7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7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23333" y="1023597"/>
            <a:ext cx="3183470" cy="941534"/>
          </a:xfrm>
          <a:prstGeom prst="rect">
            <a:avLst/>
          </a:prstGeom>
        </p:spPr>
      </p:pic>
      <p:pic>
        <p:nvPicPr>
          <p:cNvPr id="9" name="Picture 10"/>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0" y="-8466"/>
            <a:ext cx="5519934" cy="686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105745788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64336" y="1017091"/>
            <a:ext cx="2120129" cy="1302035"/>
          </a:xfrm>
          <a:prstGeom prst="rect">
            <a:avLst/>
          </a:prstGeom>
        </p:spPr>
      </p:pic>
    </p:spTree>
    <p:extLst>
      <p:ext uri="{BB962C8B-B14F-4D97-AF65-F5344CB8AC3E}">
        <p14:creationId xmlns:p14="http://schemas.microsoft.com/office/powerpoint/2010/main" val="34083091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2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8300" y="2109788"/>
            <a:ext cx="41751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58576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3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6863" y="2106613"/>
            <a:ext cx="306705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4884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009DDC"/>
              </a:buClr>
              <a:defRPr/>
            </a:lvl2pPr>
            <a:lvl3pPr>
              <a:buClr>
                <a:srgbClr val="009DDC"/>
              </a:buClr>
              <a:defRPr/>
            </a:lvl3pPr>
            <a:lvl4pPr>
              <a:buClr>
                <a:srgbClr val="009DDC"/>
              </a:buClr>
              <a:defRPr/>
            </a:lvl4pPr>
            <a:lvl5pPr>
              <a:buClr>
                <a:srgbClr val="009DD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B9ABA70D-E27E-234F-87B6-729779E0AC2B}" type="slidenum">
              <a:rPr lang="en-US"/>
              <a:pPr/>
              <a:t>‹#›</a:t>
            </a:fld>
            <a:endParaRPr lang="en-US" dirty="0"/>
          </a:p>
        </p:txBody>
      </p:sp>
    </p:spTree>
    <p:extLst>
      <p:ext uri="{BB962C8B-B14F-4D97-AF65-F5344CB8AC3E}">
        <p14:creationId xmlns:p14="http://schemas.microsoft.com/office/powerpoint/2010/main" val="24370444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23875" y="4406900"/>
            <a:ext cx="8115300" cy="707886"/>
          </a:xfrm>
        </p:spPr>
        <p:txBody>
          <a:bodyPr anchor="t"/>
          <a:lstStyle>
            <a:lvl1pPr algn="l">
              <a:defRPr sz="4000" b="1" cap="all">
                <a:solidFill>
                  <a:srgbClr val="005CAB"/>
                </a:solidFill>
              </a:defRPr>
            </a:lvl1pPr>
          </a:lstStyle>
          <a:p>
            <a:r>
              <a:rPr lang="en-US"/>
              <a:t>Click to edit Master title style</a:t>
            </a:r>
            <a:endParaRPr lang="en-US" dirty="0"/>
          </a:p>
        </p:txBody>
      </p:sp>
      <p:sp>
        <p:nvSpPr>
          <p:cNvPr id="3" name="Text Placeholder 2"/>
          <p:cNvSpPr>
            <a:spLocks noGrp="1"/>
          </p:cNvSpPr>
          <p:nvPr>
            <p:ph type="body" idx="1"/>
          </p:nvPr>
        </p:nvSpPr>
        <p:spPr>
          <a:xfrm>
            <a:off x="523875" y="2906713"/>
            <a:ext cx="81153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B4CE7D76-62EF-1043-AE61-356B6F0072E6}" type="slidenum">
              <a:rPr lang="en-US"/>
              <a:pPr/>
              <a:t>‹#›</a:t>
            </a:fld>
            <a:endParaRPr lang="en-US" dirty="0"/>
          </a:p>
        </p:txBody>
      </p:sp>
    </p:spTree>
    <p:extLst>
      <p:ext uri="{BB962C8B-B14F-4D97-AF65-F5344CB8AC3E}">
        <p14:creationId xmlns:p14="http://schemas.microsoft.com/office/powerpoint/2010/main" val="42856793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9100" y="1143000"/>
            <a:ext cx="2466975" cy="4983163"/>
          </a:xfrm>
        </p:spPr>
        <p:txBody>
          <a:bodyPr/>
          <a:lstStyle>
            <a:lvl1pPr marL="0" indent="0" algn="l">
              <a:buFontTx/>
              <a:buNone/>
              <a:defRPr sz="20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38475" y="1143000"/>
            <a:ext cx="2466975" cy="4983163"/>
          </a:xfrm>
        </p:spPr>
        <p:txBody>
          <a:bodyPr/>
          <a:lstStyle>
            <a:lvl1pPr marL="0" indent="0">
              <a:buFontTx/>
              <a:buNone/>
              <a:defRPr sz="2000" baseline="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4DDEA1A8-ED94-FB45-A5DE-E450495E86A9}" type="slidenum">
              <a:rPr lang="en-US"/>
              <a:pPr/>
              <a:t>‹#›</a:t>
            </a:fld>
            <a:endParaRPr lang="en-US" dirty="0"/>
          </a:p>
        </p:txBody>
      </p:sp>
    </p:spTree>
    <p:extLst>
      <p:ext uri="{BB962C8B-B14F-4D97-AF65-F5344CB8AC3E}">
        <p14:creationId xmlns:p14="http://schemas.microsoft.com/office/powerpoint/2010/main" val="26002232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19100" y="894418"/>
            <a:ext cx="8220075" cy="523220"/>
          </a:xfrm>
        </p:spPr>
        <p:txBody>
          <a:bodyPr/>
          <a:lstStyle>
            <a:lvl1pPr>
              <a:defRPr>
                <a:solidFill>
                  <a:srgbClr val="005CAB"/>
                </a:solidFill>
              </a:defRPr>
            </a:lvl1pPr>
          </a:lstStyle>
          <a:p>
            <a:r>
              <a:rPr lang="en-US"/>
              <a:t>Click to edit Master title style</a:t>
            </a:r>
            <a:endParaRPr lang="en-US" dirty="0"/>
          </a:p>
        </p:txBody>
      </p:sp>
      <p:sp>
        <p:nvSpPr>
          <p:cNvPr id="3" name="Text Placeholder 2"/>
          <p:cNvSpPr>
            <a:spLocks noGrp="1"/>
          </p:cNvSpPr>
          <p:nvPr>
            <p:ph type="body" idx="1"/>
          </p:nvPr>
        </p:nvSpPr>
        <p:spPr>
          <a:xfrm>
            <a:off x="409575"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9575"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1"/>
          <p:cNvSpPr>
            <a:spLocks noGrp="1"/>
          </p:cNvSpPr>
          <p:nvPr>
            <p:ph type="ftr" sz="quarter" idx="10"/>
          </p:nvPr>
        </p:nvSpPr>
        <p:spPr/>
        <p:txBody>
          <a:bodyPr/>
          <a:lstStyle>
            <a:lvl1pPr>
              <a:defRPr/>
            </a:lvl1pPr>
          </a:lstStyle>
          <a:p>
            <a:pPr>
              <a:defRPr/>
            </a:pPr>
            <a:endParaRPr lang="en-US" dirty="0"/>
          </a:p>
        </p:txBody>
      </p:sp>
      <p:sp>
        <p:nvSpPr>
          <p:cNvPr id="8" name="Slide Number Placeholder 2"/>
          <p:cNvSpPr>
            <a:spLocks noGrp="1"/>
          </p:cNvSpPr>
          <p:nvPr>
            <p:ph type="sldNum" sz="quarter" idx="11"/>
          </p:nvPr>
        </p:nvSpPr>
        <p:spPr/>
        <p:txBody>
          <a:bodyPr/>
          <a:lstStyle>
            <a:lvl1pPr>
              <a:defRPr/>
            </a:lvl1pPr>
          </a:lstStyle>
          <a:p>
            <a:fld id="{4BAF7536-E73E-B646-B165-2ECA376BBF46}" type="slidenum">
              <a:rPr lang="en-US"/>
              <a:pPr/>
              <a:t>‹#›</a:t>
            </a:fld>
            <a:endParaRPr lang="en-US" dirty="0"/>
          </a:p>
        </p:txBody>
      </p:sp>
    </p:spTree>
    <p:extLst>
      <p:ext uri="{BB962C8B-B14F-4D97-AF65-F5344CB8AC3E}">
        <p14:creationId xmlns:p14="http://schemas.microsoft.com/office/powerpoint/2010/main" val="27045165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p>
        </p:txBody>
      </p:sp>
      <p:sp>
        <p:nvSpPr>
          <p:cNvPr id="4" name="Slide Number Placeholder 2"/>
          <p:cNvSpPr>
            <a:spLocks noGrp="1"/>
          </p:cNvSpPr>
          <p:nvPr>
            <p:ph type="sldNum" sz="quarter" idx="11"/>
          </p:nvPr>
        </p:nvSpPr>
        <p:spPr/>
        <p:txBody>
          <a:bodyPr/>
          <a:lstStyle>
            <a:lvl1pPr>
              <a:defRPr/>
            </a:lvl1pPr>
          </a:lstStyle>
          <a:p>
            <a:fld id="{8C3A8E77-AC52-9048-B267-2F32DAB7C29F}" type="slidenum">
              <a:rPr lang="en-US"/>
              <a:pPr/>
              <a:t>‹#›</a:t>
            </a:fld>
            <a:endParaRPr lang="en-US" dirty="0"/>
          </a:p>
        </p:txBody>
      </p:sp>
    </p:spTree>
    <p:extLst>
      <p:ext uri="{BB962C8B-B14F-4D97-AF65-F5344CB8AC3E}">
        <p14:creationId xmlns:p14="http://schemas.microsoft.com/office/powerpoint/2010/main" val="7366886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p>
        </p:txBody>
      </p:sp>
      <p:sp>
        <p:nvSpPr>
          <p:cNvPr id="3" name="Slide Number Placeholder 2"/>
          <p:cNvSpPr>
            <a:spLocks noGrp="1"/>
          </p:cNvSpPr>
          <p:nvPr>
            <p:ph type="sldNum" sz="quarter" idx="11"/>
          </p:nvPr>
        </p:nvSpPr>
        <p:spPr/>
        <p:txBody>
          <a:bodyPr/>
          <a:lstStyle>
            <a:lvl1pPr>
              <a:defRPr/>
            </a:lvl1pPr>
          </a:lstStyle>
          <a:p>
            <a:fld id="{0FCB8F12-59C6-6449-AC80-3773B936AA4B}" type="slidenum">
              <a:rPr lang="en-US"/>
              <a:pPr/>
              <a:t>‹#›</a:t>
            </a:fld>
            <a:endParaRPr lang="en-US" dirty="0"/>
          </a:p>
        </p:txBody>
      </p:sp>
    </p:spTree>
    <p:extLst>
      <p:ext uri="{BB962C8B-B14F-4D97-AF65-F5344CB8AC3E}">
        <p14:creationId xmlns:p14="http://schemas.microsoft.com/office/powerpoint/2010/main" val="27882081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9100" y="1425515"/>
            <a:ext cx="3143250" cy="400110"/>
          </a:xfrm>
        </p:spPr>
        <p:txBody>
          <a:bodyPr/>
          <a:lstStyle>
            <a:lvl1pPr algn="l">
              <a:defRPr sz="2000" b="1">
                <a:solidFill>
                  <a:srgbClr val="005CAB"/>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1371600"/>
            <a:ext cx="5064125"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19100" y="1762125"/>
            <a:ext cx="3152775" cy="43640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9D88C0E1-3D8C-6740-846A-A5DDB0F3D728}" type="slidenum">
              <a:rPr lang="en-US"/>
              <a:pPr/>
              <a:t>‹#›</a:t>
            </a:fld>
            <a:endParaRPr lang="en-US" dirty="0"/>
          </a:p>
        </p:txBody>
      </p:sp>
    </p:spTree>
    <p:extLst>
      <p:ext uri="{BB962C8B-B14F-4D97-AF65-F5344CB8AC3E}">
        <p14:creationId xmlns:p14="http://schemas.microsoft.com/office/powerpoint/2010/main" val="22967109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28"/>
            <a:ext cx="5486400" cy="400110"/>
          </a:xfrm>
        </p:spPr>
        <p:txBody>
          <a:bodyPr/>
          <a:lstStyle>
            <a:lvl1pPr algn="l">
              <a:defRPr sz="2000" b="1">
                <a:solidFill>
                  <a:srgbClr val="005CAB"/>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028699"/>
            <a:ext cx="5486400" cy="36988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9E401C22-AD70-4E48-9568-C57B338DB64B}" type="slidenum">
              <a:rPr lang="en-US"/>
              <a:pPr/>
              <a:t>‹#›</a:t>
            </a:fld>
            <a:endParaRPr lang="en-US" dirty="0"/>
          </a:p>
        </p:txBody>
      </p:sp>
    </p:spTree>
    <p:extLst>
      <p:ext uri="{BB962C8B-B14F-4D97-AF65-F5344CB8AC3E}">
        <p14:creationId xmlns:p14="http://schemas.microsoft.com/office/powerpoint/2010/main" val="2710333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0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hap2.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5000" y="928192"/>
            <a:ext cx="2431024" cy="1324966"/>
          </a:xfrm>
          <a:prstGeom prst="rect">
            <a:avLst/>
          </a:prstGeom>
        </p:spPr>
      </p:pic>
    </p:spTree>
    <p:extLst>
      <p:ext uri="{BB962C8B-B14F-4D97-AF65-F5344CB8AC3E}">
        <p14:creationId xmlns:p14="http://schemas.microsoft.com/office/powerpoint/2010/main" val="2589456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760DB70C-D1F7-4D41-80DC-4DDBE2F7009C}" type="slidenum">
              <a:rPr lang="en-US"/>
              <a:pPr/>
              <a:t>‹#›</a:t>
            </a:fld>
            <a:endParaRPr lang="en-US" dirty="0"/>
          </a:p>
        </p:txBody>
      </p:sp>
    </p:spTree>
    <p:extLst>
      <p:ext uri="{BB962C8B-B14F-4D97-AF65-F5344CB8AC3E}">
        <p14:creationId xmlns:p14="http://schemas.microsoft.com/office/powerpoint/2010/main" val="3875517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988" y="160338"/>
            <a:ext cx="2076450" cy="5965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0050" y="160338"/>
            <a:ext cx="6078538" cy="5965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55D40356-2B37-A243-9CC2-AF24D6AD8149}" type="slidenum">
              <a:rPr lang="en-US"/>
              <a:pPr/>
              <a:t>‹#›</a:t>
            </a:fld>
            <a:endParaRPr lang="en-US" dirty="0"/>
          </a:p>
        </p:txBody>
      </p:sp>
    </p:spTree>
    <p:extLst>
      <p:ext uri="{BB962C8B-B14F-4D97-AF65-F5344CB8AC3E}">
        <p14:creationId xmlns:p14="http://schemas.microsoft.com/office/powerpoint/2010/main" val="28154352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5BF6D6A3-E9B5-C64B-8EFE-BEA13912754B}" type="slidenum">
              <a:rPr lang="en-US"/>
              <a:pPr/>
              <a:t>‹#›</a:t>
            </a:fld>
            <a:endParaRPr lang="en-US" dirty="0"/>
          </a:p>
        </p:txBody>
      </p:sp>
    </p:spTree>
    <p:extLst>
      <p:ext uri="{BB962C8B-B14F-4D97-AF65-F5344CB8AC3E}">
        <p14:creationId xmlns:p14="http://schemas.microsoft.com/office/powerpoint/2010/main" val="19620023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CF51CE6C-B18F-FB4F-9E76-1F78AACF6B4D}" type="slidenum">
              <a:rPr lang="en-US"/>
              <a:pPr/>
              <a:t>‹#›</a:t>
            </a:fld>
            <a:endParaRPr lang="en-US" dirty="0"/>
          </a:p>
        </p:txBody>
      </p:sp>
    </p:spTree>
    <p:extLst>
      <p:ext uri="{BB962C8B-B14F-4D97-AF65-F5344CB8AC3E}">
        <p14:creationId xmlns:p14="http://schemas.microsoft.com/office/powerpoint/2010/main" val="20986913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52412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3019425" y="1143000"/>
            <a:ext cx="5619750" cy="241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3019425" y="3709988"/>
            <a:ext cx="5619750" cy="241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1"/>
          <p:cNvSpPr>
            <a:spLocks noGrp="1"/>
          </p:cNvSpPr>
          <p:nvPr>
            <p:ph type="ftr" sz="quarter" idx="10"/>
          </p:nvPr>
        </p:nvSpPr>
        <p:spPr/>
        <p:txBody>
          <a:bodyPr/>
          <a:lstStyle>
            <a:lvl1pPr>
              <a:defRPr/>
            </a:lvl1pPr>
          </a:lstStyle>
          <a:p>
            <a:pPr>
              <a:defRPr/>
            </a:pPr>
            <a:endParaRPr lang="en-US" dirty="0"/>
          </a:p>
        </p:txBody>
      </p:sp>
      <p:sp>
        <p:nvSpPr>
          <p:cNvPr id="7" name="Slide Number Placeholder 2"/>
          <p:cNvSpPr>
            <a:spLocks noGrp="1"/>
          </p:cNvSpPr>
          <p:nvPr>
            <p:ph type="sldNum" sz="quarter" idx="11"/>
          </p:nvPr>
        </p:nvSpPr>
        <p:spPr/>
        <p:txBody>
          <a:bodyPr/>
          <a:lstStyle>
            <a:lvl1pPr>
              <a:defRPr/>
            </a:lvl1pPr>
          </a:lstStyle>
          <a:p>
            <a:fld id="{0FD0AE8E-0B84-584D-ABC2-6EF8A6B23651}" type="slidenum">
              <a:rPr lang="en-US"/>
              <a:pPr/>
              <a:t>‹#›</a:t>
            </a:fld>
            <a:endParaRPr lang="en-US" dirty="0"/>
          </a:p>
        </p:txBody>
      </p:sp>
    </p:spTree>
    <p:extLst>
      <p:ext uri="{BB962C8B-B14F-4D97-AF65-F5344CB8AC3E}">
        <p14:creationId xmlns:p14="http://schemas.microsoft.com/office/powerpoint/2010/main" val="423582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 y="-8467"/>
            <a:ext cx="528127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ap3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24137" y="927446"/>
            <a:ext cx="3099267" cy="1720535"/>
          </a:xfrm>
          <a:prstGeom prst="rect">
            <a:avLst/>
          </a:prstGeom>
        </p:spPr>
      </p:pic>
    </p:spTree>
    <p:extLst>
      <p:ext uri="{BB962C8B-B14F-4D97-AF65-F5344CB8AC3E}">
        <p14:creationId xmlns:p14="http://schemas.microsoft.com/office/powerpoint/2010/main" val="2561220100"/>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a:ext>
            </a:extLst>
          </a:blip>
          <a:srcRect t="47856"/>
          <a:stretch/>
        </p:blipFill>
        <p:spPr>
          <a:xfrm>
            <a:off x="5692906" y="1607820"/>
            <a:ext cx="2162377" cy="646894"/>
          </a:xfrm>
          <a:prstGeom prst="rect">
            <a:avLst/>
          </a:prstGeom>
        </p:spPr>
      </p:pic>
      <p:pic>
        <p:nvPicPr>
          <p:cNvPr id="6" name="Picture 5"/>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638800" y="1023771"/>
            <a:ext cx="501363" cy="584049"/>
          </a:xfrm>
          <a:prstGeom prst="rect">
            <a:avLst/>
          </a:prstGeom>
        </p:spPr>
      </p:pic>
    </p:spTree>
    <p:extLst>
      <p:ext uri="{BB962C8B-B14F-4D97-AF65-F5344CB8AC3E}">
        <p14:creationId xmlns:p14="http://schemas.microsoft.com/office/powerpoint/2010/main" val="472468486"/>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5939"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a:ext>
            </a:extLst>
          </a:blip>
          <a:srcRect t="47320"/>
          <a:stretch/>
        </p:blipFill>
        <p:spPr>
          <a:xfrm>
            <a:off x="5638800" y="1605357"/>
            <a:ext cx="2780749" cy="647473"/>
          </a:xfrm>
          <a:prstGeom prst="rect">
            <a:avLst/>
          </a:prstGeom>
        </p:spPr>
      </p:pic>
      <p:pic>
        <p:nvPicPr>
          <p:cNvPr id="6" name="Picture 5"/>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709634" y="1016680"/>
            <a:ext cx="451134" cy="577976"/>
          </a:xfrm>
          <a:prstGeom prst="rect">
            <a:avLst/>
          </a:prstGeom>
        </p:spPr>
      </p:pic>
    </p:spTree>
    <p:extLst>
      <p:ext uri="{BB962C8B-B14F-4D97-AF65-F5344CB8AC3E}">
        <p14:creationId xmlns:p14="http://schemas.microsoft.com/office/powerpoint/2010/main" val="885542299"/>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8641" y="0"/>
            <a:ext cx="52812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hap6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89080" y="929209"/>
            <a:ext cx="2749784" cy="1801185"/>
          </a:xfrm>
          <a:prstGeom prst="rect">
            <a:avLst/>
          </a:prstGeom>
        </p:spPr>
      </p:pic>
    </p:spTree>
    <p:extLst>
      <p:ext uri="{BB962C8B-B14F-4D97-AF65-F5344CB8AC3E}">
        <p14:creationId xmlns:p14="http://schemas.microsoft.com/office/powerpoint/2010/main" val="975728815"/>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ap7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6820" y="957805"/>
            <a:ext cx="2757465" cy="1359530"/>
          </a:xfrm>
          <a:prstGeom prst="rect">
            <a:avLst/>
          </a:prstGeom>
        </p:spPr>
      </p:pic>
    </p:spTree>
    <p:extLst>
      <p:ext uri="{BB962C8B-B14F-4D97-AF65-F5344CB8AC3E}">
        <p14:creationId xmlns:p14="http://schemas.microsoft.com/office/powerpoint/2010/main" val="282759339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BIntro_8_REC_PineppleMangoSalsa_0624_05_035.jpg"/>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5304751" cy="6858000"/>
          </a:xfrm>
          <a:prstGeom prst="rect">
            <a:avLst/>
          </a:prstGeom>
        </p:spPr>
      </p:pic>
      <p:pic>
        <p:nvPicPr>
          <p:cNvPr id="4" name="Picture 3" descr="chap8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7720" y="927024"/>
            <a:ext cx="2761305" cy="1390254"/>
          </a:xfrm>
          <a:prstGeom prst="rect">
            <a:avLst/>
          </a:prstGeom>
        </p:spPr>
      </p:pic>
    </p:spTree>
    <p:extLst>
      <p:ext uri="{BB962C8B-B14F-4D97-AF65-F5344CB8AC3E}">
        <p14:creationId xmlns:p14="http://schemas.microsoft.com/office/powerpoint/2010/main" val="1641535950"/>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hap9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7720" y="953969"/>
            <a:ext cx="2722900" cy="1298082"/>
          </a:xfrm>
          <a:prstGeom prst="rect">
            <a:avLst/>
          </a:prstGeom>
        </p:spPr>
      </p:pic>
    </p:spTree>
    <p:extLst>
      <p:ext uri="{BB962C8B-B14F-4D97-AF65-F5344CB8AC3E}">
        <p14:creationId xmlns:p14="http://schemas.microsoft.com/office/powerpoint/2010/main" val="10854631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28747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descr="chap10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00759" y="930720"/>
            <a:ext cx="2185233" cy="1766621"/>
          </a:xfrm>
          <a:prstGeom prst="rect">
            <a:avLst/>
          </a:prstGeom>
        </p:spPr>
      </p:pic>
    </p:spTree>
    <p:extLst>
      <p:ext uri="{BB962C8B-B14F-4D97-AF65-F5344CB8AC3E}">
        <p14:creationId xmlns:p14="http://schemas.microsoft.com/office/powerpoint/2010/main" val="1110121744"/>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745" y="1014131"/>
            <a:ext cx="2350577" cy="1236742"/>
          </a:xfrm>
          <a:prstGeom prst="rect">
            <a:avLst/>
          </a:prstGeom>
        </p:spPr>
      </p:pic>
    </p:spTree>
    <p:extLst>
      <p:ext uri="{BB962C8B-B14F-4D97-AF65-F5344CB8AC3E}">
        <p14:creationId xmlns:p14="http://schemas.microsoft.com/office/powerpoint/2010/main" val="142109289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hap11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53192" y="947856"/>
            <a:ext cx="2434864" cy="1374892"/>
          </a:xfrm>
          <a:prstGeom prst="rect">
            <a:avLst/>
          </a:prstGeom>
        </p:spPr>
      </p:pic>
    </p:spTree>
    <p:extLst>
      <p:ext uri="{BB962C8B-B14F-4D97-AF65-F5344CB8AC3E}">
        <p14:creationId xmlns:p14="http://schemas.microsoft.com/office/powerpoint/2010/main" val="3002157460"/>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20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a:ext>
            </a:extLst>
          </a:blip>
          <a:srcRect t="45273" b="-1"/>
          <a:stretch/>
        </p:blipFill>
        <p:spPr>
          <a:xfrm>
            <a:off x="5664336" y="1606550"/>
            <a:ext cx="2120129" cy="712576"/>
          </a:xfrm>
          <a:prstGeom prst="rect">
            <a:avLst/>
          </a:prstGeom>
        </p:spPr>
      </p:pic>
      <p:pic>
        <p:nvPicPr>
          <p:cNvPr id="3" name="Picture 2" descr="chap12_title.png"/>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679920" y="928539"/>
            <a:ext cx="773387" cy="655786"/>
          </a:xfrm>
          <a:prstGeom prst="rect">
            <a:avLst/>
          </a:prstGeom>
        </p:spPr>
      </p:pic>
    </p:spTree>
    <p:extLst>
      <p:ext uri="{BB962C8B-B14F-4D97-AF65-F5344CB8AC3E}">
        <p14:creationId xmlns:p14="http://schemas.microsoft.com/office/powerpoint/2010/main" val="3211438271"/>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2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b="-2"/>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descr="chap13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43953" y="926609"/>
            <a:ext cx="2427183" cy="1390254"/>
          </a:xfrm>
          <a:prstGeom prst="rect">
            <a:avLst/>
          </a:prstGeom>
        </p:spPr>
      </p:pic>
    </p:spTree>
    <p:extLst>
      <p:ext uri="{BB962C8B-B14F-4D97-AF65-F5344CB8AC3E}">
        <p14:creationId xmlns:p14="http://schemas.microsoft.com/office/powerpoint/2010/main" val="1770501109"/>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2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14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04636" y="917060"/>
            <a:ext cx="2308128" cy="1709014"/>
          </a:xfrm>
          <a:prstGeom prst="rect">
            <a:avLst/>
          </a:prstGeom>
        </p:spPr>
      </p:pic>
    </p:spTree>
    <p:extLst>
      <p:ext uri="{BB962C8B-B14F-4D97-AF65-F5344CB8AC3E}">
        <p14:creationId xmlns:p14="http://schemas.microsoft.com/office/powerpoint/2010/main" val="566467380"/>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2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hap15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70596" y="948030"/>
            <a:ext cx="2427183" cy="1390254"/>
          </a:xfrm>
          <a:prstGeom prst="rect">
            <a:avLst/>
          </a:prstGeom>
        </p:spPr>
      </p:pic>
    </p:spTree>
    <p:extLst>
      <p:ext uri="{BB962C8B-B14F-4D97-AF65-F5344CB8AC3E}">
        <p14:creationId xmlns:p14="http://schemas.microsoft.com/office/powerpoint/2010/main" val="2765994566"/>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Managerbook slide">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314950" cy="685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
        <p:nvSpPr>
          <p:cNvPr id="6" name="TextBox 5"/>
          <p:cNvSpPr txBox="1"/>
          <p:nvPr userDrawn="1"/>
        </p:nvSpPr>
        <p:spPr>
          <a:xfrm>
            <a:off x="5638529" y="1028700"/>
            <a:ext cx="2496381" cy="1141851"/>
          </a:xfrm>
          <a:prstGeom prst="rect">
            <a:avLst/>
          </a:prstGeom>
          <a:noFill/>
        </p:spPr>
        <p:txBody>
          <a:bodyPr wrap="square" rtlCol="0">
            <a:spAutoFit/>
          </a:bodyPr>
          <a:lstStyle/>
          <a:p>
            <a:pPr>
              <a:lnSpc>
                <a:spcPct val="80000"/>
              </a:lnSpc>
            </a:pPr>
            <a:r>
              <a:rPr lang="en-US" sz="2400" b="0" dirty="0">
                <a:solidFill>
                  <a:schemeClr val="tx1"/>
                </a:solidFill>
                <a:latin typeface="Arial"/>
                <a:cs typeface="Arial"/>
              </a:rPr>
              <a:t>7</a:t>
            </a:r>
            <a:r>
              <a:rPr lang="en-US" sz="2400" b="0" baseline="30000" dirty="0">
                <a:solidFill>
                  <a:schemeClr val="tx1"/>
                </a:solidFill>
                <a:latin typeface="Arial"/>
                <a:cs typeface="Arial"/>
              </a:rPr>
              <a:t>th</a:t>
            </a:r>
            <a:r>
              <a:rPr lang="en-US" sz="2400" b="0" dirty="0">
                <a:solidFill>
                  <a:schemeClr val="tx1"/>
                </a:solidFill>
                <a:latin typeface="Arial"/>
                <a:cs typeface="Arial"/>
              </a:rPr>
              <a:t> Edition</a:t>
            </a:r>
            <a:br>
              <a:rPr lang="en-US" sz="2400" b="0" dirty="0">
                <a:solidFill>
                  <a:schemeClr val="tx1"/>
                </a:solidFill>
                <a:latin typeface="Arial"/>
                <a:cs typeface="Arial"/>
              </a:rPr>
            </a:br>
            <a:r>
              <a:rPr lang="en-US" sz="3000" b="1" i="0" dirty="0">
                <a:solidFill>
                  <a:schemeClr val="tx1"/>
                </a:solidFill>
                <a:latin typeface="Arial"/>
                <a:cs typeface="Arial"/>
              </a:rPr>
              <a:t>ServSafe</a:t>
            </a:r>
            <a:r>
              <a:rPr lang="en-US" sz="3000" b="1" i="0" baseline="0" dirty="0">
                <a:solidFill>
                  <a:schemeClr val="tx1"/>
                </a:solidFill>
                <a:latin typeface="Arial"/>
                <a:cs typeface="Arial"/>
              </a:rPr>
              <a:t> </a:t>
            </a:r>
            <a:r>
              <a:rPr lang="en-US" sz="3000" b="1" i="0" dirty="0">
                <a:solidFill>
                  <a:schemeClr val="tx1"/>
                </a:solidFill>
                <a:latin typeface="Arial"/>
                <a:cs typeface="Arial"/>
              </a:rPr>
              <a:t>Coursebook </a:t>
            </a:r>
          </a:p>
        </p:txBody>
      </p:sp>
      <p:sp>
        <p:nvSpPr>
          <p:cNvPr id="3" name="Text Placeholder 2"/>
          <p:cNvSpPr>
            <a:spLocks noGrp="1"/>
          </p:cNvSpPr>
          <p:nvPr>
            <p:ph type="body" sz="quarter" idx="10"/>
          </p:nvPr>
        </p:nvSpPr>
        <p:spPr>
          <a:xfrm>
            <a:off x="5324236" y="3455255"/>
            <a:ext cx="3819764" cy="1997404"/>
          </a:xfrm>
        </p:spPr>
        <p:txBody>
          <a:bodyPr/>
          <a:lstStyle>
            <a:lvl1pPr marL="0" indent="0" algn="ctr">
              <a:buFontTx/>
              <a:buNone/>
              <a:defRPr sz="40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847207783"/>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Managerbook slide">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l="-137"/>
          <a:stretch/>
        </p:blipFill>
        <p:spPr bwMode="auto">
          <a:xfrm flipH="1">
            <a:off x="0" y="0"/>
            <a:ext cx="5314950" cy="685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
        <p:nvSpPr>
          <p:cNvPr id="6" name="TextBox 5"/>
          <p:cNvSpPr txBox="1"/>
          <p:nvPr userDrawn="1"/>
        </p:nvSpPr>
        <p:spPr>
          <a:xfrm>
            <a:off x="5638529" y="1028700"/>
            <a:ext cx="2496381" cy="1141851"/>
          </a:xfrm>
          <a:prstGeom prst="rect">
            <a:avLst/>
          </a:prstGeom>
          <a:noFill/>
        </p:spPr>
        <p:txBody>
          <a:bodyPr wrap="square" rtlCol="0">
            <a:spAutoFit/>
          </a:bodyPr>
          <a:lstStyle/>
          <a:p>
            <a:pPr>
              <a:lnSpc>
                <a:spcPct val="80000"/>
              </a:lnSpc>
            </a:pPr>
            <a:r>
              <a:rPr lang="en-US" sz="2400" b="0" dirty="0">
                <a:solidFill>
                  <a:schemeClr val="tx1"/>
                </a:solidFill>
                <a:latin typeface="Arial"/>
                <a:cs typeface="Arial"/>
              </a:rPr>
              <a:t>7</a:t>
            </a:r>
            <a:r>
              <a:rPr lang="en-US" sz="2400" b="0" baseline="30000" dirty="0">
                <a:solidFill>
                  <a:schemeClr val="tx1"/>
                </a:solidFill>
                <a:latin typeface="Arial"/>
                <a:cs typeface="Arial"/>
              </a:rPr>
              <a:t>th</a:t>
            </a:r>
            <a:r>
              <a:rPr lang="en-US" sz="2400" b="0" dirty="0">
                <a:solidFill>
                  <a:schemeClr val="tx1"/>
                </a:solidFill>
                <a:latin typeface="Arial"/>
                <a:cs typeface="Arial"/>
              </a:rPr>
              <a:t> Edition</a:t>
            </a:r>
            <a:br>
              <a:rPr lang="en-US" sz="2400" b="0" dirty="0">
                <a:solidFill>
                  <a:schemeClr val="tx1"/>
                </a:solidFill>
                <a:latin typeface="Arial"/>
                <a:cs typeface="Arial"/>
              </a:rPr>
            </a:br>
            <a:r>
              <a:rPr lang="en-US" sz="3000" b="1" i="0" dirty="0">
                <a:solidFill>
                  <a:schemeClr val="tx1"/>
                </a:solidFill>
                <a:latin typeface="Arial"/>
                <a:cs typeface="Arial"/>
              </a:rPr>
              <a:t>ServSafe</a:t>
            </a:r>
            <a:r>
              <a:rPr lang="en-US" sz="3000" b="1" i="0" baseline="0" dirty="0">
                <a:solidFill>
                  <a:schemeClr val="tx1"/>
                </a:solidFill>
                <a:latin typeface="Arial"/>
                <a:cs typeface="Arial"/>
              </a:rPr>
              <a:t> </a:t>
            </a:r>
            <a:r>
              <a:rPr lang="en-US" sz="3000" b="1" i="0" dirty="0">
                <a:solidFill>
                  <a:schemeClr val="tx1"/>
                </a:solidFill>
                <a:latin typeface="Arial"/>
                <a:cs typeface="Arial"/>
              </a:rPr>
              <a:t>Coursebook </a:t>
            </a:r>
          </a:p>
        </p:txBody>
      </p:sp>
      <p:sp>
        <p:nvSpPr>
          <p:cNvPr id="3" name="Text Placeholder 2"/>
          <p:cNvSpPr>
            <a:spLocks noGrp="1"/>
          </p:cNvSpPr>
          <p:nvPr>
            <p:ph type="body" sz="quarter" idx="10"/>
          </p:nvPr>
        </p:nvSpPr>
        <p:spPr>
          <a:xfrm>
            <a:off x="5324236" y="3455255"/>
            <a:ext cx="3819764" cy="1997404"/>
          </a:xfrm>
        </p:spPr>
        <p:txBody>
          <a:bodyPr/>
          <a:lstStyle>
            <a:lvl1pPr marL="0" indent="0" algn="ctr">
              <a:buFontTx/>
              <a:buNone/>
              <a:defRPr sz="40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4976142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424475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and 3 image right">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6522896" y="24257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2" name="Picture Placeholder 9"/>
          <p:cNvSpPr>
            <a:spLocks noGrp="1"/>
          </p:cNvSpPr>
          <p:nvPr>
            <p:ph type="pic" sz="quarter" idx="14"/>
          </p:nvPr>
        </p:nvSpPr>
        <p:spPr>
          <a:xfrm>
            <a:off x="6522896" y="36576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0" name="Picture Placeholder 9"/>
          <p:cNvSpPr>
            <a:spLocks noGrp="1"/>
          </p:cNvSpPr>
          <p:nvPr>
            <p:ph type="pic" sz="quarter" idx="12"/>
          </p:nvPr>
        </p:nvSpPr>
        <p:spPr>
          <a:xfrm>
            <a:off x="6523038" y="1243013"/>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61022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4130893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1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23038" y="1243013"/>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49819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2906" y="1014131"/>
            <a:ext cx="2162377" cy="1240583"/>
          </a:xfrm>
          <a:prstGeom prst="rect">
            <a:avLst/>
          </a:prstGeom>
        </p:spPr>
      </p:pic>
    </p:spTree>
    <p:extLst>
      <p:ext uri="{BB962C8B-B14F-4D97-AF65-F5344CB8AC3E}">
        <p14:creationId xmlns:p14="http://schemas.microsoft.com/office/powerpoint/2010/main" val="191049477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1 large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626" y="1243013"/>
            <a:ext cx="2604812" cy="4184904"/>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826929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 plac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83746544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3801533" y="2548685"/>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3793069" y="2111935"/>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15"/>
          <p:cNvSpPr>
            <a:spLocks noGrp="1"/>
          </p:cNvSpPr>
          <p:nvPr>
            <p:ph type="body" sz="quarter" idx="16"/>
          </p:nvPr>
        </p:nvSpPr>
        <p:spPr>
          <a:xfrm>
            <a:off x="3801532"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210807533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eractive_Title, A/B_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375377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eractive_Title, Content, 2image_new build">
    <p:spTree>
      <p:nvGrpSpPr>
        <p:cNvPr id="1" name=""/>
        <p:cNvGrpSpPr/>
        <p:nvPr/>
      </p:nvGrpSpPr>
      <p:grpSpPr>
        <a:xfrm>
          <a:off x="0" y="0"/>
          <a:ext cx="0" cy="0"/>
          <a:chOff x="0" y="0"/>
          <a:chExt cx="0" cy="0"/>
        </a:xfrm>
      </p:grpSpPr>
      <p:sp>
        <p:nvSpPr>
          <p:cNvPr id="23" name="Text Placeholder 22"/>
          <p:cNvSpPr>
            <a:spLocks noGrp="1"/>
          </p:cNvSpPr>
          <p:nvPr>
            <p:ph type="body" sz="quarter" idx="17"/>
          </p:nvPr>
        </p:nvSpPr>
        <p:spPr>
          <a:xfrm>
            <a:off x="736600" y="5359400"/>
            <a:ext cx="7789863" cy="363538"/>
          </a:xfrm>
        </p:spPr>
        <p:txBody>
          <a:bodyPr/>
          <a:lstStyle>
            <a:lvl1pPr>
              <a:defRPr b="0">
                <a:solidFill>
                  <a:srgbClr val="FF0000"/>
                </a:solidFill>
              </a:defRPr>
            </a:lvl1pPr>
          </a:lstStyle>
          <a:p>
            <a:pPr lvl="0"/>
            <a:r>
              <a:rPr lang="en-US" dirty="0"/>
              <a:t>Click to edit Master text styles</a:t>
            </a:r>
          </a:p>
        </p:txBody>
      </p:sp>
      <p:sp>
        <p:nvSpPr>
          <p:cNvPr id="21" name="Text Placeholder 19"/>
          <p:cNvSpPr>
            <a:spLocks noGrp="1"/>
          </p:cNvSpPr>
          <p:nvPr>
            <p:ph type="body" sz="quarter" idx="16"/>
          </p:nvPr>
        </p:nvSpPr>
        <p:spPr>
          <a:xfrm>
            <a:off x="4532417" y="4878938"/>
            <a:ext cx="2639135" cy="390525"/>
          </a:xfrm>
        </p:spPr>
        <p:txBody>
          <a:bodyPr/>
          <a:lstStyle>
            <a:lvl1pPr>
              <a:defRPr b="0">
                <a:solidFill>
                  <a:schemeClr val="tx1"/>
                </a:solidFill>
              </a:defRPr>
            </a:lvl1pPr>
          </a:lstStyle>
          <a:p>
            <a:pPr lvl="0"/>
            <a:r>
              <a:rPr lang="en-US" dirty="0"/>
              <a:t>Click to edit Master text styles</a:t>
            </a:r>
          </a:p>
        </p:txBody>
      </p:sp>
      <p:sp>
        <p:nvSpPr>
          <p:cNvPr id="20" name="Text Placeholder 19"/>
          <p:cNvSpPr>
            <a:spLocks noGrp="1"/>
          </p:cNvSpPr>
          <p:nvPr>
            <p:ph type="body" sz="quarter" idx="15"/>
          </p:nvPr>
        </p:nvSpPr>
        <p:spPr>
          <a:xfrm>
            <a:off x="879755" y="4876800"/>
            <a:ext cx="2655286" cy="39052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400050" y="1047750"/>
            <a:ext cx="8602663" cy="457200"/>
          </a:xfrm>
        </p:spPr>
        <p:txBody>
          <a:bodyPr/>
          <a:lstStyle/>
          <a:p>
            <a:pPr lvl="0"/>
            <a:r>
              <a:rPr lang="en-US" dirty="0"/>
              <a:t>Click to edit Master text styles</a:t>
            </a:r>
          </a:p>
        </p:txBody>
      </p:sp>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84626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eractive 1 image right_new build">
    <p:spTree>
      <p:nvGrpSpPr>
        <p:cNvPr id="1" name=""/>
        <p:cNvGrpSpPr/>
        <p:nvPr/>
      </p:nvGrpSpPr>
      <p:grpSpPr>
        <a:xfrm>
          <a:off x="0" y="0"/>
          <a:ext cx="0" cy="0"/>
          <a:chOff x="0" y="0"/>
          <a:chExt cx="0" cy="0"/>
        </a:xfrm>
      </p:grpSpPr>
      <p:sp>
        <p:nvSpPr>
          <p:cNvPr id="17" name="Text Placeholder 14"/>
          <p:cNvSpPr>
            <a:spLocks noGrp="1"/>
          </p:cNvSpPr>
          <p:nvPr>
            <p:ph type="body" sz="quarter" idx="16"/>
          </p:nvPr>
        </p:nvSpPr>
        <p:spPr>
          <a:xfrm>
            <a:off x="3714750" y="2914650"/>
            <a:ext cx="5295900" cy="461665"/>
          </a:xfrm>
        </p:spPr>
        <p:txBody>
          <a:bodyPr/>
          <a:lstStyle>
            <a:lvl1pPr>
              <a:defRPr b="0">
                <a:solidFill>
                  <a:schemeClr val="tx1"/>
                </a:solidFill>
              </a:defRPr>
            </a:lvl1pPr>
          </a:lstStyle>
          <a:p>
            <a:pPr lvl="0"/>
            <a:r>
              <a:rPr lang="en-US" dirty="0"/>
              <a:t>Click to edit Master text styles</a:t>
            </a:r>
          </a:p>
        </p:txBody>
      </p:sp>
      <p:sp>
        <p:nvSpPr>
          <p:cNvPr id="16" name="Text Placeholder 14"/>
          <p:cNvSpPr>
            <a:spLocks noGrp="1"/>
          </p:cNvSpPr>
          <p:nvPr>
            <p:ph type="body" sz="quarter" idx="15"/>
          </p:nvPr>
        </p:nvSpPr>
        <p:spPr>
          <a:xfrm>
            <a:off x="3714750" y="2452985"/>
            <a:ext cx="5295900" cy="461665"/>
          </a:xfrm>
        </p:spPr>
        <p:txBody>
          <a:bodyPr/>
          <a:lstStyle>
            <a:lvl1pPr>
              <a:defRPr b="0">
                <a:solidFill>
                  <a:schemeClr val="tx1"/>
                </a:solidFill>
              </a:defRPr>
            </a:lvl1pPr>
          </a:lstStyle>
          <a:p>
            <a:pPr lvl="0"/>
            <a:r>
              <a:rPr lang="en-US" dirty="0"/>
              <a:t>Click to edit Master text styles</a:t>
            </a:r>
          </a:p>
        </p:txBody>
      </p:sp>
      <p:sp>
        <p:nvSpPr>
          <p:cNvPr id="15" name="Text Placeholder 14"/>
          <p:cNvSpPr>
            <a:spLocks noGrp="1"/>
          </p:cNvSpPr>
          <p:nvPr>
            <p:ph type="body" sz="quarter" idx="14"/>
          </p:nvPr>
        </p:nvSpPr>
        <p:spPr>
          <a:xfrm>
            <a:off x="3714750" y="1976735"/>
            <a:ext cx="5295900" cy="461665"/>
          </a:xfrm>
        </p:spPr>
        <p:txBody>
          <a:bodyPr/>
          <a:lstStyle>
            <a:lvl1pPr>
              <a:defRPr b="0">
                <a:solidFill>
                  <a:schemeClr val="tx1"/>
                </a:solidFill>
              </a:defRPr>
            </a:lvl1pPr>
          </a:lstStyle>
          <a:p>
            <a:pPr lvl="0"/>
            <a:r>
              <a:rPr lang="en-US" dirty="0"/>
              <a:t>Click to edit Master text styles</a:t>
            </a:r>
          </a:p>
        </p:txBody>
      </p:sp>
      <p:sp>
        <p:nvSpPr>
          <p:cNvPr id="13" name="Text Placeholder 12"/>
          <p:cNvSpPr>
            <a:spLocks noGrp="1"/>
          </p:cNvSpPr>
          <p:nvPr>
            <p:ph type="body" sz="quarter" idx="13"/>
          </p:nvPr>
        </p:nvSpPr>
        <p:spPr>
          <a:xfrm>
            <a:off x="390525" y="1112838"/>
            <a:ext cx="8086725" cy="457200"/>
          </a:xfrm>
        </p:spPr>
        <p:txBody>
          <a:bodyPr/>
          <a:lstStyle/>
          <a:p>
            <a:pPr lvl="0"/>
            <a:r>
              <a:rPr lang="en-US" dirty="0"/>
              <a:t>Click to edit Master text styles</a:t>
            </a:r>
          </a:p>
        </p:txBody>
      </p:sp>
      <p:sp>
        <p:nvSpPr>
          <p:cNvPr id="11"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18" name="Text Placeholder 14"/>
          <p:cNvSpPr>
            <a:spLocks noGrp="1"/>
          </p:cNvSpPr>
          <p:nvPr>
            <p:ph type="body" sz="quarter" idx="17"/>
          </p:nvPr>
        </p:nvSpPr>
        <p:spPr>
          <a:xfrm>
            <a:off x="3714750" y="3395601"/>
            <a:ext cx="5295900" cy="461665"/>
          </a:xfrm>
        </p:spPr>
        <p:txBody>
          <a:bodyPr/>
          <a:lstStyle>
            <a:lvl1pPr>
              <a:defRPr b="0">
                <a:solidFill>
                  <a:schemeClr val="tx1"/>
                </a:solidFill>
              </a:defRPr>
            </a:lvl1pPr>
          </a:lstStyle>
          <a:p>
            <a:pPr lvl="0"/>
            <a:r>
              <a:rPr lang="en-US" dirty="0"/>
              <a:t>Click to edit Master text styles</a:t>
            </a:r>
          </a:p>
        </p:txBody>
      </p:sp>
      <p:sp>
        <p:nvSpPr>
          <p:cNvPr id="19" name="Title 1"/>
          <p:cNvSpPr>
            <a:spLocks noGrp="1"/>
          </p:cNvSpPr>
          <p:nvPr>
            <p:ph type="title"/>
          </p:nvPr>
        </p:nvSpPr>
        <p:spPr>
          <a:xfrm>
            <a:off x="400050" y="160338"/>
            <a:ext cx="8307388" cy="519112"/>
          </a:xfrm>
        </p:spPr>
        <p:txBody>
          <a:bodyPr/>
          <a:lstStyle/>
          <a:p>
            <a:r>
              <a:rPr lang="en-US"/>
              <a:t>Click to edit Master title style</a:t>
            </a:r>
          </a:p>
        </p:txBody>
      </p:sp>
    </p:spTree>
    <p:extLst>
      <p:ext uri="{BB962C8B-B14F-4D97-AF65-F5344CB8AC3E}">
        <p14:creationId xmlns:p14="http://schemas.microsoft.com/office/powerpoint/2010/main" val="3387663902"/>
      </p:ext>
    </p:extLst>
  </p:cSld>
  <p:clrMapOvr>
    <a:masterClrMapping/>
  </p:clrMapOvr>
  <p:extLst>
    <p:ext uri="{DCECCB84-F9BA-43D5-87BE-67443E8EF086}">
      <p15:sldGuideLst xmlns:p15="http://schemas.microsoft.com/office/powerpoint/2012/main">
        <p15:guide id="1" orient="horz" pos="2160">
          <p15:clr>
            <a:srgbClr val="FBAE40"/>
          </p15:clr>
        </p15:guide>
        <p15:guide id="2" pos="2328">
          <p15:clr>
            <a:srgbClr val="FBAE40"/>
          </p15:clr>
        </p15:guide>
        <p15:guide id="3" orient="horz" pos="124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VD lets watch">
    <p:spTree>
      <p:nvGrpSpPr>
        <p:cNvPr id="1" name=""/>
        <p:cNvGrpSpPr/>
        <p:nvPr/>
      </p:nvGrpSpPr>
      <p:grpSpPr>
        <a:xfrm>
          <a:off x="0" y="0"/>
          <a:ext cx="0" cy="0"/>
          <a:chOff x="0" y="0"/>
          <a:chExt cx="0" cy="0"/>
        </a:xfrm>
      </p:grpSpPr>
      <p:sp>
        <p:nvSpPr>
          <p:cNvPr id="6" name="Rectangle 2"/>
          <p:cNvSpPr txBox="1">
            <a:spLocks noChangeArrowheads="1"/>
          </p:cNvSpPr>
          <p:nvPr userDrawn="1"/>
        </p:nvSpPr>
        <p:spPr bwMode="auto">
          <a:xfrm>
            <a:off x="390525" y="158750"/>
            <a:ext cx="8235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dirty="0">
                <a:latin typeface="Arial Narrow" charset="0"/>
                <a:cs typeface="+mj-cs"/>
              </a:rPr>
              <a:t>DVD</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pic>
        <p:nvPicPr>
          <p:cNvPr id="7" name="Picture 6"/>
          <p:cNvPicPr>
            <a:picLocks noChangeAspect="1"/>
          </p:cNvPicPr>
          <p:nvPr userDrawn="1"/>
        </p:nvPicPr>
        <p:blipFill>
          <a:blip r:embed="rId2"/>
          <a:stretch>
            <a:fillRect/>
          </a:stretch>
        </p:blipFill>
        <p:spPr>
          <a:xfrm>
            <a:off x="121534" y="831879"/>
            <a:ext cx="8900931" cy="5194242"/>
          </a:xfrm>
          <a:prstGeom prst="rect">
            <a:avLst/>
          </a:prstGeom>
        </p:spPr>
      </p:pic>
    </p:spTree>
    <p:extLst>
      <p:ext uri="{BB962C8B-B14F-4D97-AF65-F5344CB8AC3E}">
        <p14:creationId xmlns:p14="http://schemas.microsoft.com/office/powerpoint/2010/main" val="4286097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omethings to know">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21534" y="831879"/>
            <a:ext cx="8900931" cy="5194242"/>
          </a:xfrm>
          <a:prstGeom prst="rect">
            <a:avLst/>
          </a:prstGeom>
        </p:spPr>
      </p:pic>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5" name="Rectangle 2"/>
          <p:cNvSpPr>
            <a:spLocks noGrp="1" noChangeArrowheads="1"/>
          </p:cNvSpPr>
          <p:nvPr>
            <p:ph type="title" hasCustomPrompt="1"/>
          </p:nvPr>
        </p:nvSpPr>
        <p:spPr>
          <a:xfrm>
            <a:off x="390525" y="158750"/>
            <a:ext cx="8235950" cy="519112"/>
          </a:xfrm>
        </p:spPr>
        <p:txBody>
          <a:bodyPr/>
          <a:lstStyle>
            <a:lvl1pPr>
              <a:defRPr lang="en-US" smtClean="0">
                <a:latin typeface="Arial Narrow" charset="0"/>
              </a:defRPr>
            </a:lvl1pPr>
          </a:lstStyle>
          <a:p>
            <a:pPr eaLnBrk="1" hangingPunct="1">
              <a:defRPr/>
            </a:pPr>
            <a:r>
              <a:rPr lang="en-US" dirty="0">
                <a:latin typeface="Arial Narrow" charset="0"/>
                <a:cs typeface="+mj-cs"/>
              </a:rPr>
              <a:t>Additional Content</a:t>
            </a:r>
          </a:p>
        </p:txBody>
      </p:sp>
    </p:spTree>
    <p:extLst>
      <p:ext uri="{BB962C8B-B14F-4D97-AF65-F5344CB8AC3E}">
        <p14:creationId xmlns:p14="http://schemas.microsoft.com/office/powerpoint/2010/main" val="26690404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25110623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2717793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38800" y="1023771"/>
            <a:ext cx="2780749" cy="1229060"/>
          </a:xfrm>
          <a:prstGeom prst="rect">
            <a:avLst/>
          </a:prstGeom>
        </p:spPr>
      </p:pic>
    </p:spTree>
    <p:extLst>
      <p:ext uri="{BB962C8B-B14F-4D97-AF65-F5344CB8AC3E}">
        <p14:creationId xmlns:p14="http://schemas.microsoft.com/office/powerpoint/2010/main" val="36316448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content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1"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740749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_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270385"/>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270385"/>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3603487"/>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3603487"/>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239251607"/>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761449"/>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761449"/>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4094551"/>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4094551"/>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7277696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content_4 image_only">
    <p:spTree>
      <p:nvGrpSpPr>
        <p:cNvPr id="1" name=""/>
        <p:cNvGrpSpPr/>
        <p:nvPr/>
      </p:nvGrpSpPr>
      <p:grpSpPr>
        <a:xfrm>
          <a:off x="0" y="0"/>
          <a:ext cx="0" cy="0"/>
          <a:chOff x="0" y="0"/>
          <a:chExt cx="0" cy="0"/>
        </a:xfrm>
      </p:grpSpPr>
      <p:sp>
        <p:nvSpPr>
          <p:cNvPr id="20" name="Picture Placeholder 15"/>
          <p:cNvSpPr>
            <a:spLocks noGrp="1"/>
          </p:cNvSpPr>
          <p:nvPr>
            <p:ph type="pic" sz="quarter" idx="26"/>
          </p:nvPr>
        </p:nvSpPr>
        <p:spPr>
          <a:xfrm>
            <a:off x="4742761"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880289"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746767321"/>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3775522"/>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378352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1425169877"/>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34996899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content_4 across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62750199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_content_5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79958429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379650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0070647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81093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435531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008034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9633" y="1016680"/>
            <a:ext cx="2707773" cy="2104766"/>
          </a:xfrm>
          <a:prstGeom prst="rect">
            <a:avLst/>
          </a:prstGeom>
        </p:spPr>
      </p:pic>
    </p:spTree>
    <p:extLst>
      <p:ext uri="{BB962C8B-B14F-4D97-AF65-F5344CB8AC3E}">
        <p14:creationId xmlns:p14="http://schemas.microsoft.com/office/powerpoint/2010/main" val="43088247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_content_6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8" name="Picture Placeholder 15"/>
          <p:cNvSpPr>
            <a:spLocks noGrp="1"/>
          </p:cNvSpPr>
          <p:nvPr>
            <p:ph type="pic" sz="quarter" idx="28"/>
          </p:nvPr>
        </p:nvSpPr>
        <p:spPr>
          <a:xfrm>
            <a:off x="6283324"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Picture Placeholder 15"/>
          <p:cNvSpPr>
            <a:spLocks noGrp="1"/>
          </p:cNvSpPr>
          <p:nvPr>
            <p:ph type="pic" sz="quarter" idx="29"/>
          </p:nvPr>
        </p:nvSpPr>
        <p:spPr>
          <a:xfrm>
            <a:off x="3410917"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548445"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432222990"/>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content_8 image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Text Placeholder 21"/>
          <p:cNvSpPr>
            <a:spLocks noGrp="1"/>
          </p:cNvSpPr>
          <p:nvPr>
            <p:ph type="body" sz="quarter" idx="24"/>
          </p:nvPr>
        </p:nvSpPr>
        <p:spPr>
          <a:xfrm>
            <a:off x="225218"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7" name="Picture Placeholder 15"/>
          <p:cNvSpPr>
            <a:spLocks noGrp="1"/>
          </p:cNvSpPr>
          <p:nvPr>
            <p:ph type="pic" sz="quarter" idx="25"/>
          </p:nvPr>
        </p:nvSpPr>
        <p:spPr>
          <a:xfrm>
            <a:off x="225219"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21"/>
          <p:cNvSpPr>
            <a:spLocks noGrp="1"/>
          </p:cNvSpPr>
          <p:nvPr>
            <p:ph type="body" sz="quarter" idx="26"/>
          </p:nvPr>
        </p:nvSpPr>
        <p:spPr>
          <a:xfrm>
            <a:off x="245158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9" name="Picture Placeholder 15"/>
          <p:cNvSpPr>
            <a:spLocks noGrp="1"/>
          </p:cNvSpPr>
          <p:nvPr>
            <p:ph type="pic" sz="quarter" idx="27"/>
          </p:nvPr>
        </p:nvSpPr>
        <p:spPr>
          <a:xfrm>
            <a:off x="245158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Text Placeholder 21"/>
          <p:cNvSpPr>
            <a:spLocks noGrp="1"/>
          </p:cNvSpPr>
          <p:nvPr>
            <p:ph type="body" sz="quarter" idx="28"/>
          </p:nvPr>
        </p:nvSpPr>
        <p:spPr>
          <a:xfrm>
            <a:off x="465807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28" name="Picture Placeholder 15"/>
          <p:cNvSpPr>
            <a:spLocks noGrp="1"/>
          </p:cNvSpPr>
          <p:nvPr>
            <p:ph type="pic" sz="quarter" idx="29"/>
          </p:nvPr>
        </p:nvSpPr>
        <p:spPr>
          <a:xfrm>
            <a:off x="465807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30"/>
          </p:nvPr>
        </p:nvSpPr>
        <p:spPr>
          <a:xfrm>
            <a:off x="6884442"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30" name="Picture Placeholder 15"/>
          <p:cNvSpPr>
            <a:spLocks noGrp="1"/>
          </p:cNvSpPr>
          <p:nvPr>
            <p:ph type="pic" sz="quarter" idx="31"/>
          </p:nvPr>
        </p:nvSpPr>
        <p:spPr>
          <a:xfrm>
            <a:off x="6884443"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92275448"/>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8" name="Picture Placeholder 15"/>
          <p:cNvSpPr>
            <a:spLocks noGrp="1"/>
          </p:cNvSpPr>
          <p:nvPr>
            <p:ph type="pic" sz="quarter" idx="32"/>
          </p:nvPr>
        </p:nvSpPr>
        <p:spPr>
          <a:xfrm>
            <a:off x="225219"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9" name="Picture Placeholder 15"/>
          <p:cNvSpPr>
            <a:spLocks noGrp="1"/>
          </p:cNvSpPr>
          <p:nvPr>
            <p:ph type="pic" sz="quarter" idx="33"/>
          </p:nvPr>
        </p:nvSpPr>
        <p:spPr>
          <a:xfrm>
            <a:off x="2451587"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86010285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8 imag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95401"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3" name="Picture Placeholder 15"/>
          <p:cNvSpPr>
            <a:spLocks noGrp="1"/>
          </p:cNvSpPr>
          <p:nvPr>
            <p:ph type="pic" sz="quarter" idx="19"/>
          </p:nvPr>
        </p:nvSpPr>
        <p:spPr>
          <a:xfrm>
            <a:off x="242176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60306859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38" name="Picture Placeholder 15"/>
          <p:cNvSpPr>
            <a:spLocks noGrp="1"/>
          </p:cNvSpPr>
          <p:nvPr>
            <p:ph type="pic" sz="quarter" idx="32"/>
          </p:nvPr>
        </p:nvSpPr>
        <p:spPr>
          <a:xfrm>
            <a:off x="582988"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Picture Placeholder 15"/>
          <p:cNvSpPr>
            <a:spLocks noGrp="1"/>
          </p:cNvSpPr>
          <p:nvPr>
            <p:ph type="pic" sz="quarter" idx="33"/>
          </p:nvPr>
        </p:nvSpPr>
        <p:spPr>
          <a:xfrm>
            <a:off x="2252762"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34"/>
          </p:nvPr>
        </p:nvSpPr>
        <p:spPr>
          <a:xfrm>
            <a:off x="3912597"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35"/>
          </p:nvPr>
        </p:nvSpPr>
        <p:spPr>
          <a:xfrm>
            <a:off x="5592311"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36"/>
          </p:nvPr>
        </p:nvSpPr>
        <p:spPr>
          <a:xfrm>
            <a:off x="7262085" y="253311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15"/>
          <p:cNvSpPr>
            <a:spLocks noGrp="1"/>
          </p:cNvSpPr>
          <p:nvPr>
            <p:ph type="pic" sz="quarter" idx="37"/>
          </p:nvPr>
        </p:nvSpPr>
        <p:spPr>
          <a:xfrm>
            <a:off x="582988"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2" name="Picture Placeholder 15"/>
          <p:cNvSpPr>
            <a:spLocks noGrp="1"/>
          </p:cNvSpPr>
          <p:nvPr>
            <p:ph type="pic" sz="quarter" idx="38"/>
          </p:nvPr>
        </p:nvSpPr>
        <p:spPr>
          <a:xfrm>
            <a:off x="2252762"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15"/>
          <p:cNvSpPr>
            <a:spLocks noGrp="1"/>
          </p:cNvSpPr>
          <p:nvPr>
            <p:ph type="pic" sz="quarter" idx="39"/>
          </p:nvPr>
        </p:nvSpPr>
        <p:spPr>
          <a:xfrm>
            <a:off x="3912597"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Picture Placeholder 15"/>
          <p:cNvSpPr>
            <a:spLocks noGrp="1"/>
          </p:cNvSpPr>
          <p:nvPr>
            <p:ph type="pic" sz="quarter" idx="40"/>
          </p:nvPr>
        </p:nvSpPr>
        <p:spPr>
          <a:xfrm>
            <a:off x="5592311"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41"/>
          </p:nvPr>
        </p:nvSpPr>
        <p:spPr>
          <a:xfrm>
            <a:off x="7262085" y="472966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17"/>
          </p:nvPr>
        </p:nvSpPr>
        <p:spPr>
          <a:xfrm>
            <a:off x="582988" y="1794065"/>
            <a:ext cx="2895708" cy="659535"/>
          </a:xfrm>
        </p:spPr>
        <p:txBody>
          <a:bodyPr/>
          <a:lstStyle>
            <a:lvl1pPr algn="l">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42"/>
          </p:nvPr>
        </p:nvSpPr>
        <p:spPr>
          <a:xfrm>
            <a:off x="622744" y="3970735"/>
            <a:ext cx="2895708" cy="659535"/>
          </a:xfrm>
        </p:spPr>
        <p:txBody>
          <a:bodyPr/>
          <a:lstStyle>
            <a:lvl1pPr algn="l">
              <a:defRPr sz="2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418185330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Content, top left Image, table">
    <p:spTree>
      <p:nvGrpSpPr>
        <p:cNvPr id="1" name=""/>
        <p:cNvGrpSpPr/>
        <p:nvPr/>
      </p:nvGrpSpPr>
      <p:grpSpPr>
        <a:xfrm>
          <a:off x="0" y="0"/>
          <a:ext cx="0" cy="0"/>
          <a:chOff x="0" y="0"/>
          <a:chExt cx="0" cy="0"/>
        </a:xfrm>
      </p:grpSpPr>
      <p:sp>
        <p:nvSpPr>
          <p:cNvPr id="9" name="Picture Placeholder 9"/>
          <p:cNvSpPr>
            <a:spLocks noGrp="1"/>
          </p:cNvSpPr>
          <p:nvPr>
            <p:ph type="pic" sz="quarter" idx="12"/>
          </p:nvPr>
        </p:nvSpPr>
        <p:spPr>
          <a:xfrm>
            <a:off x="285750" y="992819"/>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62225" y="1143001"/>
            <a:ext cx="6067425" cy="914400"/>
          </a:xfrm>
        </p:spPr>
        <p:txBody>
          <a:bodyPr/>
          <a:lstStyle>
            <a:lvl1pPr>
              <a:defRPr>
                <a:solidFill>
                  <a:schemeClr val="tx1"/>
                </a:solidFill>
              </a:defRPr>
            </a:lvl1pPr>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9675238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Tree>
    <p:extLst>
      <p:ext uri="{BB962C8B-B14F-4D97-AF65-F5344CB8AC3E}">
        <p14:creationId xmlns:p14="http://schemas.microsoft.com/office/powerpoint/2010/main" val="474942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dirty="0"/>
          </a:p>
        </p:txBody>
      </p:sp>
    </p:spTree>
    <p:extLst>
      <p:ext uri="{BB962C8B-B14F-4D97-AF65-F5344CB8AC3E}">
        <p14:creationId xmlns:p14="http://schemas.microsoft.com/office/powerpoint/2010/main" val="36454962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2 colum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dirty="0"/>
          </a:p>
        </p:txBody>
      </p:sp>
    </p:spTree>
    <p:extLst>
      <p:ext uri="{BB962C8B-B14F-4D97-AF65-F5344CB8AC3E}">
        <p14:creationId xmlns:p14="http://schemas.microsoft.com/office/powerpoint/2010/main" val="6376998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pic>
        <p:nvPicPr>
          <p:cNvPr id="2" name="Picture 11"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32225" y="1357313"/>
            <a:ext cx="531495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9688" y="1357313"/>
            <a:ext cx="5297487"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41750" y="3814763"/>
            <a:ext cx="53054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59213"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62075"/>
            <a:ext cx="3862388"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9925" y="2106613"/>
            <a:ext cx="1781175"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004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626"/>
            <a:ext cx="5305086"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061" y="1002973"/>
            <a:ext cx="2707773" cy="1298195"/>
          </a:xfrm>
          <a:prstGeom prst="rect">
            <a:avLst/>
          </a:prstGeom>
        </p:spPr>
      </p:pic>
    </p:spTree>
    <p:extLst>
      <p:ext uri="{BB962C8B-B14F-4D97-AF65-F5344CB8AC3E}">
        <p14:creationId xmlns:p14="http://schemas.microsoft.com/office/powerpoint/2010/main" val="12096056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Slide_ch 2">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73488" y="1357313"/>
            <a:ext cx="537845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1750" y="1357313"/>
            <a:ext cx="5307013"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1275" y="3814763"/>
            <a:ext cx="5297488"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46513"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7313"/>
            <a:ext cx="3851276"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276542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3256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itle Slide_ch 3">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4763" y="1357313"/>
            <a:ext cx="5338762"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6038" y="1357313"/>
            <a:ext cx="5297487"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5900"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7313"/>
            <a:ext cx="3862388"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90975" y="2111375"/>
            <a:ext cx="5043488"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4157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Slide_ch 4">
    <p:spTree>
      <p:nvGrpSpPr>
        <p:cNvPr id="1" name=""/>
        <p:cNvGrpSpPr/>
        <p:nvPr/>
      </p:nvGrpSpPr>
      <p:grpSpPr>
        <a:xfrm>
          <a:off x="0" y="0"/>
          <a:ext cx="0" cy="0"/>
          <a:chOff x="0" y="0"/>
          <a:chExt cx="0" cy="0"/>
        </a:xfrm>
      </p:grpSpPr>
      <p:sp>
        <p:nvSpPr>
          <p:cNvPr id="2"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3"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97288" y="1357313"/>
            <a:ext cx="544830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9"/>
          <p:cNvSpPr>
            <a:spLocks noChangeArrowheads="1"/>
          </p:cNvSpPr>
          <p:nvPr/>
        </p:nvSpPr>
        <p:spPr bwMode="auto">
          <a:xfrm>
            <a:off x="3851275" y="1357313"/>
            <a:ext cx="5291138"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5" name="Rectangle 11"/>
          <p:cNvSpPr>
            <a:spLocks noChangeArrowheads="1"/>
          </p:cNvSpPr>
          <p:nvPr/>
        </p:nvSpPr>
        <p:spPr bwMode="auto">
          <a:xfrm>
            <a:off x="3846513"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3" y="1357313"/>
            <a:ext cx="3856037"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37063" y="2106613"/>
            <a:ext cx="2460625"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51598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Slide_ch 5">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62388" y="1357313"/>
            <a:ext cx="5281612"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9688" y="1357313"/>
            <a:ext cx="5292725"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7625" y="3814763"/>
            <a:ext cx="5281613"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4138"/>
            <a:ext cx="386397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9913" y="2106613"/>
            <a:ext cx="31781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49128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Slide_ch 6">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84600" y="1357313"/>
            <a:ext cx="5370513"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2863" y="1357313"/>
            <a:ext cx="53022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43338" y="3814763"/>
            <a:ext cx="5308600"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7313"/>
            <a:ext cx="3862388"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0388" y="2108200"/>
            <a:ext cx="43259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79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itle Slide_ch 7">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9525" y="1357313"/>
            <a:ext cx="5329238"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2863" y="3814763"/>
            <a:ext cx="52974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3975"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5725"/>
            <a:ext cx="3862388"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6750" y="2106613"/>
            <a:ext cx="300990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1229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itle Slide_ch 8">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6350" y="1357313"/>
            <a:ext cx="5330825"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2388" y="1357313"/>
            <a:ext cx="5284787"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7962"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3975"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7313"/>
            <a:ext cx="3860800"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3060700"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82249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50" y="1355725"/>
            <a:ext cx="38671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3062287"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1275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5875" y="1357313"/>
            <a:ext cx="532130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1"/>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3" y="1352550"/>
            <a:ext cx="38576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3375" y="2106613"/>
            <a:ext cx="409892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7545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1_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5875" y="1357313"/>
            <a:ext cx="532130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1"/>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8900"/>
            <a:ext cx="3856037"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33850" y="2106613"/>
            <a:ext cx="290195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9136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061" y="950501"/>
            <a:ext cx="2757703" cy="1282831"/>
          </a:xfrm>
          <a:prstGeom prst="rect">
            <a:avLst/>
          </a:prstGeom>
        </p:spPr>
      </p:pic>
    </p:spTree>
    <p:extLst>
      <p:ext uri="{BB962C8B-B14F-4D97-AF65-F5344CB8AC3E}">
        <p14:creationId xmlns:p14="http://schemas.microsoft.com/office/powerpoint/2010/main" val="82541702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2_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4288" y="1357313"/>
            <a:ext cx="5319712"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4138"/>
            <a:ext cx="3862388"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8450" y="2100263"/>
            <a:ext cx="2824163"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1965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7350" y="2098675"/>
            <a:ext cx="348297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57421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2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8300" y="2109788"/>
            <a:ext cx="41751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3450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3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6863" y="2106613"/>
            <a:ext cx="306705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7014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009DDC"/>
              </a:buClr>
              <a:defRPr/>
            </a:lvl2pPr>
            <a:lvl3pPr>
              <a:buClr>
                <a:srgbClr val="009DDC"/>
              </a:buClr>
              <a:defRPr/>
            </a:lvl3pPr>
            <a:lvl4pPr>
              <a:buClr>
                <a:srgbClr val="009DDC"/>
              </a:buClr>
              <a:defRPr/>
            </a:lvl4pPr>
            <a:lvl5pPr>
              <a:buClr>
                <a:srgbClr val="009DD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fld id="{D9505F09-6955-9649-8D47-1796D169B819}" type="slidenum">
              <a:rPr lang="en-US"/>
              <a:pPr/>
              <a:t>‹#›</a:t>
            </a:fld>
            <a:endParaRPr lang="en-US" dirty="0"/>
          </a:p>
        </p:txBody>
      </p:sp>
    </p:spTree>
    <p:extLst>
      <p:ext uri="{BB962C8B-B14F-4D97-AF65-F5344CB8AC3E}">
        <p14:creationId xmlns:p14="http://schemas.microsoft.com/office/powerpoint/2010/main" val="37041263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23875" y="4406900"/>
            <a:ext cx="8115300" cy="707886"/>
          </a:xfrm>
        </p:spPr>
        <p:txBody>
          <a:bodyPr anchor="t"/>
          <a:lstStyle>
            <a:lvl1pPr algn="l">
              <a:defRPr sz="4000" b="1" cap="all">
                <a:solidFill>
                  <a:srgbClr val="005CAB"/>
                </a:solidFill>
              </a:defRPr>
            </a:lvl1pPr>
          </a:lstStyle>
          <a:p>
            <a:r>
              <a:rPr lang="en-US"/>
              <a:t>Click to edit Master title style</a:t>
            </a:r>
            <a:endParaRPr lang="en-US" dirty="0"/>
          </a:p>
        </p:txBody>
      </p:sp>
      <p:sp>
        <p:nvSpPr>
          <p:cNvPr id="3" name="Text Placeholder 2"/>
          <p:cNvSpPr>
            <a:spLocks noGrp="1"/>
          </p:cNvSpPr>
          <p:nvPr>
            <p:ph type="body" idx="1"/>
          </p:nvPr>
        </p:nvSpPr>
        <p:spPr>
          <a:xfrm>
            <a:off x="523875" y="2906713"/>
            <a:ext cx="81153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fld id="{C9AAB1AC-1FFD-DB45-AFF5-9744FE75D498}" type="slidenum">
              <a:rPr lang="en-US"/>
              <a:pPr/>
              <a:t>‹#›</a:t>
            </a:fld>
            <a:endParaRPr lang="en-US" dirty="0"/>
          </a:p>
        </p:txBody>
      </p:sp>
    </p:spTree>
    <p:extLst>
      <p:ext uri="{BB962C8B-B14F-4D97-AF65-F5344CB8AC3E}">
        <p14:creationId xmlns:p14="http://schemas.microsoft.com/office/powerpoint/2010/main" val="41500150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9100" y="1143000"/>
            <a:ext cx="2466975" cy="4983163"/>
          </a:xfrm>
        </p:spPr>
        <p:txBody>
          <a:bodyPr/>
          <a:lstStyle>
            <a:lvl1pPr marL="0" indent="0" algn="l">
              <a:buFontTx/>
              <a:buNone/>
              <a:defRPr sz="20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38475" y="1143000"/>
            <a:ext cx="2466975" cy="4983163"/>
          </a:xfrm>
        </p:spPr>
        <p:txBody>
          <a:bodyPr/>
          <a:lstStyle>
            <a:lvl1pPr marL="0" indent="0">
              <a:buFontTx/>
              <a:buNone/>
              <a:defRPr sz="2000" baseline="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fld id="{F7CC0B5D-368A-B840-8C4E-59E7A38F77FE}" type="slidenum">
              <a:rPr lang="en-US"/>
              <a:pPr/>
              <a:t>‹#›</a:t>
            </a:fld>
            <a:endParaRPr lang="en-US" dirty="0"/>
          </a:p>
        </p:txBody>
      </p:sp>
    </p:spTree>
    <p:extLst>
      <p:ext uri="{BB962C8B-B14F-4D97-AF65-F5344CB8AC3E}">
        <p14:creationId xmlns:p14="http://schemas.microsoft.com/office/powerpoint/2010/main" val="2786333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19100" y="894418"/>
            <a:ext cx="8220075" cy="523220"/>
          </a:xfrm>
        </p:spPr>
        <p:txBody>
          <a:bodyPr/>
          <a:lstStyle>
            <a:lvl1pPr>
              <a:defRPr>
                <a:solidFill>
                  <a:srgbClr val="005CAB"/>
                </a:solidFill>
              </a:defRPr>
            </a:lvl1pPr>
          </a:lstStyle>
          <a:p>
            <a:r>
              <a:rPr lang="en-US"/>
              <a:t>Click to edit Master title style</a:t>
            </a:r>
            <a:endParaRPr lang="en-US" dirty="0"/>
          </a:p>
        </p:txBody>
      </p:sp>
      <p:sp>
        <p:nvSpPr>
          <p:cNvPr id="3" name="Text Placeholder 2"/>
          <p:cNvSpPr>
            <a:spLocks noGrp="1"/>
          </p:cNvSpPr>
          <p:nvPr>
            <p:ph type="body" idx="1"/>
          </p:nvPr>
        </p:nvSpPr>
        <p:spPr>
          <a:xfrm>
            <a:off x="409575"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9575"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8" name="Slide Number Placeholder 2"/>
          <p:cNvSpPr>
            <a:spLocks noGrp="1"/>
          </p:cNvSpPr>
          <p:nvPr>
            <p:ph type="sldNum" sz="quarter" idx="11"/>
          </p:nvPr>
        </p:nvSpPr>
        <p:spPr/>
        <p:txBody>
          <a:bodyPr/>
          <a:lstStyle>
            <a:lvl1pPr>
              <a:defRPr/>
            </a:lvl1pPr>
          </a:lstStyle>
          <a:p>
            <a:fld id="{BAA072A5-0833-D94E-92C4-C6CDF3892208}" type="slidenum">
              <a:rPr lang="en-US"/>
              <a:pPr/>
              <a:t>‹#›</a:t>
            </a:fld>
            <a:endParaRPr lang="en-US" dirty="0"/>
          </a:p>
        </p:txBody>
      </p:sp>
    </p:spTree>
    <p:extLst>
      <p:ext uri="{BB962C8B-B14F-4D97-AF65-F5344CB8AC3E}">
        <p14:creationId xmlns:p14="http://schemas.microsoft.com/office/powerpoint/2010/main" val="13915382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fld id="{879329A9-94F5-5C4E-AE70-6646CA817800}" type="slidenum">
              <a:rPr lang="en-US"/>
              <a:pPr/>
              <a:t>‹#›</a:t>
            </a:fld>
            <a:endParaRPr lang="en-US" dirty="0"/>
          </a:p>
        </p:txBody>
      </p:sp>
    </p:spTree>
    <p:extLst>
      <p:ext uri="{BB962C8B-B14F-4D97-AF65-F5344CB8AC3E}">
        <p14:creationId xmlns:p14="http://schemas.microsoft.com/office/powerpoint/2010/main" val="19389197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fld id="{0EBB5B8B-F94A-F74D-8310-2DCCE379B9D5}" type="slidenum">
              <a:rPr lang="en-US"/>
              <a:pPr/>
              <a:t>‹#›</a:t>
            </a:fld>
            <a:endParaRPr lang="en-US" dirty="0"/>
          </a:p>
        </p:txBody>
      </p:sp>
    </p:spTree>
    <p:extLst>
      <p:ext uri="{BB962C8B-B14F-4D97-AF65-F5344CB8AC3E}">
        <p14:creationId xmlns:p14="http://schemas.microsoft.com/office/powerpoint/2010/main" val="3659136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7292" y="0"/>
            <a:ext cx="5300204" cy="68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82256" y="1008244"/>
            <a:ext cx="2120129" cy="1697640"/>
          </a:xfrm>
          <a:prstGeom prst="rect">
            <a:avLst/>
          </a:prstGeom>
        </p:spPr>
      </p:pic>
    </p:spTree>
    <p:extLst>
      <p:ext uri="{BB962C8B-B14F-4D97-AF65-F5344CB8AC3E}">
        <p14:creationId xmlns:p14="http://schemas.microsoft.com/office/powerpoint/2010/main" val="21075154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9100" y="1425515"/>
            <a:ext cx="3143250" cy="400110"/>
          </a:xfrm>
        </p:spPr>
        <p:txBody>
          <a:bodyPr/>
          <a:lstStyle>
            <a:lvl1pPr algn="l">
              <a:defRPr sz="2000" b="1">
                <a:solidFill>
                  <a:srgbClr val="005CAB"/>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1371600"/>
            <a:ext cx="5064125"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19100" y="1762125"/>
            <a:ext cx="3152775" cy="43640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fld id="{53F0672D-6346-CF4D-8A23-C57751CFA7BE}" type="slidenum">
              <a:rPr lang="en-US"/>
              <a:pPr/>
              <a:t>‹#›</a:t>
            </a:fld>
            <a:endParaRPr lang="en-US" dirty="0"/>
          </a:p>
        </p:txBody>
      </p:sp>
    </p:spTree>
    <p:extLst>
      <p:ext uri="{BB962C8B-B14F-4D97-AF65-F5344CB8AC3E}">
        <p14:creationId xmlns:p14="http://schemas.microsoft.com/office/powerpoint/2010/main" val="11564289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28"/>
            <a:ext cx="5486400" cy="400110"/>
          </a:xfrm>
        </p:spPr>
        <p:txBody>
          <a:bodyPr/>
          <a:lstStyle>
            <a:lvl1pPr algn="l">
              <a:defRPr sz="2000" b="1">
                <a:solidFill>
                  <a:srgbClr val="005CAB"/>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028699"/>
            <a:ext cx="5486400" cy="36988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fld id="{7F85C7C0-361D-2F48-8400-10FE732EBAD7}" type="slidenum">
              <a:rPr lang="en-US"/>
              <a:pPr/>
              <a:t>‹#›</a:t>
            </a:fld>
            <a:endParaRPr lang="en-US" dirty="0"/>
          </a:p>
        </p:txBody>
      </p:sp>
    </p:spTree>
    <p:extLst>
      <p:ext uri="{BB962C8B-B14F-4D97-AF65-F5344CB8AC3E}">
        <p14:creationId xmlns:p14="http://schemas.microsoft.com/office/powerpoint/2010/main" val="28189109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fld id="{ECF162DE-4320-DD4D-9590-C25762A36D11}" type="slidenum">
              <a:rPr lang="en-US"/>
              <a:pPr/>
              <a:t>‹#›</a:t>
            </a:fld>
            <a:endParaRPr lang="en-US" dirty="0"/>
          </a:p>
        </p:txBody>
      </p:sp>
    </p:spTree>
    <p:extLst>
      <p:ext uri="{BB962C8B-B14F-4D97-AF65-F5344CB8AC3E}">
        <p14:creationId xmlns:p14="http://schemas.microsoft.com/office/powerpoint/2010/main" val="30285063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988" y="160338"/>
            <a:ext cx="2076450" cy="5965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0050" y="160338"/>
            <a:ext cx="6078538" cy="5965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fld id="{EDEB15FA-C288-9245-BBCD-41126E7B0281}" type="slidenum">
              <a:rPr lang="en-US"/>
              <a:pPr/>
              <a:t>‹#›</a:t>
            </a:fld>
            <a:endParaRPr lang="en-US" dirty="0"/>
          </a:p>
        </p:txBody>
      </p:sp>
    </p:spTree>
    <p:extLst>
      <p:ext uri="{BB962C8B-B14F-4D97-AF65-F5344CB8AC3E}">
        <p14:creationId xmlns:p14="http://schemas.microsoft.com/office/powerpoint/2010/main" val="36346647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fld id="{23A896A2-E95E-E84F-A440-2E3A5159D96C}" type="slidenum">
              <a:rPr lang="en-US"/>
              <a:pPr/>
              <a:t>‹#›</a:t>
            </a:fld>
            <a:endParaRPr lang="en-US" dirty="0"/>
          </a:p>
        </p:txBody>
      </p:sp>
    </p:spTree>
    <p:extLst>
      <p:ext uri="{BB962C8B-B14F-4D97-AF65-F5344CB8AC3E}">
        <p14:creationId xmlns:p14="http://schemas.microsoft.com/office/powerpoint/2010/main" val="33375213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fld id="{B3CC328C-8D84-9343-92F6-30398602065F}" type="slidenum">
              <a:rPr lang="en-US"/>
              <a:pPr/>
              <a:t>‹#›</a:t>
            </a:fld>
            <a:endParaRPr lang="en-US" dirty="0"/>
          </a:p>
        </p:txBody>
      </p:sp>
    </p:spTree>
    <p:extLst>
      <p:ext uri="{BB962C8B-B14F-4D97-AF65-F5344CB8AC3E}">
        <p14:creationId xmlns:p14="http://schemas.microsoft.com/office/powerpoint/2010/main" val="38768807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52412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3019425" y="1143000"/>
            <a:ext cx="5619750" cy="241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3019425" y="3709988"/>
            <a:ext cx="5619750" cy="241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7" name="Slide Number Placeholder 2"/>
          <p:cNvSpPr>
            <a:spLocks noGrp="1"/>
          </p:cNvSpPr>
          <p:nvPr>
            <p:ph type="sldNum" sz="quarter" idx="11"/>
          </p:nvPr>
        </p:nvSpPr>
        <p:spPr/>
        <p:txBody>
          <a:bodyPr/>
          <a:lstStyle>
            <a:lvl1pPr>
              <a:defRPr/>
            </a:lvl1pPr>
          </a:lstStyle>
          <a:p>
            <a:fld id="{6FE71F3D-D94E-2744-A90A-A24AA9046028}" type="slidenum">
              <a:rPr lang="en-US"/>
              <a:pPr/>
              <a:t>‹#›</a:t>
            </a:fld>
            <a:endParaRPr lang="en-US" dirty="0"/>
          </a:p>
        </p:txBody>
      </p:sp>
    </p:spTree>
    <p:extLst>
      <p:ext uri="{BB962C8B-B14F-4D97-AF65-F5344CB8AC3E}">
        <p14:creationId xmlns:p14="http://schemas.microsoft.com/office/powerpoint/2010/main" val="12063772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pic>
        <p:nvPicPr>
          <p:cNvPr id="2" name="Picture 11"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32225" y="1357313"/>
            <a:ext cx="531495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9688" y="1357313"/>
            <a:ext cx="5297487"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41750" y="3814763"/>
            <a:ext cx="53054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59213"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62075"/>
            <a:ext cx="3862388"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9925" y="2106613"/>
            <a:ext cx="1781175"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40223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_ch 2">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73488" y="1357313"/>
            <a:ext cx="537845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1750" y="1357313"/>
            <a:ext cx="5307013"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1275" y="3814763"/>
            <a:ext cx="5297488"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46513"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7313"/>
            <a:ext cx="3851276"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276542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3915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Slide_ch 3">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4763" y="1357313"/>
            <a:ext cx="5338762"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6038" y="1357313"/>
            <a:ext cx="5297487"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5900"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7313"/>
            <a:ext cx="3862388"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90975" y="2111375"/>
            <a:ext cx="5043488"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560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45427" y="941910"/>
            <a:ext cx="2945903" cy="1359648"/>
          </a:xfrm>
          <a:prstGeom prst="rect">
            <a:avLst/>
          </a:prstGeom>
        </p:spPr>
      </p:pic>
    </p:spTree>
    <p:extLst>
      <p:ext uri="{BB962C8B-B14F-4D97-AF65-F5344CB8AC3E}">
        <p14:creationId xmlns:p14="http://schemas.microsoft.com/office/powerpoint/2010/main" val="356015410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Title Slide_ch 4">
    <p:spTree>
      <p:nvGrpSpPr>
        <p:cNvPr id="1" name=""/>
        <p:cNvGrpSpPr/>
        <p:nvPr/>
      </p:nvGrpSpPr>
      <p:grpSpPr>
        <a:xfrm>
          <a:off x="0" y="0"/>
          <a:ext cx="0" cy="0"/>
          <a:chOff x="0" y="0"/>
          <a:chExt cx="0" cy="0"/>
        </a:xfrm>
      </p:grpSpPr>
      <p:sp>
        <p:nvSpPr>
          <p:cNvPr id="2"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3"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97288" y="1357313"/>
            <a:ext cx="544830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9"/>
          <p:cNvSpPr>
            <a:spLocks noChangeArrowheads="1"/>
          </p:cNvSpPr>
          <p:nvPr/>
        </p:nvSpPr>
        <p:spPr bwMode="auto">
          <a:xfrm>
            <a:off x="3851275" y="1357313"/>
            <a:ext cx="5291138"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5" name="Rectangle 11"/>
          <p:cNvSpPr>
            <a:spLocks noChangeArrowheads="1"/>
          </p:cNvSpPr>
          <p:nvPr/>
        </p:nvSpPr>
        <p:spPr bwMode="auto">
          <a:xfrm>
            <a:off x="3846513"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3" y="1357313"/>
            <a:ext cx="3856037"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37063" y="2106613"/>
            <a:ext cx="2460625"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52375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Title Slide_ch 5">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62388" y="1357313"/>
            <a:ext cx="5281612"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9688" y="1357313"/>
            <a:ext cx="5292725"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7625" y="3814763"/>
            <a:ext cx="5281613"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4138"/>
            <a:ext cx="386397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9913" y="2106613"/>
            <a:ext cx="31781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79474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Title Slide_ch 6">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84600" y="1357313"/>
            <a:ext cx="5370513"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2863" y="1357313"/>
            <a:ext cx="53022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43338" y="3814763"/>
            <a:ext cx="5308600"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7313"/>
            <a:ext cx="3862388"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0388" y="2108200"/>
            <a:ext cx="43259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76402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itle Slide_ch 7">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9525" y="1357313"/>
            <a:ext cx="5329238"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2863" y="3814763"/>
            <a:ext cx="52974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3975"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5725"/>
            <a:ext cx="3862388"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6750" y="2106613"/>
            <a:ext cx="300990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703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Title Slide_ch 8">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6350" y="1357313"/>
            <a:ext cx="5330825"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2388" y="1357313"/>
            <a:ext cx="5284787"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7962"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3975"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7313"/>
            <a:ext cx="3860800"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3060700"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6105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50" y="1355725"/>
            <a:ext cx="38671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3062287"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71246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5875" y="1357313"/>
            <a:ext cx="532130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1"/>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3" y="1352550"/>
            <a:ext cx="38576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3375" y="2106613"/>
            <a:ext cx="409892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83284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1_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5875" y="1357313"/>
            <a:ext cx="532130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1"/>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8900"/>
            <a:ext cx="3856037"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33850" y="2106613"/>
            <a:ext cx="290195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9921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2_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4288" y="1357313"/>
            <a:ext cx="5319712"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4138"/>
            <a:ext cx="3862388"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8450" y="2100263"/>
            <a:ext cx="2824163"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9390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1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7350" y="2098675"/>
            <a:ext cx="348297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28939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theme" Target="../theme/theme2.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image" Target="../media/image49.png"/><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image" Target="../media/image4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theme" Target="../theme/theme3.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image" Target="../media/image49.png"/><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image" Target="../media/image4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bwMode="auto">
          <a:xfrm>
            <a:off x="0" y="0"/>
            <a:ext cx="9144000" cy="792480"/>
          </a:xfrm>
          <a:prstGeom prst="rect">
            <a:avLst/>
          </a:prstGeom>
          <a:solidFill>
            <a:srgbClr val="6F7C91"/>
          </a:solidFill>
          <a:ln>
            <a:noFill/>
          </a:ln>
          <a:effectLst/>
          <a:ex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6F7C91"/>
                </a:solidFill>
                <a:latin typeface="Arial Narrow" charset="0"/>
                <a:cs typeface="+mn-cs"/>
              </a:defRPr>
            </a:lvl1pPr>
          </a:lstStyle>
          <a:p>
            <a:pPr fontAlgn="base">
              <a:spcBef>
                <a:spcPct val="0"/>
              </a:spcBef>
              <a:spcAft>
                <a:spcPct val="0"/>
              </a:spcAft>
              <a:defRPr/>
            </a:pPr>
            <a:fld id="{B2689DD5-54FA-EB46-8645-722075446EAA}" type="slidenum">
              <a:rPr lang="en-US" b="1" smtClean="0"/>
              <a:pPr fontAlgn="base">
                <a:spcBef>
                  <a:spcPct val="0"/>
                </a:spcBef>
                <a:spcAft>
                  <a:spcPct val="0"/>
                </a:spcAft>
                <a:defRPr/>
              </a:pPr>
              <a:t>‹#›</a:t>
            </a:fld>
            <a:endParaRPr lang="en-US" b="1" dirty="0"/>
          </a:p>
        </p:txBody>
      </p:sp>
    </p:spTree>
    <p:extLst>
      <p:ext uri="{BB962C8B-B14F-4D97-AF65-F5344CB8AC3E}">
        <p14:creationId xmlns:p14="http://schemas.microsoft.com/office/powerpoint/2010/main" val="107617358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6" r:id="rId25"/>
    <p:sldLayoutId id="2147483775"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 id="2147483743" r:id="rId41"/>
    <p:sldLayoutId id="2147483744" r:id="rId42"/>
    <p:sldLayoutId id="2147483745" r:id="rId43"/>
    <p:sldLayoutId id="2147483746" r:id="rId44"/>
    <p:sldLayoutId id="2147483747" r:id="rId45"/>
    <p:sldLayoutId id="2147483748" r:id="rId46"/>
    <p:sldLayoutId id="2147483749" r:id="rId47"/>
    <p:sldLayoutId id="2147483750" r:id="rId48"/>
    <p:sldLayoutId id="2147483751" r:id="rId49"/>
    <p:sldLayoutId id="2147483752" r:id="rId50"/>
    <p:sldLayoutId id="2147483753" r:id="rId51"/>
    <p:sldLayoutId id="2147483754" r:id="rId52"/>
    <p:sldLayoutId id="2147483755" r:id="rId53"/>
    <p:sldLayoutId id="2147483756" r:id="rId54"/>
    <p:sldLayoutId id="2147483757" r:id="rId55"/>
    <p:sldLayoutId id="2147483758" r:id="rId56"/>
    <p:sldLayoutId id="2147483759" r:id="rId57"/>
    <p:sldLayoutId id="2147483760" r:id="rId58"/>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headbar_02"/>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0" y="0"/>
            <a:ext cx="9144000" cy="750888"/>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54" name="Straight Connector 12"/>
          <p:cNvCxnSpPr>
            <a:cxnSpLocks noChangeShapeType="1"/>
          </p:cNvCxnSpPr>
          <p:nvPr/>
        </p:nvCxnSpPr>
        <p:spPr bwMode="auto">
          <a:xfrm>
            <a:off x="-1588" y="38100"/>
            <a:ext cx="9144001" cy="0"/>
          </a:xfrm>
          <a:prstGeom prst="line">
            <a:avLst/>
          </a:prstGeom>
          <a:noFill/>
          <a:ln w="76200">
            <a:solidFill>
              <a:srgbClr val="A0CF6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055" name="Straight Connector 14"/>
          <p:cNvCxnSpPr>
            <a:cxnSpLocks noChangeShapeType="1"/>
          </p:cNvCxnSpPr>
          <p:nvPr/>
        </p:nvCxnSpPr>
        <p:spPr bwMode="auto">
          <a:xfrm>
            <a:off x="-1588" y="750888"/>
            <a:ext cx="9144001" cy="0"/>
          </a:xfrm>
          <a:prstGeom prst="line">
            <a:avLst/>
          </a:prstGeom>
          <a:noFill/>
          <a:ln w="34925">
            <a:solidFill>
              <a:srgbClr val="A0CF6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A0CF67"/>
                </a:solidFill>
                <a:latin typeface="Arial Narrow" charset="0"/>
              </a:defRPr>
            </a:lvl1pPr>
          </a:lstStyle>
          <a:p>
            <a:pPr fontAlgn="base">
              <a:spcBef>
                <a:spcPct val="0"/>
              </a:spcBef>
              <a:spcAft>
                <a:spcPct val="0"/>
              </a:spcAft>
            </a:pPr>
            <a:fld id="{0A24849D-543A-A143-A0B3-4D733F4824CD}" type="slidenum">
              <a:rPr lang="en-US" b="1"/>
              <a:pPr fontAlgn="base">
                <a:spcBef>
                  <a:spcPct val="0"/>
                </a:spcBef>
                <a:spcAft>
                  <a:spcPct val="0"/>
                </a:spcAft>
              </a:pPr>
              <a:t>‹#›</a:t>
            </a:fld>
            <a:endParaRPr lang="en-US" b="1" dirty="0"/>
          </a:p>
        </p:txBody>
      </p:sp>
      <p:pic>
        <p:nvPicPr>
          <p:cNvPr id="12" name="Picture 3"/>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739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9DDC"/>
          </a:solidFill>
          <a:latin typeface="+mj-lt"/>
          <a:ea typeface="ＭＳ Ｐゴシック" charset="0"/>
          <a:cs typeface="ＭＳ Ｐゴシック" charset="0"/>
        </a:defRPr>
      </a:lvl1pPr>
      <a:lvl2pPr marL="346075" indent="-346075" algn="l" rtl="0" eaLnBrk="0" fontAlgn="base" hangingPunct="0">
        <a:spcBef>
          <a:spcPts val="900"/>
        </a:spcBef>
        <a:spcAft>
          <a:spcPct val="0"/>
        </a:spcAft>
        <a:buClr>
          <a:srgbClr val="009DDC"/>
        </a:buClr>
        <a:buSzPct val="75000"/>
        <a:buFont typeface="Wingdings" charset="0"/>
        <a:buChar char="l"/>
        <a:defRPr sz="2200">
          <a:solidFill>
            <a:srgbClr val="231F20"/>
          </a:solidFill>
          <a:latin typeface="+mj-lt"/>
          <a:ea typeface="ＭＳ Ｐゴシック" charset="0"/>
          <a:cs typeface="ＭＳ Ｐゴシック" charset="0"/>
        </a:defRPr>
      </a:lvl2pPr>
      <a:lvl3pPr marL="693738" indent="-346075" algn="l" rtl="0" eaLnBrk="0" fontAlgn="base" hangingPunct="0">
        <a:spcBef>
          <a:spcPts val="900"/>
        </a:spcBef>
        <a:spcAft>
          <a:spcPct val="0"/>
        </a:spcAft>
        <a:buClr>
          <a:srgbClr val="009DDC"/>
        </a:buClr>
        <a:buSzPct val="75000"/>
        <a:buFont typeface="Courier New" charset="0"/>
        <a:buChar char="o"/>
        <a:defRPr sz="2000">
          <a:solidFill>
            <a:srgbClr val="231F20"/>
          </a:solidFill>
          <a:latin typeface="+mj-lt"/>
          <a:ea typeface="ＭＳ Ｐゴシック" charset="0"/>
          <a:cs typeface="ＭＳ Ｐゴシック" charset="0"/>
        </a:defRPr>
      </a:lvl3pPr>
      <a:lvl4pPr marL="1041400" indent="-346075" algn="l" rtl="0" eaLnBrk="0" fontAlgn="base" hangingPunct="0">
        <a:spcBef>
          <a:spcPts val="900"/>
        </a:spcBef>
        <a:spcAft>
          <a:spcPct val="0"/>
        </a:spcAft>
        <a:buClr>
          <a:srgbClr val="009DDC"/>
        </a:buClr>
        <a:buSzPct val="75000"/>
        <a:buFont typeface="Wingdings" charset="0"/>
        <a:buChar char="§"/>
        <a:defRPr>
          <a:solidFill>
            <a:srgbClr val="231F20"/>
          </a:solidFill>
          <a:latin typeface="+mj-lt"/>
          <a:ea typeface="ＭＳ Ｐゴシック" charset="0"/>
          <a:cs typeface="ＭＳ Ｐゴシック" charset="0"/>
        </a:defRPr>
      </a:lvl4pPr>
      <a:lvl5pPr marL="1389063" indent="-346075" algn="l" rtl="0" eaLnBrk="0" fontAlgn="base" hangingPunct="0">
        <a:spcBef>
          <a:spcPts val="900"/>
        </a:spcBef>
        <a:spcAft>
          <a:spcPct val="0"/>
        </a:spcAft>
        <a:buClr>
          <a:srgbClr val="009DDC"/>
        </a:buClr>
        <a:buSzPct val="75000"/>
        <a:buFont typeface="Arial" charset="0"/>
        <a:buChar char="•"/>
        <a:defRPr sz="1600">
          <a:solidFill>
            <a:srgbClr val="231F20"/>
          </a:solidFill>
          <a:latin typeface="+mj-lt"/>
          <a:ea typeface="ＭＳ Ｐゴシック" charset="0"/>
          <a:cs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2" descr="headbar_02"/>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0" y="0"/>
            <a:ext cx="9144000" cy="750888"/>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54" name="Straight Connector 12"/>
          <p:cNvCxnSpPr>
            <a:cxnSpLocks noChangeShapeType="1"/>
          </p:cNvCxnSpPr>
          <p:nvPr/>
        </p:nvCxnSpPr>
        <p:spPr bwMode="auto">
          <a:xfrm>
            <a:off x="-1588" y="38100"/>
            <a:ext cx="9144001" cy="0"/>
          </a:xfrm>
          <a:prstGeom prst="line">
            <a:avLst/>
          </a:prstGeom>
          <a:noFill/>
          <a:ln w="76200">
            <a:solidFill>
              <a:srgbClr val="A0CF6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055" name="Straight Connector 14"/>
          <p:cNvCxnSpPr>
            <a:cxnSpLocks noChangeShapeType="1"/>
          </p:cNvCxnSpPr>
          <p:nvPr/>
        </p:nvCxnSpPr>
        <p:spPr bwMode="auto">
          <a:xfrm>
            <a:off x="-1588" y="750888"/>
            <a:ext cx="9144001" cy="0"/>
          </a:xfrm>
          <a:prstGeom prst="line">
            <a:avLst/>
          </a:prstGeom>
          <a:noFill/>
          <a:ln w="34925">
            <a:solidFill>
              <a:srgbClr val="A0CF6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tint val="75000"/>
                  </a:srgbClr>
                </a:solidFill>
                <a:latin typeface="Arial" pitchFamily="34" charset="0"/>
                <a:ea typeface="+mn-ea"/>
                <a:cs typeface="+mn-cs"/>
              </a:defRPr>
            </a:lvl1pPr>
          </a:lstStyle>
          <a:p>
            <a:pPr fontAlgn="base">
              <a:spcBef>
                <a:spcPct val="0"/>
              </a:spcBef>
              <a:spcAft>
                <a:spcPct val="0"/>
              </a:spcAft>
              <a:defRPr/>
            </a:pPr>
            <a:endParaRPr lang="en-US" b="1" dirty="0"/>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A0CF67"/>
                </a:solidFill>
                <a:latin typeface="Arial Narrow" charset="0"/>
              </a:defRPr>
            </a:lvl1pPr>
          </a:lstStyle>
          <a:p>
            <a:pPr fontAlgn="base">
              <a:spcBef>
                <a:spcPct val="0"/>
              </a:spcBef>
              <a:spcAft>
                <a:spcPct val="0"/>
              </a:spcAft>
            </a:pPr>
            <a:fld id="{D016738F-D4C1-934A-93F8-0AAF53DEA23D}" type="slidenum">
              <a:rPr lang="en-US" b="1"/>
              <a:pPr fontAlgn="base">
                <a:spcBef>
                  <a:spcPct val="0"/>
                </a:spcBef>
                <a:spcAft>
                  <a:spcPct val="0"/>
                </a:spcAft>
              </a:pPr>
              <a:t>‹#›</a:t>
            </a:fld>
            <a:endParaRPr lang="en-US" b="1" dirty="0"/>
          </a:p>
        </p:txBody>
      </p:sp>
      <p:pic>
        <p:nvPicPr>
          <p:cNvPr id="12" name="Picture 3"/>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237974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9DDC"/>
          </a:solidFill>
          <a:latin typeface="+mj-lt"/>
          <a:ea typeface="ＭＳ Ｐゴシック" charset="0"/>
          <a:cs typeface="ＭＳ Ｐゴシック" charset="0"/>
        </a:defRPr>
      </a:lvl1pPr>
      <a:lvl2pPr marL="346075" indent="-346075" algn="l" rtl="0" eaLnBrk="0" fontAlgn="base" hangingPunct="0">
        <a:spcBef>
          <a:spcPts val="900"/>
        </a:spcBef>
        <a:spcAft>
          <a:spcPct val="0"/>
        </a:spcAft>
        <a:buClr>
          <a:srgbClr val="009DDC"/>
        </a:buClr>
        <a:buSzPct val="75000"/>
        <a:buFont typeface="Wingdings" charset="0"/>
        <a:buChar char="l"/>
        <a:defRPr sz="2200">
          <a:solidFill>
            <a:srgbClr val="231F20"/>
          </a:solidFill>
          <a:latin typeface="+mj-lt"/>
          <a:ea typeface="ＭＳ Ｐゴシック" charset="0"/>
          <a:cs typeface="ＭＳ Ｐゴシック" charset="0"/>
        </a:defRPr>
      </a:lvl2pPr>
      <a:lvl3pPr marL="693738" indent="-346075" algn="l" rtl="0" eaLnBrk="0" fontAlgn="base" hangingPunct="0">
        <a:spcBef>
          <a:spcPts val="900"/>
        </a:spcBef>
        <a:spcAft>
          <a:spcPct val="0"/>
        </a:spcAft>
        <a:buClr>
          <a:srgbClr val="009DDC"/>
        </a:buClr>
        <a:buSzPct val="75000"/>
        <a:buFont typeface="Courier New" charset="0"/>
        <a:buChar char="o"/>
        <a:defRPr sz="2000">
          <a:solidFill>
            <a:srgbClr val="231F20"/>
          </a:solidFill>
          <a:latin typeface="+mj-lt"/>
          <a:ea typeface="ＭＳ Ｐゴシック" charset="0"/>
          <a:cs typeface="ＭＳ Ｐゴシック" charset="0"/>
        </a:defRPr>
      </a:lvl3pPr>
      <a:lvl4pPr marL="1041400" indent="-346075" algn="l" rtl="0" eaLnBrk="0" fontAlgn="base" hangingPunct="0">
        <a:spcBef>
          <a:spcPts val="900"/>
        </a:spcBef>
        <a:spcAft>
          <a:spcPct val="0"/>
        </a:spcAft>
        <a:buClr>
          <a:srgbClr val="009DDC"/>
        </a:buClr>
        <a:buSzPct val="75000"/>
        <a:buFont typeface="Wingdings" charset="0"/>
        <a:buChar char="§"/>
        <a:defRPr>
          <a:solidFill>
            <a:srgbClr val="231F20"/>
          </a:solidFill>
          <a:latin typeface="+mj-lt"/>
          <a:ea typeface="ＭＳ Ｐゴシック" charset="0"/>
          <a:cs typeface="ＭＳ Ｐゴシック" charset="0"/>
        </a:defRPr>
      </a:lvl4pPr>
      <a:lvl5pPr marL="1389063" indent="-346075" algn="l" rtl="0" eaLnBrk="0" fontAlgn="base" hangingPunct="0">
        <a:spcBef>
          <a:spcPts val="900"/>
        </a:spcBef>
        <a:spcAft>
          <a:spcPct val="0"/>
        </a:spcAft>
        <a:buClr>
          <a:srgbClr val="009DDC"/>
        </a:buClr>
        <a:buSzPct val="75000"/>
        <a:buFont typeface="Arial" charset="0"/>
        <a:buChar char="•"/>
        <a:defRPr sz="1600">
          <a:solidFill>
            <a:srgbClr val="231F20"/>
          </a:solidFill>
          <a:latin typeface="+mj-lt"/>
          <a:ea typeface="ＭＳ Ｐゴシック" charset="0"/>
          <a:cs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emf"/><Relationship Id="rId7" Type="http://schemas.openxmlformats.org/officeDocument/2006/relationships/image" Target="../media/image93.emf"/><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emf"/></Relationships>
</file>

<file path=ppt/slides/_rels/slide1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97.emf"/></Relationships>
</file>

<file path=ppt/slides/_rels/slide19.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5.xml"/><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3.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5.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8.xml"/><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0.xml"/><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3.xml"/><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5.xml"/><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8.xml"/><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4.xml"/><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6.xml"/><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1.xml"/><Relationship Id="rId1" Type="http://schemas.openxmlformats.org/officeDocument/2006/relationships/slideLayout" Target="../slideLayouts/slideLayout55.xml"/></Relationships>
</file>

<file path=ppt/slides/_rels/slide6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2.xml"/><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3.xml"/><Relationship Id="rId1" Type="http://schemas.openxmlformats.org/officeDocument/2006/relationships/slideLayout" Target="../slideLayouts/slideLayout55.xml"/></Relationships>
</file>

<file path=ppt/slides/_rels/slide6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4.xm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5.xml"/><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6.xml"/><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7.xml"/><Relationship Id="rId1" Type="http://schemas.openxmlformats.org/officeDocument/2006/relationships/slideLayout" Target="../slideLayouts/slideLayout55.xml"/></Relationships>
</file>

<file path=ppt/slides/_rels/slide68.xml.rels><?xml version="1.0" encoding="UTF-8" standalone="yes"?>
<Relationships xmlns="http://schemas.openxmlformats.org/package/2006/relationships"><Relationship Id="rId3" Type="http://schemas.openxmlformats.org/officeDocument/2006/relationships/image" Target="../media/image133.tiff"/><Relationship Id="rId2" Type="http://schemas.openxmlformats.org/officeDocument/2006/relationships/notesSlide" Target="../notesSlides/notesSlide68.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2.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5.xml"/><Relationship Id="rId1" Type="http://schemas.openxmlformats.org/officeDocument/2006/relationships/slideLayout" Target="../slideLayouts/slideLayout55.xml"/></Relationships>
</file>

<file path=ppt/slides/_rels/slide7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6.xml"/><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7.xml"/><Relationship Id="rId1" Type="http://schemas.openxmlformats.org/officeDocument/2006/relationships/slideLayout" Target="../slideLayouts/slideLayout55.xml"/></Relationships>
</file>

<file path=ppt/slides/_rels/slide7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8.xml"/><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9.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3" Type="http://schemas.openxmlformats.org/officeDocument/2006/relationships/image" Target="../media/image143.tiff"/><Relationship Id="rId2" Type="http://schemas.openxmlformats.org/officeDocument/2006/relationships/notesSlide" Target="../notesSlides/notesSlide80.xml"/><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1.xml"/><Relationship Id="rId1" Type="http://schemas.openxmlformats.org/officeDocument/2006/relationships/slideLayout" Target="../slideLayouts/slideLayout55.xml"/></Relationships>
</file>

<file path=ppt/slides/_rels/slide8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2.xml"/><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3.xml"/><Relationship Id="rId1" Type="http://schemas.openxmlformats.org/officeDocument/2006/relationships/slideLayout" Target="../slideLayouts/slideLayout55.xml"/></Relationships>
</file>

<file path=ppt/slides/_rels/slide84.xml.rels><?xml version="1.0" encoding="UTF-8" standalone="yes"?>
<Relationships xmlns="http://schemas.openxmlformats.org/package/2006/relationships"><Relationship Id="rId3" Type="http://schemas.openxmlformats.org/officeDocument/2006/relationships/image" Target="../media/image143.tiff"/><Relationship Id="rId2" Type="http://schemas.openxmlformats.org/officeDocument/2006/relationships/notesSlide" Target="../notesSlides/notesSlide84.xml"/><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5.xml"/><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696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en-US" dirty="0">
                <a:cs typeface="+mj-cs"/>
              </a:rPr>
              <a:t>General Information about Bacteria</a:t>
            </a:r>
          </a:p>
        </p:txBody>
      </p:sp>
      <p:sp>
        <p:nvSpPr>
          <p:cNvPr id="2" name="Content Placeholder 1"/>
          <p:cNvSpPr>
            <a:spLocks noGrp="1"/>
          </p:cNvSpPr>
          <p:nvPr>
            <p:ph idx="1"/>
          </p:nvPr>
        </p:nvSpPr>
        <p:spPr/>
        <p:txBody>
          <a:bodyPr/>
          <a:lstStyle/>
          <a:p>
            <a:pPr marL="0" indent="0" eaLnBrk="1" hangingPunct="1">
              <a:defRPr/>
            </a:pPr>
            <a:r>
              <a:rPr lang="en-US" dirty="0">
                <a:latin typeface="Arial Narrow" charset="0"/>
              </a:rPr>
              <a:t>Shared characteristics of bacteria:</a:t>
            </a:r>
          </a:p>
          <a:p>
            <a:pPr lvl="1" eaLnBrk="1" hangingPunct="1">
              <a:defRPr/>
            </a:pPr>
            <a:r>
              <a:rPr lang="en-US" dirty="0">
                <a:latin typeface="Arial Narrow" charset="0"/>
              </a:rPr>
              <a:t>Found almost everywhere</a:t>
            </a:r>
          </a:p>
          <a:p>
            <a:pPr lvl="1" eaLnBrk="1" hangingPunct="1">
              <a:defRPr/>
            </a:pPr>
            <a:r>
              <a:rPr lang="en-US" dirty="0">
                <a:latin typeface="Arial Narrow" charset="0"/>
              </a:rPr>
              <a:t>Cannot be seen, smelled, or tasted</a:t>
            </a:r>
          </a:p>
          <a:p>
            <a:pPr lvl="1" eaLnBrk="1" hangingPunct="1">
              <a:defRPr/>
            </a:pPr>
            <a:r>
              <a:rPr lang="en-US" dirty="0">
                <a:latin typeface="Arial Narrow" charset="0"/>
              </a:rPr>
              <a:t>Grow rapidly if conditions are correct</a:t>
            </a:r>
          </a:p>
          <a:p>
            <a:pPr lvl="1" eaLnBrk="1" hangingPunct="1">
              <a:defRPr/>
            </a:pPr>
            <a:r>
              <a:rPr lang="en-US" dirty="0">
                <a:latin typeface="Arial Narrow" charset="0"/>
              </a:rPr>
              <a:t>Can produce toxins as they grow and die</a:t>
            </a:r>
          </a:p>
          <a:p>
            <a:pPr marL="0" lvl="1" indent="0" eaLnBrk="1" hangingPunct="1">
              <a:lnSpc>
                <a:spcPct val="90000"/>
              </a:lnSpc>
              <a:spcBef>
                <a:spcPct val="100000"/>
              </a:spcBef>
              <a:buNone/>
              <a:defRPr/>
            </a:pPr>
            <a:r>
              <a:rPr lang="en-US" sz="2400" b="1" dirty="0">
                <a:solidFill>
                  <a:srgbClr val="E97635"/>
                </a:solidFill>
                <a:latin typeface="Arial Narrow" charset="0"/>
                <a:cs typeface="ＭＳ Ｐゴシック" charset="0"/>
              </a:rPr>
              <a:t>To prevent foodborne illness from bacteria:</a:t>
            </a:r>
          </a:p>
          <a:p>
            <a:pPr lvl="1" eaLnBrk="1" hangingPunct="1">
              <a:defRPr/>
            </a:pPr>
            <a:r>
              <a:rPr lang="en-US" dirty="0">
                <a:latin typeface="Arial Narrow" charset="0"/>
              </a:rPr>
              <a:t>Control time and temperature</a:t>
            </a:r>
          </a:p>
          <a:p>
            <a:endParaRPr lang="en-US" dirty="0"/>
          </a:p>
        </p:txBody>
      </p:sp>
      <p:sp>
        <p:nvSpPr>
          <p:cNvPr id="45061"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2-10</a:t>
            </a:r>
          </a:p>
        </p:txBody>
      </p:sp>
      <p:pic>
        <p:nvPicPr>
          <p:cNvPr id="74757" name="Picture 1" descr="6e_c02_06A.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77000" y="1295400"/>
            <a:ext cx="2103438"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622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7"/>
          <p:cNvSpPr>
            <a:spLocks noChangeArrowheads="1"/>
          </p:cNvSpPr>
          <p:nvPr/>
        </p:nvSpPr>
        <p:spPr bwMode="auto">
          <a:xfrm>
            <a:off x="6375400" y="1155700"/>
            <a:ext cx="1541463" cy="1027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pic>
        <p:nvPicPr>
          <p:cNvPr id="14" name="Picture Placeholder 13"/>
          <p:cNvPicPr>
            <a:picLocks noGrp="1" noChangeAspect="1"/>
          </p:cNvPicPr>
          <p:nvPr>
            <p:ph type="pic" sz="quarter" idx="27"/>
          </p:nvPr>
        </p:nvPicPr>
        <p:blipFill rotWithShape="1">
          <a:blip r:embed="rId3" cstate="hqprint">
            <a:extLst>
              <a:ext uri="{28A0092B-C50C-407E-A947-70E740481C1C}">
                <a14:useLocalDpi xmlns:a14="http://schemas.microsoft.com/office/drawing/2010/main"/>
              </a:ext>
            </a:extLst>
          </a:blip>
          <a:srcRect l="-630638" t="-3391" r="-630829" b="-130003"/>
          <a:stretch/>
        </p:blipFill>
        <p:spPr>
          <a:xfrm>
            <a:off x="6265863" y="1938338"/>
            <a:ext cx="2525712" cy="1812925"/>
          </a:xfrm>
          <a:ln w="3175">
            <a:solidFill>
              <a:schemeClr val="tx1"/>
            </a:solidFill>
          </a:ln>
        </p:spPr>
      </p:pic>
      <p:pic>
        <p:nvPicPr>
          <p:cNvPr id="2" name="Picture Placeholder 1"/>
          <p:cNvPicPr>
            <a:picLocks noGrp="1" noChangeAspect="1"/>
          </p:cNvPicPr>
          <p:nvPr>
            <p:ph type="pic" sz="quarter" idx="12"/>
          </p:nvPr>
        </p:nvPicPr>
        <p:blipFill rotWithShape="1">
          <a:blip r:embed="rId4" cstate="hqprint">
            <a:extLst>
              <a:ext uri="{28A0092B-C50C-407E-A947-70E740481C1C}">
                <a14:useLocalDpi xmlns:a14="http://schemas.microsoft.com/office/drawing/2010/main"/>
              </a:ext>
            </a:extLst>
          </a:blip>
          <a:srcRect l="-55417" t="-18125" r="-57598" b="-176140"/>
          <a:stretch/>
        </p:blipFill>
        <p:spPr>
          <a:ln w="3175">
            <a:solidFill>
              <a:schemeClr val="tx1"/>
            </a:solidFill>
          </a:ln>
        </p:spPr>
      </p:pic>
      <p:sp>
        <p:nvSpPr>
          <p:cNvPr id="46084" name="Rectangle 2"/>
          <p:cNvSpPr>
            <a:spLocks noGrp="1" noChangeArrowheads="1"/>
          </p:cNvSpPr>
          <p:nvPr>
            <p:ph type="title"/>
          </p:nvPr>
        </p:nvSpPr>
        <p:spPr/>
        <p:txBody>
          <a:bodyPr/>
          <a:lstStyle/>
          <a:p>
            <a:pPr eaLnBrk="1" hangingPunct="1">
              <a:defRPr/>
            </a:pPr>
            <a:r>
              <a:rPr lang="en-US" dirty="0">
                <a:latin typeface="Arial Narrow" charset="0"/>
                <a:cs typeface="+mj-cs"/>
              </a:rPr>
              <a:t>What Bacteria Need to Grow</a:t>
            </a:r>
          </a:p>
        </p:txBody>
      </p:sp>
      <p:pic>
        <p:nvPicPr>
          <p:cNvPr id="18" name="Picture Placeholder 17"/>
          <p:cNvPicPr>
            <a:picLocks noGrp="1" noChangeAspect="1"/>
          </p:cNvPicPr>
          <p:nvPr>
            <p:ph type="pic" sz="quarter" idx="28"/>
          </p:nvPr>
        </p:nvPicPr>
        <p:blipFill rotWithShape="1">
          <a:blip r:embed="rId5" cstate="hqprint">
            <a:extLst>
              <a:ext uri="{28A0092B-C50C-407E-A947-70E740481C1C}">
                <a14:useLocalDpi xmlns:a14="http://schemas.microsoft.com/office/drawing/2010/main"/>
              </a:ext>
            </a:extLst>
          </a:blip>
          <a:srcRect l="-266379" t="-7887" r="-275428" b="-137313"/>
          <a:stretch/>
        </p:blipFill>
        <p:spPr>
          <a:ln w="3175">
            <a:solidFill>
              <a:schemeClr val="tx1"/>
            </a:solidFill>
          </a:ln>
        </p:spPr>
      </p:pic>
      <p:pic>
        <p:nvPicPr>
          <p:cNvPr id="17" name="Picture Placeholder 16"/>
          <p:cNvPicPr>
            <a:picLocks noGrp="1" noChangeAspect="1"/>
          </p:cNvPicPr>
          <p:nvPr>
            <p:ph type="pic" sz="quarter" idx="29"/>
          </p:nvPr>
        </p:nvPicPr>
        <p:blipFill rotWithShape="1">
          <a:blip r:embed="rId6" cstate="hqprint">
            <a:extLst>
              <a:ext uri="{28A0092B-C50C-407E-A947-70E740481C1C}">
                <a14:useLocalDpi xmlns:a14="http://schemas.microsoft.com/office/drawing/2010/main"/>
              </a:ext>
            </a:extLst>
          </a:blip>
          <a:srcRect l="-44635" t="-6395" r="-47662" b="-136341"/>
          <a:stretch/>
        </p:blipFill>
        <p:spPr>
          <a:ln w="3175">
            <a:solidFill>
              <a:schemeClr val="tx1"/>
            </a:solidFill>
          </a:ln>
        </p:spPr>
      </p:pic>
      <p:pic>
        <p:nvPicPr>
          <p:cNvPr id="16" name="Picture Placeholder 15"/>
          <p:cNvPicPr>
            <a:picLocks noGrp="1" noChangeAspect="1"/>
          </p:cNvPicPr>
          <p:nvPr>
            <p:ph type="pic" sz="quarter" idx="30"/>
          </p:nvPr>
        </p:nvPicPr>
        <p:blipFill rotWithShape="1">
          <a:blip r:embed="rId7" cstate="hqprint">
            <a:extLst>
              <a:ext uri="{28A0092B-C50C-407E-A947-70E740481C1C}">
                <a14:useLocalDpi xmlns:a14="http://schemas.microsoft.com/office/drawing/2010/main"/>
              </a:ext>
            </a:extLst>
          </a:blip>
          <a:srcRect l="-118583" t="-4727" r="-114506" b="-134204"/>
          <a:stretch/>
        </p:blipFill>
        <p:spPr>
          <a:ln w="3175">
            <a:solidFill>
              <a:schemeClr val="tx1"/>
            </a:solidFill>
          </a:ln>
        </p:spPr>
      </p:pic>
      <p:sp>
        <p:nvSpPr>
          <p:cNvPr id="46086" name="Text Box 5"/>
          <p:cNvSpPr txBox="1">
            <a:spLocks noChangeArrowheads="1"/>
          </p:cNvSpPr>
          <p:nvPr/>
        </p:nvSpPr>
        <p:spPr bwMode="auto">
          <a:xfrm>
            <a:off x="1439895" y="2723626"/>
            <a:ext cx="697877"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F</a:t>
            </a:r>
          </a:p>
          <a:p>
            <a:pPr algn="ctr">
              <a:lnSpc>
                <a:spcPct val="80000"/>
              </a:lnSpc>
              <a:defRPr/>
            </a:pPr>
            <a:r>
              <a:rPr lang="en-US" sz="1400" dirty="0">
                <a:solidFill>
                  <a:schemeClr val="tx1"/>
                </a:solidFill>
                <a:cs typeface="+mn-cs"/>
              </a:rPr>
              <a:t>Food</a:t>
            </a:r>
            <a:endParaRPr lang="en-US" sz="2400" b="0" dirty="0">
              <a:solidFill>
                <a:schemeClr val="tx1"/>
              </a:solidFill>
              <a:latin typeface="Times" charset="0"/>
              <a:cs typeface="+mn-cs"/>
            </a:endParaRPr>
          </a:p>
        </p:txBody>
      </p:sp>
      <p:sp>
        <p:nvSpPr>
          <p:cNvPr id="46098"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2-11</a:t>
            </a:r>
          </a:p>
        </p:txBody>
      </p:sp>
      <p:sp>
        <p:nvSpPr>
          <p:cNvPr id="28" name="Text Box 5"/>
          <p:cNvSpPr txBox="1">
            <a:spLocks noChangeArrowheads="1"/>
          </p:cNvSpPr>
          <p:nvPr/>
        </p:nvSpPr>
        <p:spPr bwMode="auto">
          <a:xfrm>
            <a:off x="4262915" y="2724046"/>
            <a:ext cx="800219"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A</a:t>
            </a:r>
          </a:p>
          <a:p>
            <a:pPr algn="ctr">
              <a:lnSpc>
                <a:spcPct val="80000"/>
              </a:lnSpc>
              <a:defRPr/>
            </a:pPr>
            <a:r>
              <a:rPr lang="en-US" sz="1400" dirty="0">
                <a:solidFill>
                  <a:schemeClr val="tx1"/>
                </a:solidFill>
                <a:cs typeface="+mn-cs"/>
              </a:rPr>
              <a:t>Acidity</a:t>
            </a:r>
            <a:endParaRPr lang="en-US" sz="2400" b="0" dirty="0">
              <a:solidFill>
                <a:schemeClr val="tx1"/>
              </a:solidFill>
              <a:latin typeface="Times" charset="0"/>
              <a:cs typeface="+mn-cs"/>
            </a:endParaRPr>
          </a:p>
        </p:txBody>
      </p:sp>
      <p:sp>
        <p:nvSpPr>
          <p:cNvPr id="29" name="Text Box 5"/>
          <p:cNvSpPr txBox="1">
            <a:spLocks noChangeArrowheads="1"/>
          </p:cNvSpPr>
          <p:nvPr/>
        </p:nvSpPr>
        <p:spPr bwMode="auto">
          <a:xfrm>
            <a:off x="6897598" y="2741439"/>
            <a:ext cx="1261884"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T</a:t>
            </a:r>
          </a:p>
          <a:p>
            <a:pPr algn="ctr">
              <a:lnSpc>
                <a:spcPct val="80000"/>
              </a:lnSpc>
              <a:defRPr/>
            </a:pPr>
            <a:r>
              <a:rPr lang="en-US" sz="1400" dirty="0">
                <a:solidFill>
                  <a:schemeClr val="tx1"/>
                </a:solidFill>
                <a:cs typeface="+mn-cs"/>
              </a:rPr>
              <a:t>Temperature</a:t>
            </a:r>
            <a:endParaRPr lang="en-US" sz="2400" b="0" dirty="0">
              <a:solidFill>
                <a:schemeClr val="tx1"/>
              </a:solidFill>
              <a:latin typeface="Times" charset="0"/>
              <a:cs typeface="+mn-cs"/>
            </a:endParaRPr>
          </a:p>
        </p:txBody>
      </p:sp>
      <p:sp>
        <p:nvSpPr>
          <p:cNvPr id="30" name="Text Box 5"/>
          <p:cNvSpPr txBox="1">
            <a:spLocks noChangeArrowheads="1"/>
          </p:cNvSpPr>
          <p:nvPr/>
        </p:nvSpPr>
        <p:spPr bwMode="auto">
          <a:xfrm>
            <a:off x="1442419" y="4885492"/>
            <a:ext cx="740332"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T</a:t>
            </a:r>
          </a:p>
          <a:p>
            <a:pPr algn="ctr">
              <a:lnSpc>
                <a:spcPct val="80000"/>
              </a:lnSpc>
              <a:defRPr/>
            </a:pPr>
            <a:r>
              <a:rPr lang="en-US" sz="1400" dirty="0">
                <a:solidFill>
                  <a:schemeClr val="tx1"/>
                </a:solidFill>
                <a:cs typeface="+mn-cs"/>
              </a:rPr>
              <a:t>Time</a:t>
            </a:r>
            <a:endParaRPr lang="en-US" sz="2400" b="0" dirty="0">
              <a:solidFill>
                <a:schemeClr val="tx1"/>
              </a:solidFill>
              <a:latin typeface="Times" charset="0"/>
              <a:cs typeface="+mn-cs"/>
            </a:endParaRPr>
          </a:p>
        </p:txBody>
      </p:sp>
      <p:sp>
        <p:nvSpPr>
          <p:cNvPr id="34" name="Text Box 5"/>
          <p:cNvSpPr txBox="1">
            <a:spLocks noChangeArrowheads="1"/>
          </p:cNvSpPr>
          <p:nvPr/>
        </p:nvSpPr>
        <p:spPr bwMode="auto">
          <a:xfrm>
            <a:off x="4253863" y="4882604"/>
            <a:ext cx="843200"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O</a:t>
            </a:r>
          </a:p>
          <a:p>
            <a:pPr algn="ctr">
              <a:lnSpc>
                <a:spcPct val="80000"/>
              </a:lnSpc>
              <a:defRPr/>
            </a:pPr>
            <a:r>
              <a:rPr lang="en-US" sz="1400" dirty="0">
                <a:solidFill>
                  <a:schemeClr val="tx1"/>
                </a:solidFill>
                <a:cs typeface="+mn-cs"/>
              </a:rPr>
              <a:t>Oxygen</a:t>
            </a:r>
            <a:endParaRPr lang="en-US" sz="2400" b="0" dirty="0">
              <a:solidFill>
                <a:schemeClr val="tx1"/>
              </a:solidFill>
              <a:latin typeface="Times" charset="0"/>
              <a:cs typeface="+mn-cs"/>
            </a:endParaRPr>
          </a:p>
        </p:txBody>
      </p:sp>
      <p:sp>
        <p:nvSpPr>
          <p:cNvPr id="35" name="Text Box 5"/>
          <p:cNvSpPr txBox="1">
            <a:spLocks noChangeArrowheads="1"/>
          </p:cNvSpPr>
          <p:nvPr/>
        </p:nvSpPr>
        <p:spPr bwMode="auto">
          <a:xfrm>
            <a:off x="7075712" y="4888168"/>
            <a:ext cx="941283"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M</a:t>
            </a:r>
          </a:p>
          <a:p>
            <a:pPr algn="ctr">
              <a:lnSpc>
                <a:spcPct val="80000"/>
              </a:lnSpc>
              <a:defRPr/>
            </a:pPr>
            <a:r>
              <a:rPr lang="en-US" sz="1400" dirty="0">
                <a:solidFill>
                  <a:schemeClr val="tx1"/>
                </a:solidFill>
                <a:cs typeface="+mn-cs"/>
              </a:rPr>
              <a:t>Moisture</a:t>
            </a:r>
            <a:endParaRPr lang="en-US" sz="2400" b="0" dirty="0">
              <a:solidFill>
                <a:schemeClr val="tx1"/>
              </a:solidFill>
              <a:latin typeface="Times" charset="0"/>
              <a:cs typeface="+mn-cs"/>
            </a:endParaRPr>
          </a:p>
        </p:txBody>
      </p:sp>
      <p:pic>
        <p:nvPicPr>
          <p:cNvPr id="12" name="Picture Placeholder 11"/>
          <p:cNvPicPr>
            <a:picLocks noGrp="1" noChangeAspect="1"/>
          </p:cNvPicPr>
          <p:nvPr>
            <p:ph type="pic" sz="quarter" idx="26"/>
          </p:nvPr>
        </p:nvPicPr>
        <p:blipFill rotWithShape="1">
          <a:blip r:embed="rId8" cstate="hqprint">
            <a:extLst>
              <a:ext uri="{28A0092B-C50C-407E-A947-70E740481C1C}">
                <a14:useLocalDpi xmlns:a14="http://schemas.microsoft.com/office/drawing/2010/main"/>
              </a:ext>
            </a:extLst>
          </a:blip>
          <a:srcRect l="-12890" t="-41935" r="-12003" b="-241766"/>
          <a:stretch/>
        </p:blipFill>
        <p:spPr>
          <a:noFill/>
          <a:ln w="3175">
            <a:solidFill>
              <a:schemeClr val="tx1"/>
            </a:solidFill>
          </a:ln>
        </p:spPr>
      </p:pic>
    </p:spTree>
    <p:extLst>
      <p:ext uri="{BB962C8B-B14F-4D97-AF65-F5344CB8AC3E}">
        <p14:creationId xmlns:p14="http://schemas.microsoft.com/office/powerpoint/2010/main" val="1418230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l="-7063" t="-7139" r="-7063" b="-112507"/>
          <a:stretch/>
        </p:blipFill>
        <p:spPr>
          <a:ln w="3175">
            <a:solidFill>
              <a:schemeClr val="tx1"/>
            </a:solidFill>
          </a:ln>
        </p:spPr>
      </p:pic>
      <p:sp>
        <p:nvSpPr>
          <p:cNvPr id="47110" name="Rectangle 18"/>
          <p:cNvSpPr>
            <a:spLocks noGrp="1" noChangeArrowheads="1"/>
          </p:cNvSpPr>
          <p:nvPr>
            <p:ph type="title"/>
          </p:nvPr>
        </p:nvSpPr>
        <p:spPr/>
        <p:txBody>
          <a:bodyPr/>
          <a:lstStyle/>
          <a:p>
            <a:pPr eaLnBrk="1" hangingPunct="1">
              <a:defRPr/>
            </a:pPr>
            <a:r>
              <a:rPr lang="en-US" dirty="0">
                <a:cs typeface="+mj-cs"/>
              </a:rPr>
              <a:t>What Bacteria Need to Grow</a:t>
            </a:r>
          </a:p>
        </p:txBody>
      </p:sp>
      <p:sp>
        <p:nvSpPr>
          <p:cNvPr id="47107" name="Rectangle 3"/>
          <p:cNvSpPr>
            <a:spLocks noGrp="1" noChangeArrowheads="1"/>
          </p:cNvSpPr>
          <p:nvPr>
            <p:ph idx="1"/>
          </p:nvPr>
        </p:nvSpPr>
        <p:spPr/>
        <p:txBody>
          <a:bodyPr/>
          <a:lstStyle/>
          <a:p>
            <a:pPr marL="0" indent="0" eaLnBrk="1" hangingPunct="1">
              <a:defRPr/>
            </a:pPr>
            <a:r>
              <a:rPr lang="en-US" dirty="0">
                <a:cs typeface="+mn-cs"/>
              </a:rPr>
              <a:t>Food:</a:t>
            </a:r>
          </a:p>
          <a:p>
            <a:pPr marL="347472" lvl="1" indent="-347472" eaLnBrk="1" hangingPunct="1">
              <a:defRPr/>
            </a:pPr>
            <a:r>
              <a:rPr lang="en-US" dirty="0"/>
              <a:t>Most bacteria need nutrients to survive.</a:t>
            </a:r>
          </a:p>
          <a:p>
            <a:pPr marL="347472" lvl="1" indent="-347472" eaLnBrk="1" hangingPunct="1">
              <a:defRPr/>
            </a:pPr>
            <a:r>
              <a:rPr lang="en-US" dirty="0"/>
              <a:t>TCS food supports the growth of bacteria better than other types of food.</a:t>
            </a:r>
          </a:p>
          <a:p>
            <a:pPr marL="1409700" lvl="2" indent="-347472" eaLnBrk="1" hangingPunct="1">
              <a:buFont typeface="Wingdings" charset="0"/>
              <a:buNone/>
              <a:defRPr/>
            </a:pPr>
            <a:endParaRPr lang="en-US" dirty="0"/>
          </a:p>
        </p:txBody>
      </p:sp>
      <p:sp>
        <p:nvSpPr>
          <p:cNvPr id="47111" name="Text Box 1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2-12</a:t>
            </a:r>
          </a:p>
        </p:txBody>
      </p:sp>
      <p:sp>
        <p:nvSpPr>
          <p:cNvPr id="8" name="Text Box 5"/>
          <p:cNvSpPr txBox="1">
            <a:spLocks noChangeArrowheads="1"/>
          </p:cNvSpPr>
          <p:nvPr/>
        </p:nvSpPr>
        <p:spPr bwMode="auto">
          <a:xfrm>
            <a:off x="7225817" y="2330749"/>
            <a:ext cx="697877"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F</a:t>
            </a:r>
          </a:p>
          <a:p>
            <a:pPr algn="ctr">
              <a:lnSpc>
                <a:spcPct val="80000"/>
              </a:lnSpc>
              <a:defRPr/>
            </a:pPr>
            <a:r>
              <a:rPr lang="en-US" sz="1400" dirty="0">
                <a:solidFill>
                  <a:schemeClr val="tx1"/>
                </a:solidFill>
                <a:cs typeface="+mn-cs"/>
              </a:rPr>
              <a:t>Food</a:t>
            </a:r>
            <a:endParaRPr lang="en-US" sz="2400" b="0" dirty="0">
              <a:solidFill>
                <a:schemeClr val="tx1"/>
              </a:solidFill>
              <a:latin typeface="Times" charset="0"/>
              <a:cs typeface="+mn-cs"/>
            </a:endParaRPr>
          </a:p>
        </p:txBody>
      </p:sp>
    </p:spTree>
    <p:extLst>
      <p:ext uri="{BB962C8B-B14F-4D97-AF65-F5344CB8AC3E}">
        <p14:creationId xmlns:p14="http://schemas.microsoft.com/office/powerpoint/2010/main" val="331731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1031"/>
          <p:cNvSpPr>
            <a:spLocks noGrp="1" noChangeArrowheads="1"/>
          </p:cNvSpPr>
          <p:nvPr>
            <p:ph type="title"/>
          </p:nvPr>
        </p:nvSpPr>
        <p:spPr/>
        <p:txBody>
          <a:bodyPr/>
          <a:lstStyle/>
          <a:p>
            <a:pPr eaLnBrk="1" hangingPunct="1">
              <a:defRPr/>
            </a:pPr>
            <a:r>
              <a:rPr lang="en-US" dirty="0">
                <a:cs typeface="+mj-cs"/>
              </a:rPr>
              <a:t>What Bacteria Need to Grow</a:t>
            </a:r>
          </a:p>
        </p:txBody>
      </p:sp>
      <p:sp>
        <p:nvSpPr>
          <p:cNvPr id="48130" name="Rectangle 3"/>
          <p:cNvSpPr>
            <a:spLocks noGrp="1" noChangeArrowheads="1"/>
          </p:cNvSpPr>
          <p:nvPr>
            <p:ph idx="1"/>
          </p:nvPr>
        </p:nvSpPr>
        <p:spPr/>
        <p:txBody>
          <a:bodyPr/>
          <a:lstStyle/>
          <a:p>
            <a:pPr marL="0" indent="0" eaLnBrk="1" hangingPunct="1">
              <a:defRPr/>
            </a:pPr>
            <a:r>
              <a:rPr lang="en-US" dirty="0">
                <a:cs typeface="+mn-cs"/>
              </a:rPr>
              <a:t>Acidity:</a:t>
            </a:r>
          </a:p>
          <a:p>
            <a:pPr marL="347472" lvl="1" indent="-347472" eaLnBrk="1" hangingPunct="1">
              <a:defRPr/>
            </a:pPr>
            <a:r>
              <a:rPr lang="en-US" dirty="0"/>
              <a:t>Bacteria grow best in food that </a:t>
            </a:r>
            <a:br>
              <a:rPr lang="en-US" dirty="0"/>
            </a:br>
            <a:r>
              <a:rPr lang="en-US" dirty="0"/>
              <a:t>contains little or no acid.</a:t>
            </a:r>
          </a:p>
          <a:p>
            <a:pPr marL="347472" lvl="1" indent="-347472" eaLnBrk="1" hangingPunct="1">
              <a:defRPr/>
            </a:pPr>
            <a:r>
              <a:rPr lang="en-US" dirty="0"/>
              <a:t>pH of 7.5 to 4.6 is ideal.</a:t>
            </a:r>
          </a:p>
          <a:p>
            <a:pPr marL="0" indent="0" eaLnBrk="1" hangingPunct="1">
              <a:defRPr/>
            </a:pPr>
            <a:r>
              <a:rPr lang="en-US" dirty="0"/>
              <a:t>Examples of food with an ideal pH:</a:t>
            </a:r>
          </a:p>
          <a:p>
            <a:pPr marL="347472" lvl="1" indent="-347472" eaLnBrk="1" hangingPunct="1">
              <a:defRPr/>
            </a:pPr>
            <a:r>
              <a:rPr lang="en-US" dirty="0"/>
              <a:t>Bread</a:t>
            </a:r>
          </a:p>
          <a:p>
            <a:pPr marL="347472" lvl="1" indent="-347472" eaLnBrk="1" hangingPunct="1">
              <a:defRPr/>
            </a:pPr>
            <a:r>
              <a:rPr lang="en-US" dirty="0"/>
              <a:t>Raw chicken</a:t>
            </a:r>
          </a:p>
          <a:p>
            <a:pPr marL="347472" lvl="1" indent="-347472" eaLnBrk="1" hangingPunct="1">
              <a:defRPr/>
            </a:pPr>
            <a:r>
              <a:rPr lang="en-US" dirty="0"/>
              <a:t>Cantaloupe</a:t>
            </a:r>
          </a:p>
          <a:p>
            <a:pPr marL="347472" lvl="1" indent="-347472" eaLnBrk="1" hangingPunct="1">
              <a:defRPr/>
            </a:pPr>
            <a:r>
              <a:rPr lang="en-US" dirty="0"/>
              <a:t>Milk</a:t>
            </a:r>
          </a:p>
          <a:p>
            <a:pPr marL="347472" lvl="1" indent="-347472" eaLnBrk="1" hangingPunct="1">
              <a:defRPr/>
            </a:pPr>
            <a:r>
              <a:rPr lang="en-US" dirty="0"/>
              <a:t>Cooked corn</a:t>
            </a:r>
          </a:p>
          <a:p>
            <a:pPr marL="1473200" lvl="2" indent="-347472" eaLnBrk="1" hangingPunct="1">
              <a:defRPr/>
            </a:pPr>
            <a:endParaRPr lang="en-US" dirty="0"/>
          </a:p>
        </p:txBody>
      </p:sp>
      <p:sp>
        <p:nvSpPr>
          <p:cNvPr id="48134" name="Text Box 103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2-13</a:t>
            </a:r>
          </a:p>
        </p:txBody>
      </p:sp>
      <p:sp>
        <p:nvSpPr>
          <p:cNvPr id="8" name="Text Box 5"/>
          <p:cNvSpPr txBox="1">
            <a:spLocks noChangeArrowheads="1"/>
          </p:cNvSpPr>
          <p:nvPr/>
        </p:nvSpPr>
        <p:spPr bwMode="auto">
          <a:xfrm>
            <a:off x="7173913" y="2336586"/>
            <a:ext cx="800100"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A</a:t>
            </a:r>
          </a:p>
          <a:p>
            <a:pPr algn="ctr" fontAlgn="base">
              <a:lnSpc>
                <a:spcPct val="80000"/>
              </a:lnSpc>
              <a:spcBef>
                <a:spcPct val="0"/>
              </a:spcBef>
              <a:spcAft>
                <a:spcPct val="0"/>
              </a:spcAft>
              <a:defRPr/>
            </a:pPr>
            <a:r>
              <a:rPr lang="en-US" sz="1400" dirty="0">
                <a:solidFill>
                  <a:srgbClr val="000000"/>
                </a:solidFill>
              </a:rPr>
              <a:t>Acidity</a:t>
            </a:r>
            <a:endParaRPr lang="en-US" sz="2400" b="0" dirty="0">
              <a:solidFill>
                <a:srgbClr val="000000"/>
              </a:solidFill>
              <a:latin typeface="Times" charset="0"/>
            </a:endParaRPr>
          </a:p>
        </p:txBody>
      </p:sp>
      <p:pic>
        <p:nvPicPr>
          <p:cNvPr id="5" name="Picture Placeholder 4"/>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l="-6496" t="-88346" r="-6582" b="-295634"/>
          <a:stretch/>
        </p:blipFill>
        <p:spPr>
          <a:xfrm>
            <a:off x="6523038" y="1243013"/>
            <a:ext cx="2103437" cy="2103120"/>
          </a:xfrm>
          <a:ln w="3175">
            <a:solidFill>
              <a:schemeClr val="tx1"/>
            </a:solidFill>
          </a:ln>
        </p:spPr>
      </p:pic>
    </p:spTree>
    <p:extLst>
      <p:ext uri="{BB962C8B-B14F-4D97-AF65-F5344CB8AC3E}">
        <p14:creationId xmlns:p14="http://schemas.microsoft.com/office/powerpoint/2010/main" val="228487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l="-353356" t="-6825" r="-353356" b="-98615"/>
          <a:stretch/>
        </p:blipFill>
        <p:spPr>
          <a:ln w="3175">
            <a:solidFill>
              <a:schemeClr val="tx1"/>
            </a:solidFill>
          </a:ln>
        </p:spPr>
      </p:pic>
      <p:sp>
        <p:nvSpPr>
          <p:cNvPr id="49157" name="Rectangle 12"/>
          <p:cNvSpPr>
            <a:spLocks noGrp="1" noChangeArrowheads="1"/>
          </p:cNvSpPr>
          <p:nvPr>
            <p:ph type="title"/>
          </p:nvPr>
        </p:nvSpPr>
        <p:spPr/>
        <p:txBody>
          <a:bodyPr/>
          <a:lstStyle/>
          <a:p>
            <a:pPr eaLnBrk="1" hangingPunct="1">
              <a:defRPr/>
            </a:pPr>
            <a:r>
              <a:rPr lang="en-US" dirty="0">
                <a:cs typeface="+mj-cs"/>
              </a:rPr>
              <a:t>What Bacteria Need to Grow</a:t>
            </a:r>
          </a:p>
        </p:txBody>
      </p:sp>
      <p:sp>
        <p:nvSpPr>
          <p:cNvPr id="49154" name="Rectangle 3"/>
          <p:cNvSpPr>
            <a:spLocks noGrp="1" noChangeArrowheads="1"/>
          </p:cNvSpPr>
          <p:nvPr>
            <p:ph idx="1"/>
          </p:nvPr>
        </p:nvSpPr>
        <p:spPr/>
        <p:txBody>
          <a:bodyPr/>
          <a:lstStyle/>
          <a:p>
            <a:pPr marL="0" indent="0" eaLnBrk="1" hangingPunct="1"/>
            <a:r>
              <a:rPr lang="en-US" dirty="0">
                <a:latin typeface="Arial Narrow" charset="0"/>
              </a:rPr>
              <a:t>Temperature:</a:t>
            </a:r>
          </a:p>
          <a:p>
            <a:pPr lvl="1" eaLnBrk="1" hangingPunct="1"/>
            <a:r>
              <a:rPr lang="en-US" dirty="0">
                <a:latin typeface="Arial Narrow" charset="0"/>
              </a:rPr>
              <a:t>Bacteria grow rapidly between </a:t>
            </a:r>
            <a:r>
              <a:rPr lang="en-US" dirty="0">
                <a:solidFill>
                  <a:srgbClr val="000000"/>
                </a:solidFill>
                <a:latin typeface="Arial Narrow" charset="0"/>
              </a:rPr>
              <a:t>41˚F and 135˚F (5˚C and 57˚C).</a:t>
            </a:r>
          </a:p>
          <a:p>
            <a:pPr lvl="2" eaLnBrk="1" hangingPunct="1"/>
            <a:r>
              <a:rPr lang="en-US" dirty="0">
                <a:latin typeface="Arial Narrow" charset="0"/>
              </a:rPr>
              <a:t>This range is known as the</a:t>
            </a:r>
            <a:br>
              <a:rPr lang="en-US" dirty="0">
                <a:latin typeface="Arial Narrow" charset="0"/>
              </a:rPr>
            </a:br>
            <a:r>
              <a:rPr lang="en-US" dirty="0">
                <a:latin typeface="Arial Narrow" charset="0"/>
              </a:rPr>
              <a:t>temperature danger zone .</a:t>
            </a:r>
          </a:p>
          <a:p>
            <a:pPr lvl="2" eaLnBrk="1" hangingPunct="1"/>
            <a:r>
              <a:rPr lang="en-US" dirty="0">
                <a:latin typeface="Arial Narrow" charset="0"/>
              </a:rPr>
              <a:t>Bacteria grow even more rapidly from 70</a:t>
            </a:r>
            <a:r>
              <a:rPr lang="en-US" dirty="0">
                <a:solidFill>
                  <a:srgbClr val="000000"/>
                </a:solidFill>
                <a:latin typeface="Arial Narrow" charset="0"/>
              </a:rPr>
              <a:t>˚</a:t>
            </a:r>
            <a:r>
              <a:rPr lang="en-US" dirty="0">
                <a:latin typeface="Arial Narrow" charset="0"/>
              </a:rPr>
              <a:t>F to 125</a:t>
            </a:r>
            <a:r>
              <a:rPr lang="en-US" dirty="0">
                <a:solidFill>
                  <a:srgbClr val="000000"/>
                </a:solidFill>
                <a:latin typeface="Arial Narrow" charset="0"/>
              </a:rPr>
              <a:t>˚</a:t>
            </a:r>
            <a:r>
              <a:rPr lang="en-US" dirty="0">
                <a:latin typeface="Arial Narrow" charset="0"/>
              </a:rPr>
              <a:t>F (21</a:t>
            </a:r>
            <a:r>
              <a:rPr lang="en-US" dirty="0">
                <a:solidFill>
                  <a:srgbClr val="000000"/>
                </a:solidFill>
                <a:latin typeface="Arial Narrow" charset="0"/>
              </a:rPr>
              <a:t>˚</a:t>
            </a:r>
            <a:r>
              <a:rPr lang="en-US" dirty="0">
                <a:latin typeface="Arial Narrow" charset="0"/>
              </a:rPr>
              <a:t>C to 52</a:t>
            </a:r>
            <a:r>
              <a:rPr lang="en-US" dirty="0">
                <a:solidFill>
                  <a:srgbClr val="000000"/>
                </a:solidFill>
                <a:latin typeface="Arial Narrow" charset="0"/>
              </a:rPr>
              <a:t>˚</a:t>
            </a:r>
            <a:r>
              <a:rPr lang="en-US" dirty="0">
                <a:latin typeface="Arial Narrow" charset="0"/>
              </a:rPr>
              <a:t>C).</a:t>
            </a:r>
          </a:p>
          <a:p>
            <a:pPr lvl="1" eaLnBrk="1" hangingPunct="1"/>
            <a:r>
              <a:rPr lang="en-US" dirty="0">
                <a:solidFill>
                  <a:srgbClr val="000000"/>
                </a:solidFill>
                <a:latin typeface="Arial Narrow" charset="0"/>
              </a:rPr>
              <a:t>Bacteria growth is limited when food is held above or below the </a:t>
            </a:r>
            <a:r>
              <a:rPr lang="en-US" dirty="0">
                <a:latin typeface="Arial Narrow" charset="0"/>
              </a:rPr>
              <a:t>temperature danger zone. </a:t>
            </a:r>
            <a:endParaRPr lang="en-US" dirty="0">
              <a:solidFill>
                <a:srgbClr val="000000"/>
              </a:solidFill>
              <a:latin typeface="Arial Narrow" charset="0"/>
            </a:endParaRPr>
          </a:p>
        </p:txBody>
      </p:sp>
      <p:sp>
        <p:nvSpPr>
          <p:cNvPr id="49158"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2-14</a:t>
            </a:r>
          </a:p>
        </p:txBody>
      </p:sp>
      <p:sp>
        <p:nvSpPr>
          <p:cNvPr id="8" name="Text Box 5"/>
          <p:cNvSpPr txBox="1">
            <a:spLocks noChangeArrowheads="1"/>
          </p:cNvSpPr>
          <p:nvPr/>
        </p:nvSpPr>
        <p:spPr bwMode="auto">
          <a:xfrm>
            <a:off x="6943725" y="2336588"/>
            <a:ext cx="1262063"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T</a:t>
            </a:r>
          </a:p>
          <a:p>
            <a:pPr algn="ctr" fontAlgn="base">
              <a:lnSpc>
                <a:spcPct val="80000"/>
              </a:lnSpc>
              <a:spcBef>
                <a:spcPct val="0"/>
              </a:spcBef>
              <a:spcAft>
                <a:spcPct val="0"/>
              </a:spcAft>
              <a:defRPr/>
            </a:pPr>
            <a:r>
              <a:rPr lang="en-US" sz="1400" dirty="0">
                <a:solidFill>
                  <a:srgbClr val="000000"/>
                </a:solidFill>
              </a:rPr>
              <a:t>Temperature</a:t>
            </a:r>
            <a:endParaRPr lang="en-US" sz="2400" b="0" dirty="0">
              <a:solidFill>
                <a:srgbClr val="000000"/>
              </a:solidFill>
              <a:latin typeface="Times" charset="0"/>
            </a:endParaRPr>
          </a:p>
        </p:txBody>
      </p:sp>
    </p:spTree>
    <p:extLst>
      <p:ext uri="{BB962C8B-B14F-4D97-AF65-F5344CB8AC3E}">
        <p14:creationId xmlns:p14="http://schemas.microsoft.com/office/powerpoint/2010/main" val="3184331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l="-51492" t="-5547" r="-51492" b="-97437"/>
          <a:stretch/>
        </p:blipFill>
        <p:spPr>
          <a:ln w="3175">
            <a:solidFill>
              <a:schemeClr val="tx1"/>
            </a:solidFill>
          </a:ln>
        </p:spPr>
      </p:pic>
      <p:sp>
        <p:nvSpPr>
          <p:cNvPr id="50181" name="Rectangle 2055"/>
          <p:cNvSpPr>
            <a:spLocks noGrp="1" noChangeArrowheads="1"/>
          </p:cNvSpPr>
          <p:nvPr>
            <p:ph type="title"/>
          </p:nvPr>
        </p:nvSpPr>
        <p:spPr/>
        <p:txBody>
          <a:bodyPr/>
          <a:lstStyle/>
          <a:p>
            <a:pPr eaLnBrk="1" hangingPunct="1">
              <a:defRPr/>
            </a:pPr>
            <a:r>
              <a:rPr lang="en-US" dirty="0">
                <a:cs typeface="+mj-cs"/>
              </a:rPr>
              <a:t>What Bacteria Need to Grow</a:t>
            </a:r>
          </a:p>
        </p:txBody>
      </p:sp>
      <p:sp>
        <p:nvSpPr>
          <p:cNvPr id="2" name="Content Placeholder 1"/>
          <p:cNvSpPr>
            <a:spLocks noGrp="1"/>
          </p:cNvSpPr>
          <p:nvPr>
            <p:ph idx="1"/>
          </p:nvPr>
        </p:nvSpPr>
        <p:spPr>
          <a:xfrm>
            <a:off x="400050" y="1243013"/>
            <a:ext cx="5339375" cy="4983163"/>
          </a:xfrm>
        </p:spPr>
        <p:txBody>
          <a:bodyPr/>
          <a:lstStyle/>
          <a:p>
            <a:pPr>
              <a:defRPr/>
            </a:pPr>
            <a:r>
              <a:rPr lang="en-US" dirty="0">
                <a:latin typeface="Arial Narrow" charset="0"/>
              </a:rPr>
              <a:t>Time:</a:t>
            </a:r>
          </a:p>
          <a:p>
            <a:pPr lvl="1" eaLnBrk="1" hangingPunct="1">
              <a:defRPr/>
            </a:pPr>
            <a:r>
              <a:rPr lang="en-US" dirty="0">
                <a:latin typeface="Arial Narrow" charset="0"/>
              </a:rPr>
              <a:t>Bacteria need time to grow.</a:t>
            </a:r>
          </a:p>
          <a:p>
            <a:pPr lvl="1" eaLnBrk="1" hangingPunct="1">
              <a:defRPr/>
            </a:pPr>
            <a:r>
              <a:rPr lang="en-US" dirty="0">
                <a:latin typeface="Arial Narrow" charset="0"/>
              </a:rPr>
              <a:t>The more time bacteria spend in </a:t>
            </a:r>
            <a:br>
              <a:rPr lang="en-US" dirty="0">
                <a:latin typeface="Arial Narrow" charset="0"/>
              </a:rPr>
            </a:br>
            <a:r>
              <a:rPr lang="en-US" dirty="0">
                <a:latin typeface="Arial Narrow" charset="0"/>
              </a:rPr>
              <a:t>the temperature danger zone, </a:t>
            </a:r>
            <a:br>
              <a:rPr lang="en-US" dirty="0">
                <a:latin typeface="Arial Narrow" charset="0"/>
              </a:rPr>
            </a:br>
            <a:r>
              <a:rPr lang="en-US" dirty="0">
                <a:latin typeface="Arial Narrow" charset="0"/>
              </a:rPr>
              <a:t>the more opportunity they have to </a:t>
            </a:r>
            <a:br>
              <a:rPr lang="en-US" dirty="0">
                <a:latin typeface="Arial Narrow" charset="0"/>
              </a:rPr>
            </a:br>
            <a:r>
              <a:rPr lang="en-US" dirty="0">
                <a:latin typeface="Arial Narrow" charset="0"/>
              </a:rPr>
              <a:t>grow to unsafe levels.</a:t>
            </a:r>
          </a:p>
          <a:p>
            <a:endParaRPr lang="en-US" dirty="0"/>
          </a:p>
        </p:txBody>
      </p:sp>
      <p:sp>
        <p:nvSpPr>
          <p:cNvPr id="50182" name="Text Box 205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2-15</a:t>
            </a:r>
          </a:p>
        </p:txBody>
      </p:sp>
      <p:sp>
        <p:nvSpPr>
          <p:cNvPr id="8" name="Text Box 5"/>
          <p:cNvSpPr txBox="1">
            <a:spLocks noChangeArrowheads="1"/>
          </p:cNvSpPr>
          <p:nvPr/>
        </p:nvSpPr>
        <p:spPr bwMode="auto">
          <a:xfrm>
            <a:off x="7204075" y="2336586"/>
            <a:ext cx="741363"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T</a:t>
            </a:r>
          </a:p>
          <a:p>
            <a:pPr algn="ctr" fontAlgn="base">
              <a:lnSpc>
                <a:spcPct val="80000"/>
              </a:lnSpc>
              <a:spcBef>
                <a:spcPct val="0"/>
              </a:spcBef>
              <a:spcAft>
                <a:spcPct val="0"/>
              </a:spcAft>
              <a:defRPr/>
            </a:pPr>
            <a:r>
              <a:rPr lang="en-US" sz="1400" dirty="0">
                <a:solidFill>
                  <a:srgbClr val="000000"/>
                </a:solidFill>
              </a:rPr>
              <a:t>Time</a:t>
            </a:r>
            <a:endParaRPr lang="en-US" sz="2400" b="0" dirty="0">
              <a:solidFill>
                <a:srgbClr val="000000"/>
              </a:solidFill>
              <a:latin typeface="Times" charset="0"/>
            </a:endParaRPr>
          </a:p>
        </p:txBody>
      </p:sp>
    </p:spTree>
    <p:extLst>
      <p:ext uri="{BB962C8B-B14F-4D97-AF65-F5344CB8AC3E}">
        <p14:creationId xmlns:p14="http://schemas.microsoft.com/office/powerpoint/2010/main" val="2778495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l="-4678" t="-5029" r="-4678" b="-87286"/>
          <a:stretch/>
        </p:blipFill>
        <p:spPr>
          <a:ln w="3175">
            <a:solidFill>
              <a:schemeClr val="tx1"/>
            </a:solidFill>
          </a:ln>
        </p:spPr>
      </p:pic>
      <p:sp>
        <p:nvSpPr>
          <p:cNvPr id="51205" name="Rectangle 2055"/>
          <p:cNvSpPr>
            <a:spLocks noGrp="1" noChangeArrowheads="1"/>
          </p:cNvSpPr>
          <p:nvPr>
            <p:ph type="title"/>
          </p:nvPr>
        </p:nvSpPr>
        <p:spPr/>
        <p:txBody>
          <a:bodyPr/>
          <a:lstStyle/>
          <a:p>
            <a:pPr eaLnBrk="1" hangingPunct="1">
              <a:defRPr/>
            </a:pPr>
            <a:r>
              <a:rPr lang="en-US" dirty="0">
                <a:cs typeface="+mj-cs"/>
              </a:rPr>
              <a:t>What Bacteria Need to Grow</a:t>
            </a:r>
          </a:p>
        </p:txBody>
      </p:sp>
      <p:sp>
        <p:nvSpPr>
          <p:cNvPr id="51202" name="Rectangle 3"/>
          <p:cNvSpPr>
            <a:spLocks noGrp="1" noChangeArrowheads="1"/>
          </p:cNvSpPr>
          <p:nvPr>
            <p:ph idx="1"/>
          </p:nvPr>
        </p:nvSpPr>
        <p:spPr/>
        <p:txBody>
          <a:bodyPr/>
          <a:lstStyle/>
          <a:p>
            <a:pPr marL="0" indent="0" eaLnBrk="1" hangingPunct="1"/>
            <a:r>
              <a:rPr lang="en-US" dirty="0">
                <a:latin typeface="Arial Narrow" charset="0"/>
              </a:rPr>
              <a:t>Oxygen:</a:t>
            </a:r>
          </a:p>
          <a:p>
            <a:pPr lvl="1" eaLnBrk="1" hangingPunct="1"/>
            <a:r>
              <a:rPr lang="en-US" dirty="0">
                <a:solidFill>
                  <a:srgbClr val="000000"/>
                </a:solidFill>
                <a:latin typeface="Arial Narrow" charset="0"/>
              </a:rPr>
              <a:t>Some bacteria need oxygen to grow.</a:t>
            </a:r>
          </a:p>
          <a:p>
            <a:pPr lvl="1" eaLnBrk="1" hangingPunct="1"/>
            <a:r>
              <a:rPr lang="en-US" dirty="0">
                <a:solidFill>
                  <a:srgbClr val="000000"/>
                </a:solidFill>
                <a:latin typeface="Arial Narrow" charset="0"/>
              </a:rPr>
              <a:t>Other bacteria grow when oxygen isn’t there.</a:t>
            </a:r>
          </a:p>
        </p:txBody>
      </p:sp>
      <p:sp>
        <p:nvSpPr>
          <p:cNvPr id="51206" name="Text Box 205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2-16</a:t>
            </a:r>
          </a:p>
        </p:txBody>
      </p:sp>
      <p:sp>
        <p:nvSpPr>
          <p:cNvPr id="8" name="Text Box 5"/>
          <p:cNvSpPr txBox="1">
            <a:spLocks noChangeArrowheads="1"/>
          </p:cNvSpPr>
          <p:nvPr/>
        </p:nvSpPr>
        <p:spPr bwMode="auto">
          <a:xfrm>
            <a:off x="7153275" y="2336584"/>
            <a:ext cx="842963"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O</a:t>
            </a:r>
          </a:p>
          <a:p>
            <a:pPr algn="ctr" fontAlgn="base">
              <a:lnSpc>
                <a:spcPct val="80000"/>
              </a:lnSpc>
              <a:spcBef>
                <a:spcPct val="0"/>
              </a:spcBef>
              <a:spcAft>
                <a:spcPct val="0"/>
              </a:spcAft>
              <a:defRPr/>
            </a:pPr>
            <a:r>
              <a:rPr lang="en-US" sz="1400" dirty="0">
                <a:solidFill>
                  <a:srgbClr val="000000"/>
                </a:solidFill>
              </a:rPr>
              <a:t>Oxygen</a:t>
            </a:r>
            <a:endParaRPr lang="en-US" sz="2400" b="0" dirty="0">
              <a:solidFill>
                <a:srgbClr val="000000"/>
              </a:solidFill>
              <a:latin typeface="Times" charset="0"/>
            </a:endParaRPr>
          </a:p>
        </p:txBody>
      </p:sp>
    </p:spTree>
    <p:extLst>
      <p:ext uri="{BB962C8B-B14F-4D97-AF65-F5344CB8AC3E}">
        <p14:creationId xmlns:p14="http://schemas.microsoft.com/office/powerpoint/2010/main" val="3285765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l="-143110" t="-7172" r="-143110" b="-98394"/>
          <a:stretch/>
        </p:blipFill>
        <p:spPr>
          <a:ln w="3175">
            <a:solidFill>
              <a:schemeClr val="tx1"/>
            </a:solidFill>
          </a:ln>
        </p:spPr>
      </p:pic>
      <p:sp>
        <p:nvSpPr>
          <p:cNvPr id="52229" name="Rectangle 15"/>
          <p:cNvSpPr>
            <a:spLocks noGrp="1" noChangeArrowheads="1"/>
          </p:cNvSpPr>
          <p:nvPr>
            <p:ph type="title"/>
          </p:nvPr>
        </p:nvSpPr>
        <p:spPr/>
        <p:txBody>
          <a:bodyPr/>
          <a:lstStyle/>
          <a:p>
            <a:pPr eaLnBrk="1" hangingPunct="1">
              <a:defRPr/>
            </a:pPr>
            <a:r>
              <a:rPr lang="en-US" dirty="0">
                <a:cs typeface="+mj-cs"/>
              </a:rPr>
              <a:t>What Bacteria Need to Grow</a:t>
            </a:r>
          </a:p>
        </p:txBody>
      </p:sp>
      <p:sp>
        <p:nvSpPr>
          <p:cNvPr id="52226" name="Rectangle 4"/>
          <p:cNvSpPr>
            <a:spLocks noGrp="1" noChangeArrowheads="1"/>
          </p:cNvSpPr>
          <p:nvPr>
            <p:ph idx="1"/>
          </p:nvPr>
        </p:nvSpPr>
        <p:spPr/>
        <p:txBody>
          <a:bodyPr/>
          <a:lstStyle/>
          <a:p>
            <a:pPr marL="0" indent="0" eaLnBrk="1" hangingPunct="1">
              <a:defRPr/>
            </a:pPr>
            <a:r>
              <a:rPr lang="en-US" dirty="0">
                <a:cs typeface="+mn-cs"/>
              </a:rPr>
              <a:t>Moisture:</a:t>
            </a:r>
          </a:p>
          <a:p>
            <a:pPr marL="347472" lvl="1" indent="-347472" eaLnBrk="1" hangingPunct="1">
              <a:defRPr/>
            </a:pPr>
            <a:r>
              <a:rPr lang="en-US" dirty="0">
                <a:solidFill>
                  <a:srgbClr val="000000"/>
                </a:solidFill>
              </a:rPr>
              <a:t>Bacteria grow well in food with high levels </a:t>
            </a:r>
            <a:br>
              <a:rPr lang="en-US" dirty="0">
                <a:solidFill>
                  <a:srgbClr val="000000"/>
                </a:solidFill>
              </a:rPr>
            </a:br>
            <a:r>
              <a:rPr lang="en-US" dirty="0">
                <a:solidFill>
                  <a:srgbClr val="000000"/>
                </a:solidFill>
              </a:rPr>
              <a:t>of moisture.</a:t>
            </a:r>
          </a:p>
          <a:p>
            <a:pPr marL="347472" lvl="1" indent="-347472" eaLnBrk="1" hangingPunct="1">
              <a:defRPr/>
            </a:pPr>
            <a:r>
              <a:rPr lang="en-US" dirty="0">
                <a:solidFill>
                  <a:srgbClr val="000000"/>
                </a:solidFill>
              </a:rPr>
              <a:t>a</a:t>
            </a:r>
            <a:r>
              <a:rPr lang="en-US" sz="1400" dirty="0">
                <a:solidFill>
                  <a:srgbClr val="000000"/>
                </a:solidFill>
              </a:rPr>
              <a:t>w</a:t>
            </a:r>
            <a:r>
              <a:rPr lang="en-US" dirty="0">
                <a:solidFill>
                  <a:srgbClr val="000000"/>
                </a:solidFill>
              </a:rPr>
              <a:t> = water activity.</a:t>
            </a:r>
          </a:p>
          <a:p>
            <a:pPr marL="695135" lvl="2" indent="-347472" eaLnBrk="1" hangingPunct="1">
              <a:defRPr/>
            </a:pPr>
            <a:r>
              <a:rPr lang="en-US" dirty="0">
                <a:solidFill>
                  <a:srgbClr val="000000"/>
                </a:solidFill>
              </a:rPr>
              <a:t>The amount of moisture available in food for bacterial growth.</a:t>
            </a:r>
          </a:p>
          <a:p>
            <a:pPr marL="347472" lvl="1" indent="-347472" eaLnBrk="1" hangingPunct="1">
              <a:defRPr/>
            </a:pPr>
            <a:r>
              <a:rPr lang="en-US" dirty="0">
                <a:solidFill>
                  <a:srgbClr val="000000"/>
                </a:solidFill>
              </a:rPr>
              <a:t>a</a:t>
            </a:r>
            <a:r>
              <a:rPr lang="en-US" sz="1400" dirty="0">
                <a:solidFill>
                  <a:srgbClr val="000000"/>
                </a:solidFill>
              </a:rPr>
              <a:t>w</a:t>
            </a:r>
            <a:r>
              <a:rPr lang="en-US" dirty="0">
                <a:solidFill>
                  <a:srgbClr val="000000"/>
                </a:solidFill>
              </a:rPr>
              <a:t> scale ranges from 0.0 to 1.0.</a:t>
            </a:r>
          </a:p>
          <a:p>
            <a:pPr marL="347472" lvl="1" indent="-347472" eaLnBrk="1" hangingPunct="1">
              <a:defRPr/>
            </a:pPr>
            <a:r>
              <a:rPr lang="en-US" dirty="0">
                <a:solidFill>
                  <a:srgbClr val="000000"/>
                </a:solidFill>
              </a:rPr>
              <a:t>Water has a water activity of 1.0.</a:t>
            </a:r>
          </a:p>
        </p:txBody>
      </p:sp>
      <p:sp>
        <p:nvSpPr>
          <p:cNvPr id="52230" name="Text Box 1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2-17</a:t>
            </a:r>
          </a:p>
        </p:txBody>
      </p:sp>
      <p:sp>
        <p:nvSpPr>
          <p:cNvPr id="8" name="Text Box 5"/>
          <p:cNvSpPr txBox="1">
            <a:spLocks noChangeArrowheads="1"/>
          </p:cNvSpPr>
          <p:nvPr/>
        </p:nvSpPr>
        <p:spPr bwMode="auto">
          <a:xfrm>
            <a:off x="7104063" y="2339485"/>
            <a:ext cx="941387"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M</a:t>
            </a:r>
          </a:p>
          <a:p>
            <a:pPr algn="ctr" fontAlgn="base">
              <a:lnSpc>
                <a:spcPct val="80000"/>
              </a:lnSpc>
              <a:spcBef>
                <a:spcPct val="0"/>
              </a:spcBef>
              <a:spcAft>
                <a:spcPct val="0"/>
              </a:spcAft>
              <a:defRPr/>
            </a:pPr>
            <a:r>
              <a:rPr lang="en-US" sz="1400" dirty="0">
                <a:solidFill>
                  <a:srgbClr val="000000"/>
                </a:solidFill>
              </a:rPr>
              <a:t>Moisture</a:t>
            </a:r>
            <a:endParaRPr lang="en-US" sz="2400" b="0" dirty="0">
              <a:solidFill>
                <a:srgbClr val="000000"/>
              </a:solidFill>
              <a:latin typeface="Times" charset="0"/>
            </a:endParaRPr>
          </a:p>
        </p:txBody>
      </p:sp>
    </p:spTree>
    <p:extLst>
      <p:ext uri="{BB962C8B-B14F-4D97-AF65-F5344CB8AC3E}">
        <p14:creationId xmlns:p14="http://schemas.microsoft.com/office/powerpoint/2010/main" val="814651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12"/>
          <p:cNvSpPr>
            <a:spLocks noChangeArrowheads="1"/>
          </p:cNvSpPr>
          <p:nvPr/>
        </p:nvSpPr>
        <p:spPr bwMode="auto">
          <a:xfrm>
            <a:off x="6746875" y="1738313"/>
            <a:ext cx="1541463" cy="14620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fontAlgn="base">
              <a:spcBef>
                <a:spcPct val="0"/>
              </a:spcBef>
              <a:spcAft>
                <a:spcPct val="0"/>
              </a:spcAft>
            </a:pPr>
            <a:endParaRPr lang="en-US" sz="3200" b="1" dirty="0">
              <a:solidFill>
                <a:srgbClr val="FFFFFF"/>
              </a:solidFill>
              <a:ea typeface="ＭＳ Ｐゴシック" charset="0"/>
              <a:cs typeface="ＭＳ Ｐゴシック" charset="0"/>
            </a:endParaRPr>
          </a:p>
        </p:txBody>
      </p:sp>
      <p:pic>
        <p:nvPicPr>
          <p:cNvPr id="3" name="Picture Placeholder 2"/>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l="-391028" t="-9287" r="-392832" b="-101768"/>
          <a:stretch/>
        </p:blipFill>
        <p:spPr>
          <a:ln w="3175">
            <a:solidFill>
              <a:schemeClr val="tx1"/>
            </a:solidFill>
          </a:ln>
        </p:spPr>
      </p:pic>
      <p:sp>
        <p:nvSpPr>
          <p:cNvPr id="10" name="Rectangle 15"/>
          <p:cNvSpPr>
            <a:spLocks noGrp="1" noChangeArrowheads="1"/>
          </p:cNvSpPr>
          <p:nvPr>
            <p:ph type="title"/>
          </p:nvPr>
        </p:nvSpPr>
        <p:spPr/>
        <p:txBody>
          <a:bodyPr/>
          <a:lstStyle/>
          <a:p>
            <a:pPr eaLnBrk="1" hangingPunct="1">
              <a:defRPr/>
            </a:pPr>
            <a:r>
              <a:rPr lang="en-US" dirty="0">
                <a:cs typeface="+mj-cs"/>
              </a:rPr>
              <a:t>Controlling FAT TOM Conditions</a:t>
            </a:r>
          </a:p>
        </p:txBody>
      </p:sp>
      <p:sp>
        <p:nvSpPr>
          <p:cNvPr id="122884" name="Rectangle 4"/>
          <p:cNvSpPr>
            <a:spLocks noGrp="1" noChangeArrowheads="1"/>
          </p:cNvSpPr>
          <p:nvPr>
            <p:ph idx="1"/>
          </p:nvPr>
        </p:nvSpPr>
        <p:spPr/>
        <p:txBody>
          <a:bodyPr/>
          <a:lstStyle/>
          <a:p>
            <a:pPr marL="0" indent="0" eaLnBrk="1" hangingPunct="1">
              <a:defRPr/>
            </a:pPr>
            <a:r>
              <a:rPr lang="en-US" dirty="0"/>
              <a:t>The conditions you can control:</a:t>
            </a:r>
          </a:p>
          <a:p>
            <a:pPr marL="571500" lvl="1" indent="-457200" eaLnBrk="1" hangingPunct="1">
              <a:defRPr/>
            </a:pPr>
            <a:r>
              <a:rPr lang="en-US" dirty="0"/>
              <a:t>Time</a:t>
            </a:r>
          </a:p>
          <a:p>
            <a:pPr marL="1028700" lvl="2" indent="-342900" eaLnBrk="1" hangingPunct="1">
              <a:defRPr/>
            </a:pPr>
            <a:r>
              <a:rPr lang="en-US" dirty="0"/>
              <a:t>Limit how long TCS food spends in the temperature danger zone.</a:t>
            </a:r>
          </a:p>
          <a:p>
            <a:pPr marL="571500" lvl="1" indent="-457200" eaLnBrk="1" hangingPunct="1">
              <a:defRPr/>
            </a:pPr>
            <a:r>
              <a:rPr lang="en-US" dirty="0"/>
              <a:t> </a:t>
            </a:r>
            <a:r>
              <a:rPr lang="en-US" dirty="0">
                <a:solidFill>
                  <a:srgbClr val="000000"/>
                </a:solidFill>
              </a:rPr>
              <a:t>Temperature</a:t>
            </a:r>
          </a:p>
          <a:p>
            <a:pPr marL="1028700" lvl="2" indent="-342900" eaLnBrk="1" hangingPunct="1">
              <a:defRPr/>
            </a:pPr>
            <a:r>
              <a:rPr lang="en-US" dirty="0">
                <a:solidFill>
                  <a:srgbClr val="000000"/>
                </a:solidFill>
              </a:rPr>
              <a:t>Keep TCS food out of the temperature danger zone.</a:t>
            </a:r>
          </a:p>
          <a:p>
            <a:pPr marL="571500" lvl="1" indent="-457200" eaLnBrk="1" hangingPunct="1">
              <a:buFont typeface="Arial" charset="0"/>
              <a:buNone/>
              <a:defRPr/>
            </a:pPr>
            <a:endParaRPr lang="en-US" dirty="0"/>
          </a:p>
        </p:txBody>
      </p:sp>
      <p:sp>
        <p:nvSpPr>
          <p:cNvPr id="82952" name="Text Box 205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2-18</a:t>
            </a: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23907" y="2384267"/>
            <a:ext cx="889000" cy="889000"/>
          </a:xfrm>
          <a:prstGeom prst="rect">
            <a:avLst/>
          </a:prstGeom>
        </p:spPr>
      </p:pic>
    </p:spTree>
    <p:extLst>
      <p:ext uri="{BB962C8B-B14F-4D97-AF65-F5344CB8AC3E}">
        <p14:creationId xmlns:p14="http://schemas.microsoft.com/office/powerpoint/2010/main" val="1095387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3"/>
          <p:cNvSpPr>
            <a:spLocks noChangeArrowheads="1"/>
          </p:cNvSpPr>
          <p:nvPr/>
        </p:nvSpPr>
        <p:spPr bwMode="auto">
          <a:xfrm>
            <a:off x="6515100" y="3771900"/>
            <a:ext cx="1541463" cy="148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fontAlgn="base">
              <a:spcBef>
                <a:spcPct val="0"/>
              </a:spcBef>
              <a:spcAft>
                <a:spcPct val="0"/>
              </a:spcAft>
            </a:pPr>
            <a:endParaRPr lang="en-US" sz="3200" b="1" dirty="0">
              <a:solidFill>
                <a:srgbClr val="FFFFFF"/>
              </a:solidFill>
              <a:ea typeface="ＭＳ Ｐゴシック" charset="0"/>
              <a:cs typeface="ＭＳ Ｐゴシック" charset="0"/>
            </a:endParaRPr>
          </a:p>
        </p:txBody>
      </p:sp>
      <p:sp>
        <p:nvSpPr>
          <p:cNvPr id="82947" name="Rectangle 12"/>
          <p:cNvSpPr>
            <a:spLocks noChangeArrowheads="1"/>
          </p:cNvSpPr>
          <p:nvPr/>
        </p:nvSpPr>
        <p:spPr bwMode="auto">
          <a:xfrm>
            <a:off x="6746875" y="1738313"/>
            <a:ext cx="1541463" cy="14620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fontAlgn="base">
              <a:spcBef>
                <a:spcPct val="0"/>
              </a:spcBef>
              <a:spcAft>
                <a:spcPct val="0"/>
              </a:spcAft>
            </a:pPr>
            <a:endParaRPr lang="en-US" sz="3200" b="1" dirty="0">
              <a:solidFill>
                <a:srgbClr val="FFFFFF"/>
              </a:solidFill>
              <a:ea typeface="ＭＳ Ｐゴシック" charset="0"/>
              <a:cs typeface="ＭＳ Ｐゴシック" charset="0"/>
            </a:endParaRPr>
          </a:p>
        </p:txBody>
      </p:sp>
      <p:sp>
        <p:nvSpPr>
          <p:cNvPr id="10" name="Rectangle 15"/>
          <p:cNvSpPr>
            <a:spLocks noGrp="1" noChangeArrowheads="1"/>
          </p:cNvSpPr>
          <p:nvPr>
            <p:ph type="title"/>
          </p:nvPr>
        </p:nvSpPr>
        <p:spPr/>
        <p:txBody>
          <a:bodyPr/>
          <a:lstStyle/>
          <a:p>
            <a:pPr eaLnBrk="1" hangingPunct="1">
              <a:defRPr/>
            </a:pPr>
            <a:r>
              <a:rPr lang="en-US" dirty="0">
                <a:cs typeface="+mj-cs"/>
              </a:rPr>
              <a:t>Bacterial Growth</a:t>
            </a:r>
          </a:p>
        </p:txBody>
      </p:sp>
      <p:sp>
        <p:nvSpPr>
          <p:cNvPr id="122884" name="Rectangle 4"/>
          <p:cNvSpPr>
            <a:spLocks noGrp="1" noChangeArrowheads="1"/>
          </p:cNvSpPr>
          <p:nvPr>
            <p:ph idx="1"/>
          </p:nvPr>
        </p:nvSpPr>
        <p:spPr/>
        <p:txBody>
          <a:bodyPr/>
          <a:lstStyle/>
          <a:p>
            <a:pPr marL="0" indent="0" eaLnBrk="1" hangingPunct="1">
              <a:defRPr/>
            </a:pPr>
            <a:r>
              <a:rPr lang="en-US" dirty="0"/>
              <a:t>Stages of growth:</a:t>
            </a:r>
          </a:p>
          <a:p>
            <a:pPr marL="571500" lvl="1" indent="-457200" eaLnBrk="1" hangingPunct="1">
              <a:buFont typeface="Arial" charset="0"/>
              <a:buNone/>
              <a:defRPr/>
            </a:pPr>
            <a:endParaRPr lang="en-US" dirty="0"/>
          </a:p>
        </p:txBody>
      </p:sp>
      <p:sp>
        <p:nvSpPr>
          <p:cNvPr id="82952" name="Text Box 205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2-19</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3322" y="1993972"/>
            <a:ext cx="5713553" cy="4093618"/>
          </a:xfrm>
          <a:prstGeom prst="rect">
            <a:avLst/>
          </a:prstGeom>
        </p:spPr>
      </p:pic>
    </p:spTree>
    <p:extLst>
      <p:ext uri="{BB962C8B-B14F-4D97-AF65-F5344CB8AC3E}">
        <p14:creationId xmlns:p14="http://schemas.microsoft.com/office/powerpoint/2010/main" val="3093559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dirty="0">
                <a:cs typeface="+mj-cs"/>
              </a:rPr>
              <a:t>Objectives</a:t>
            </a:r>
          </a:p>
        </p:txBody>
      </p:sp>
      <p:sp>
        <p:nvSpPr>
          <p:cNvPr id="15363" name="Rectangle 3"/>
          <p:cNvSpPr>
            <a:spLocks noGrp="1" noChangeArrowheads="1"/>
          </p:cNvSpPr>
          <p:nvPr>
            <p:ph idx="1"/>
          </p:nvPr>
        </p:nvSpPr>
        <p:spPr/>
        <p:txBody>
          <a:bodyPr/>
          <a:lstStyle/>
          <a:p>
            <a:pPr marL="0" indent="0" eaLnBrk="1" hangingPunct="1">
              <a:defRPr/>
            </a:pPr>
            <a:r>
              <a:rPr lang="en-US" dirty="0">
                <a:cs typeface="+mn-cs"/>
              </a:rPr>
              <a:t>Identify the following:</a:t>
            </a:r>
          </a:p>
          <a:p>
            <a:pPr marL="347472" lvl="1" indent="-347472" eaLnBrk="1" hangingPunct="1">
              <a:defRPr/>
            </a:pPr>
            <a:r>
              <a:rPr lang="en-US" dirty="0"/>
              <a:t>Conditions that affect the growth of foodborne bacteria (FAT TOM)</a:t>
            </a:r>
          </a:p>
          <a:p>
            <a:pPr marL="347472" lvl="1" indent="-347472" eaLnBrk="1" hangingPunct="1">
              <a:defRPr/>
            </a:pPr>
            <a:r>
              <a:rPr lang="en-US" dirty="0"/>
              <a:t>Major foodborne pathogens and their sources; resulting illnesses and their symptoms</a:t>
            </a:r>
          </a:p>
          <a:p>
            <a:pPr marL="347472" lvl="1" indent="-347472" eaLnBrk="1" hangingPunct="1">
              <a:defRPr/>
            </a:pPr>
            <a:r>
              <a:rPr lang="en-US" dirty="0"/>
              <a:t>Ways of preventing viral, bacterial, parasitic, and fungal contamination</a:t>
            </a:r>
          </a:p>
          <a:p>
            <a:pPr marL="347472" lvl="1" indent="-347472" eaLnBrk="1" hangingPunct="1">
              <a:defRPr/>
            </a:pPr>
            <a:r>
              <a:rPr lang="en-US" dirty="0"/>
              <a:t>Naturally occurring toxins and ways of preventing illnesses caused by them</a:t>
            </a:r>
          </a:p>
        </p:txBody>
      </p:sp>
      <p:sp>
        <p:nvSpPr>
          <p:cNvPr id="15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2-2</a:t>
            </a:r>
          </a:p>
        </p:txBody>
      </p:sp>
      <p:sp>
        <p:nvSpPr>
          <p:cNvPr id="15365"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
        <p:nvSpPr>
          <p:cNvPr id="15366"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Tree>
    <p:extLst>
      <p:ext uri="{BB962C8B-B14F-4D97-AF65-F5344CB8AC3E}">
        <p14:creationId xmlns:p14="http://schemas.microsoft.com/office/powerpoint/2010/main" val="86062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3"/>
          <p:cNvSpPr>
            <a:spLocks noChangeArrowheads="1"/>
          </p:cNvSpPr>
          <p:nvPr/>
        </p:nvSpPr>
        <p:spPr bwMode="auto">
          <a:xfrm>
            <a:off x="6515100" y="3771900"/>
            <a:ext cx="1541463" cy="148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fontAlgn="base">
              <a:spcBef>
                <a:spcPct val="0"/>
              </a:spcBef>
              <a:spcAft>
                <a:spcPct val="0"/>
              </a:spcAft>
            </a:pPr>
            <a:endParaRPr lang="en-US" sz="3200" b="1" dirty="0">
              <a:solidFill>
                <a:srgbClr val="FFFFFF"/>
              </a:solidFill>
              <a:ea typeface="ＭＳ Ｐゴシック" charset="0"/>
              <a:cs typeface="ＭＳ Ｐゴシック" charset="0"/>
            </a:endParaRPr>
          </a:p>
        </p:txBody>
      </p:sp>
      <p:sp>
        <p:nvSpPr>
          <p:cNvPr id="82947" name="Rectangle 12"/>
          <p:cNvSpPr>
            <a:spLocks noChangeArrowheads="1"/>
          </p:cNvSpPr>
          <p:nvPr/>
        </p:nvSpPr>
        <p:spPr bwMode="auto">
          <a:xfrm>
            <a:off x="6746875" y="1738313"/>
            <a:ext cx="1541463" cy="14620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fontAlgn="base">
              <a:spcBef>
                <a:spcPct val="0"/>
              </a:spcBef>
              <a:spcAft>
                <a:spcPct val="0"/>
              </a:spcAft>
            </a:pPr>
            <a:endParaRPr lang="en-US" sz="3200" b="1" dirty="0">
              <a:solidFill>
                <a:srgbClr val="FFFFFF"/>
              </a:solidFill>
              <a:ea typeface="ＭＳ Ｐゴシック" charset="0"/>
              <a:cs typeface="ＭＳ Ｐゴシック" charset="0"/>
            </a:endParaRPr>
          </a:p>
        </p:txBody>
      </p:sp>
      <p:sp>
        <p:nvSpPr>
          <p:cNvPr id="10" name="Rectangle 15"/>
          <p:cNvSpPr>
            <a:spLocks noGrp="1" noChangeArrowheads="1"/>
          </p:cNvSpPr>
          <p:nvPr>
            <p:ph type="title"/>
          </p:nvPr>
        </p:nvSpPr>
        <p:spPr/>
        <p:txBody>
          <a:bodyPr/>
          <a:lstStyle/>
          <a:p>
            <a:pPr eaLnBrk="1" hangingPunct="1">
              <a:defRPr/>
            </a:pPr>
            <a:r>
              <a:rPr lang="en-US" dirty="0">
                <a:cs typeface="+mj-cs"/>
              </a:rPr>
              <a:t>Bacterial Growth</a:t>
            </a:r>
          </a:p>
        </p:txBody>
      </p:sp>
      <p:sp>
        <p:nvSpPr>
          <p:cNvPr id="122884" name="Rectangle 4"/>
          <p:cNvSpPr>
            <a:spLocks noGrp="1" noChangeArrowheads="1"/>
          </p:cNvSpPr>
          <p:nvPr>
            <p:ph idx="1"/>
          </p:nvPr>
        </p:nvSpPr>
        <p:spPr/>
        <p:txBody>
          <a:bodyPr/>
          <a:lstStyle/>
          <a:p>
            <a:pPr marL="0" indent="0" eaLnBrk="1" hangingPunct="1">
              <a:defRPr/>
            </a:pPr>
            <a:r>
              <a:rPr lang="en-US" dirty="0"/>
              <a:t>Stages of growth:</a:t>
            </a:r>
          </a:p>
          <a:p>
            <a:pPr marL="571500" lvl="1" indent="-457200" eaLnBrk="1" hangingPunct="1">
              <a:buFont typeface="Arial" charset="0"/>
              <a:buNone/>
              <a:defRPr/>
            </a:pPr>
            <a:endParaRPr lang="en-US" dirty="0"/>
          </a:p>
        </p:txBody>
      </p:sp>
      <p:sp>
        <p:nvSpPr>
          <p:cNvPr id="82952" name="Text Box 205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2-20</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8101" y="2342104"/>
            <a:ext cx="6223000" cy="3385693"/>
          </a:xfrm>
          <a:prstGeom prst="rect">
            <a:avLst/>
          </a:prstGeom>
        </p:spPr>
      </p:pic>
    </p:spTree>
    <p:extLst>
      <p:ext uri="{BB962C8B-B14F-4D97-AF65-F5344CB8AC3E}">
        <p14:creationId xmlns:p14="http://schemas.microsoft.com/office/powerpoint/2010/main" val="2284984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3"/>
          <p:cNvSpPr>
            <a:spLocks noChangeArrowheads="1"/>
          </p:cNvSpPr>
          <p:nvPr/>
        </p:nvSpPr>
        <p:spPr bwMode="auto">
          <a:xfrm>
            <a:off x="6515100" y="3771900"/>
            <a:ext cx="1541463" cy="148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fontAlgn="base">
              <a:spcBef>
                <a:spcPct val="0"/>
              </a:spcBef>
              <a:spcAft>
                <a:spcPct val="0"/>
              </a:spcAft>
            </a:pPr>
            <a:endParaRPr lang="en-US" sz="3200" b="1" dirty="0">
              <a:solidFill>
                <a:srgbClr val="FFFFFF"/>
              </a:solidFill>
              <a:ea typeface="ＭＳ Ｐゴシック" charset="0"/>
              <a:cs typeface="ＭＳ Ｐゴシック" charset="0"/>
            </a:endParaRPr>
          </a:p>
        </p:txBody>
      </p:sp>
      <p:sp>
        <p:nvSpPr>
          <p:cNvPr id="82947" name="Rectangle 12"/>
          <p:cNvSpPr>
            <a:spLocks noChangeArrowheads="1"/>
          </p:cNvSpPr>
          <p:nvPr/>
        </p:nvSpPr>
        <p:spPr bwMode="auto">
          <a:xfrm>
            <a:off x="6746875" y="1738313"/>
            <a:ext cx="1541463" cy="14620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fontAlgn="base">
              <a:spcBef>
                <a:spcPct val="0"/>
              </a:spcBef>
              <a:spcAft>
                <a:spcPct val="0"/>
              </a:spcAft>
            </a:pPr>
            <a:endParaRPr lang="en-US" sz="3200" b="1" dirty="0">
              <a:solidFill>
                <a:srgbClr val="FFFFFF"/>
              </a:solidFill>
              <a:ea typeface="ＭＳ Ｐゴシック" charset="0"/>
              <a:cs typeface="ＭＳ Ｐゴシック" charset="0"/>
            </a:endParaRPr>
          </a:p>
        </p:txBody>
      </p:sp>
      <p:sp>
        <p:nvSpPr>
          <p:cNvPr id="10" name="Rectangle 15"/>
          <p:cNvSpPr>
            <a:spLocks noGrp="1" noChangeArrowheads="1"/>
          </p:cNvSpPr>
          <p:nvPr>
            <p:ph type="title"/>
          </p:nvPr>
        </p:nvSpPr>
        <p:spPr/>
        <p:txBody>
          <a:bodyPr/>
          <a:lstStyle/>
          <a:p>
            <a:pPr eaLnBrk="1" hangingPunct="1">
              <a:defRPr/>
            </a:pPr>
            <a:r>
              <a:rPr lang="en-US" dirty="0">
                <a:cs typeface="+mj-cs"/>
              </a:rPr>
              <a:t>Spores</a:t>
            </a:r>
          </a:p>
        </p:txBody>
      </p:sp>
      <p:sp>
        <p:nvSpPr>
          <p:cNvPr id="122884" name="Rectangle 4"/>
          <p:cNvSpPr>
            <a:spLocks noGrp="1" noChangeArrowheads="1"/>
          </p:cNvSpPr>
          <p:nvPr>
            <p:ph idx="1"/>
          </p:nvPr>
        </p:nvSpPr>
        <p:spPr/>
        <p:txBody>
          <a:bodyPr/>
          <a:lstStyle/>
          <a:p>
            <a:pPr marL="0" indent="0" eaLnBrk="1" hangingPunct="1">
              <a:defRPr/>
            </a:pPr>
            <a:r>
              <a:rPr lang="en-US" dirty="0"/>
              <a:t>Bacteria can change into spores.</a:t>
            </a:r>
          </a:p>
          <a:p>
            <a:pPr marL="0" indent="0" eaLnBrk="1" hangingPunct="1">
              <a:defRPr/>
            </a:pPr>
            <a:r>
              <a:rPr lang="en-US" dirty="0"/>
              <a:t>Spores:</a:t>
            </a:r>
          </a:p>
          <a:p>
            <a:pPr marL="571500" lvl="1" indent="-457200" eaLnBrk="1" hangingPunct="1">
              <a:defRPr/>
            </a:pPr>
            <a:r>
              <a:rPr lang="en-US" dirty="0"/>
              <a:t>Are often found in dirt</a:t>
            </a:r>
          </a:p>
          <a:p>
            <a:pPr marL="571500" lvl="1" indent="-457200" eaLnBrk="1" hangingPunct="1">
              <a:defRPr/>
            </a:pPr>
            <a:r>
              <a:rPr lang="en-US" dirty="0"/>
              <a:t>Can survive cooking temperatures</a:t>
            </a:r>
          </a:p>
          <a:p>
            <a:pPr marL="571500" lvl="1" indent="-457200" eaLnBrk="1" hangingPunct="1">
              <a:defRPr/>
            </a:pPr>
            <a:r>
              <a:rPr lang="en-US" dirty="0"/>
              <a:t>Can change back to a form that grows</a:t>
            </a:r>
          </a:p>
          <a:p>
            <a:pPr marL="571500" lvl="1" indent="-457200" eaLnBrk="1" hangingPunct="1">
              <a:buFont typeface="Arial" charset="0"/>
              <a:buNone/>
              <a:defRPr/>
            </a:pPr>
            <a:endParaRPr lang="en-US" dirty="0"/>
          </a:p>
        </p:txBody>
      </p:sp>
      <p:sp>
        <p:nvSpPr>
          <p:cNvPr id="82952" name="Text Box 205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2-21</a:t>
            </a:r>
          </a:p>
        </p:txBody>
      </p:sp>
    </p:spTree>
    <p:extLst>
      <p:ext uri="{BB962C8B-B14F-4D97-AF65-F5344CB8AC3E}">
        <p14:creationId xmlns:p14="http://schemas.microsoft.com/office/powerpoint/2010/main" val="3884592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16" name="Rectangle 2060"/>
          <p:cNvSpPr>
            <a:spLocks noGrp="1" noChangeArrowheads="1"/>
          </p:cNvSpPr>
          <p:nvPr>
            <p:ph type="title"/>
          </p:nvPr>
        </p:nvSpPr>
        <p:spPr/>
        <p:txBody>
          <a:bodyPr/>
          <a:lstStyle/>
          <a:p>
            <a:pPr eaLnBrk="1" hangingPunct="1">
              <a:defRPr/>
            </a:pPr>
            <a:r>
              <a:rPr lang="en-US" dirty="0">
                <a:solidFill>
                  <a:srgbClr val="FFFFFF"/>
                </a:solidFill>
              </a:rPr>
              <a:t>Major Foodborne Bacteria </a:t>
            </a:r>
          </a:p>
        </p:txBody>
      </p:sp>
      <p:sp>
        <p:nvSpPr>
          <p:cNvPr id="137219" name="Rectangle 3"/>
          <p:cNvSpPr>
            <a:spLocks noGrp="1" noChangeArrowheads="1"/>
          </p:cNvSpPr>
          <p:nvPr>
            <p:ph idx="1"/>
          </p:nvPr>
        </p:nvSpPr>
        <p:spPr/>
        <p:txBody>
          <a:bodyPr/>
          <a:lstStyle/>
          <a:p>
            <a:pPr marL="0" indent="0" eaLnBrk="1" hangingPunct="1">
              <a:lnSpc>
                <a:spcPct val="80000"/>
              </a:lnSpc>
              <a:defRPr/>
            </a:pPr>
            <a:r>
              <a:rPr lang="en-US" dirty="0"/>
              <a:t>Bacteria:</a:t>
            </a:r>
          </a:p>
          <a:p>
            <a:pPr marL="576263" lvl="1" indent="-434975" eaLnBrk="1" hangingPunct="1">
              <a:defRPr/>
            </a:pPr>
            <a:r>
              <a:rPr lang="en-US" i="1" dirty="0"/>
              <a:t>Bacillus cereus</a:t>
            </a:r>
            <a:endParaRPr lang="en-US" dirty="0"/>
          </a:p>
          <a:p>
            <a:pPr marL="576263" lvl="1" indent="-434975" eaLnBrk="1" hangingPunct="1">
              <a:defRPr/>
            </a:pPr>
            <a:r>
              <a:rPr lang="en-US" dirty="0"/>
              <a:t>Listeria </a:t>
            </a:r>
            <a:r>
              <a:rPr lang="en-US" i="1" dirty="0"/>
              <a:t>monocytogenes</a:t>
            </a:r>
          </a:p>
          <a:p>
            <a:pPr marL="576263" lvl="1" indent="-434975" eaLnBrk="1" hangingPunct="1">
              <a:defRPr/>
            </a:pPr>
            <a:r>
              <a:rPr lang="en-US" dirty="0">
                <a:solidFill>
                  <a:schemeClr val="tx1"/>
                </a:solidFill>
              </a:rPr>
              <a:t>Shiga toxin-producing </a:t>
            </a:r>
            <a:r>
              <a:rPr lang="en-US" i="1" dirty="0">
                <a:solidFill>
                  <a:schemeClr val="tx1"/>
                </a:solidFill>
              </a:rPr>
              <a:t>E. coli</a:t>
            </a:r>
          </a:p>
          <a:p>
            <a:pPr marL="576263" lvl="1" indent="-434975" eaLnBrk="1" hangingPunct="1">
              <a:defRPr/>
            </a:pPr>
            <a:r>
              <a:rPr lang="en-US" i="1" dirty="0"/>
              <a:t>Campylobacter jejuni</a:t>
            </a:r>
          </a:p>
          <a:p>
            <a:pPr marL="576263" lvl="1" indent="-434975" eaLnBrk="1" hangingPunct="1">
              <a:defRPr/>
            </a:pPr>
            <a:r>
              <a:rPr lang="en-US" i="1" dirty="0"/>
              <a:t>Clostridium perfringens</a:t>
            </a:r>
            <a:endParaRPr lang="en-US" dirty="0"/>
          </a:p>
          <a:p>
            <a:pPr marL="576263" lvl="1" indent="-434975" eaLnBrk="1" hangingPunct="1">
              <a:defRPr/>
            </a:pPr>
            <a:r>
              <a:rPr lang="en-US" i="1" dirty="0"/>
              <a:t>Clostridium botulinum</a:t>
            </a:r>
            <a:endParaRPr lang="en-US" dirty="0"/>
          </a:p>
          <a:p>
            <a:pPr marL="571500" lvl="1" indent="-457200" eaLnBrk="1" hangingPunct="1">
              <a:lnSpc>
                <a:spcPct val="80000"/>
              </a:lnSpc>
              <a:defRPr/>
            </a:pPr>
            <a:r>
              <a:rPr lang="en-US" dirty="0">
                <a:solidFill>
                  <a:srgbClr val="000000"/>
                </a:solidFill>
              </a:rPr>
              <a:t>Nontyphoidal </a:t>
            </a:r>
            <a:r>
              <a:rPr lang="en-US" i="1" dirty="0">
                <a:solidFill>
                  <a:srgbClr val="000000"/>
                </a:solidFill>
              </a:rPr>
              <a:t>Salmonella</a:t>
            </a:r>
            <a:endParaRPr lang="en-US" dirty="0">
              <a:solidFill>
                <a:srgbClr val="000000"/>
              </a:solidFill>
            </a:endParaRPr>
          </a:p>
          <a:p>
            <a:pPr marL="571500" lvl="1" indent="-457200" eaLnBrk="1" hangingPunct="1">
              <a:lnSpc>
                <a:spcPct val="80000"/>
              </a:lnSpc>
              <a:defRPr/>
            </a:pPr>
            <a:r>
              <a:rPr lang="en-US" i="1" dirty="0"/>
              <a:t>Salmonella </a:t>
            </a:r>
            <a:r>
              <a:rPr lang="en-US" dirty="0"/>
              <a:t>Typhi</a:t>
            </a:r>
          </a:p>
          <a:p>
            <a:pPr marL="571500" lvl="1" indent="-457200" eaLnBrk="1" hangingPunct="1">
              <a:lnSpc>
                <a:spcPct val="80000"/>
              </a:lnSpc>
              <a:defRPr/>
            </a:pPr>
            <a:r>
              <a:rPr lang="en-US" i="1" dirty="0"/>
              <a:t>Shigella </a:t>
            </a:r>
            <a:r>
              <a:rPr lang="en-US" dirty="0"/>
              <a:t>spp.</a:t>
            </a:r>
          </a:p>
          <a:p>
            <a:pPr marL="571500" lvl="1" indent="-457200" eaLnBrk="1" hangingPunct="1">
              <a:lnSpc>
                <a:spcPct val="80000"/>
              </a:lnSpc>
              <a:defRPr/>
            </a:pPr>
            <a:r>
              <a:rPr lang="en-US" i="1" dirty="0"/>
              <a:t>Staphylococcus aureus</a:t>
            </a:r>
          </a:p>
          <a:p>
            <a:pPr marL="571500" lvl="1" indent="-457200" eaLnBrk="1" hangingPunct="1">
              <a:lnSpc>
                <a:spcPct val="80000"/>
              </a:lnSpc>
              <a:defRPr/>
            </a:pPr>
            <a:r>
              <a:rPr lang="en-US" i="1" dirty="0"/>
              <a:t>Vibrio vulnificus</a:t>
            </a:r>
          </a:p>
          <a:p>
            <a:pPr marL="571500" lvl="1" indent="-457200" eaLnBrk="1" hangingPunct="1">
              <a:lnSpc>
                <a:spcPct val="80000"/>
              </a:lnSpc>
              <a:defRPr/>
            </a:pPr>
            <a:r>
              <a:rPr lang="en-US" i="1" dirty="0"/>
              <a:t>Vibrio parahaemolyticus</a:t>
            </a:r>
            <a:r>
              <a:rPr lang="en-US" dirty="0"/>
              <a:t> </a:t>
            </a:r>
          </a:p>
        </p:txBody>
      </p:sp>
      <p:sp>
        <p:nvSpPr>
          <p:cNvPr id="83972" name="Text Box 205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2-22</a:t>
            </a:r>
          </a:p>
        </p:txBody>
      </p:sp>
    </p:spTree>
    <p:extLst>
      <p:ext uri="{BB962C8B-B14F-4D97-AF65-F5344CB8AC3E}">
        <p14:creationId xmlns:p14="http://schemas.microsoft.com/office/powerpoint/2010/main" val="3162436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2-23</a:t>
            </a:r>
          </a:p>
        </p:txBody>
      </p:sp>
      <p:sp>
        <p:nvSpPr>
          <p:cNvPr id="1182727" name="Rectangle 7"/>
          <p:cNvSpPr>
            <a:spLocks noGrp="1" noChangeArrowheads="1"/>
          </p:cNvSpPr>
          <p:nvPr>
            <p:ph type="title"/>
          </p:nvPr>
        </p:nvSpPr>
        <p:spPr/>
        <p:txBody>
          <a:bodyPr/>
          <a:lstStyle/>
          <a:p>
            <a:pPr eaLnBrk="1" hangingPunct="1">
              <a:defRPr/>
            </a:pPr>
            <a:r>
              <a:rPr lang="en-US" dirty="0"/>
              <a:t>Major Foodborne Bacteria</a:t>
            </a:r>
          </a:p>
        </p:txBody>
      </p:sp>
      <p:sp>
        <p:nvSpPr>
          <p:cNvPr id="1182729" name="Rectangle 9"/>
          <p:cNvSpPr>
            <a:spLocks noGrp="1" noChangeArrowheads="1"/>
          </p:cNvSpPr>
          <p:nvPr>
            <p:ph idx="1"/>
          </p:nvPr>
        </p:nvSpPr>
        <p:spPr/>
        <p:txBody>
          <a:bodyPr/>
          <a:lstStyle/>
          <a:p>
            <a:pPr marL="0" indent="0" eaLnBrk="1" hangingPunct="1">
              <a:defRPr/>
            </a:pPr>
            <a:r>
              <a:rPr lang="en-US" dirty="0"/>
              <a:t>Controlling time and temperature can keep these bacteria from causing a foodborne illness:</a:t>
            </a:r>
          </a:p>
          <a:p>
            <a:pPr marL="576263" lvl="1" indent="-434975" eaLnBrk="1" hangingPunct="1">
              <a:defRPr/>
            </a:pPr>
            <a:r>
              <a:rPr lang="en-US" i="1" dirty="0"/>
              <a:t>Bacillus cereus</a:t>
            </a:r>
            <a:endParaRPr lang="en-US" dirty="0"/>
          </a:p>
          <a:p>
            <a:pPr marL="576263" lvl="1" indent="-434975" eaLnBrk="1" hangingPunct="1">
              <a:defRPr/>
            </a:pPr>
            <a:r>
              <a:rPr lang="en-US" dirty="0"/>
              <a:t>Listeria </a:t>
            </a:r>
            <a:r>
              <a:rPr lang="en-US" i="1" dirty="0"/>
              <a:t>monocytogenes</a:t>
            </a:r>
          </a:p>
          <a:p>
            <a:pPr marL="576263" lvl="1" indent="-434975" eaLnBrk="1" hangingPunct="1">
              <a:defRPr/>
            </a:pPr>
            <a:r>
              <a:rPr lang="en-US" dirty="0">
                <a:solidFill>
                  <a:srgbClr val="000000"/>
                </a:solidFill>
              </a:rPr>
              <a:t>Shiga toxin-producing </a:t>
            </a:r>
            <a:r>
              <a:rPr lang="en-US" i="1" dirty="0"/>
              <a:t>E. coli</a:t>
            </a:r>
          </a:p>
          <a:p>
            <a:pPr marL="576263" lvl="1" indent="-434975" eaLnBrk="1" hangingPunct="1">
              <a:defRPr/>
            </a:pPr>
            <a:r>
              <a:rPr lang="en-US" i="1" dirty="0"/>
              <a:t>Campylobacter jejuni</a:t>
            </a:r>
          </a:p>
          <a:p>
            <a:pPr marL="576263" lvl="1" indent="-434975" eaLnBrk="1" hangingPunct="1">
              <a:defRPr/>
            </a:pPr>
            <a:r>
              <a:rPr lang="en-US" i="1" dirty="0"/>
              <a:t>Clostridium perfringens</a:t>
            </a:r>
            <a:endParaRPr lang="en-US" dirty="0"/>
          </a:p>
          <a:p>
            <a:pPr marL="576263" lvl="1" indent="-434975" eaLnBrk="1" hangingPunct="1">
              <a:defRPr/>
            </a:pPr>
            <a:r>
              <a:rPr lang="en-US" i="1" dirty="0"/>
              <a:t>Clostridium botulinum</a:t>
            </a:r>
            <a:endParaRPr lang="en-US" dirty="0"/>
          </a:p>
        </p:txBody>
      </p:sp>
    </p:spTree>
    <p:extLst>
      <p:ext uri="{BB962C8B-B14F-4D97-AF65-F5344CB8AC3E}">
        <p14:creationId xmlns:p14="http://schemas.microsoft.com/office/powerpoint/2010/main" val="2967551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250" name="Rectangle 2"/>
          <p:cNvSpPr>
            <a:spLocks noGrp="1" noChangeArrowheads="1"/>
          </p:cNvSpPr>
          <p:nvPr>
            <p:ph type="title"/>
          </p:nvPr>
        </p:nvSpPr>
        <p:spPr/>
        <p:txBody>
          <a:bodyPr/>
          <a:lstStyle/>
          <a:p>
            <a:pPr eaLnBrk="1" hangingPunct="1">
              <a:defRPr/>
            </a:pPr>
            <a:r>
              <a:rPr lang="en-US" i="1" dirty="0"/>
              <a:t>Bacillus cereus</a:t>
            </a:r>
            <a:r>
              <a:rPr lang="en-US" dirty="0"/>
              <a:t> </a:t>
            </a:r>
          </a:p>
        </p:txBody>
      </p:sp>
      <p:sp>
        <p:nvSpPr>
          <p:cNvPr id="86033" name="Rectangle 27"/>
          <p:cNvSpPr>
            <a:spLocks noChangeArrowheads="1"/>
          </p:cNvSpPr>
          <p:nvPr/>
        </p:nvSpPr>
        <p:spPr bwMode="auto">
          <a:xfrm>
            <a:off x="2667000" y="937553"/>
            <a:ext cx="537051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0" fontAlgn="base" hangingPunct="0">
              <a:spcBef>
                <a:spcPct val="0"/>
              </a:spcBef>
              <a:spcAft>
                <a:spcPct val="0"/>
              </a:spcAft>
              <a:tabLst>
                <a:tab pos="1144588" algn="l"/>
              </a:tabLst>
            </a:pPr>
            <a:r>
              <a:rPr lang="en-US" sz="2400" b="1" dirty="0">
                <a:solidFill>
                  <a:srgbClr val="E97635"/>
                </a:solidFill>
                <a:latin typeface="Arial Narrow" charset="0"/>
                <a:ea typeface="ＭＳ Ｐゴシック" charset="0"/>
              </a:rPr>
              <a:t>Bacteria:	</a:t>
            </a:r>
            <a:r>
              <a:rPr lang="en-US" sz="2200" i="1" dirty="0">
                <a:solidFill>
                  <a:srgbClr val="231F20"/>
                </a:solidFill>
                <a:latin typeface="Arial Narrow" charset="0"/>
                <a:ea typeface="ＭＳ Ｐゴシック" charset="0"/>
              </a:rPr>
              <a:t>Bacillus cereus </a:t>
            </a:r>
            <a:r>
              <a:rPr lang="en-US" sz="2200" dirty="0">
                <a:solidFill>
                  <a:srgbClr val="231F20"/>
                </a:solidFill>
                <a:latin typeface="Arial Narrow" charset="0"/>
                <a:ea typeface="ＭＳ Ｐゴシック" charset="0"/>
              </a:rPr>
              <a:t>(Diarrhea Illness)</a:t>
            </a:r>
          </a:p>
          <a:p>
            <a:pPr eaLnBrk="0" fontAlgn="base" hangingPunct="0">
              <a:spcBef>
                <a:spcPct val="50000"/>
              </a:spcBef>
              <a:spcAft>
                <a:spcPct val="0"/>
              </a:spcAft>
              <a:tabLst>
                <a:tab pos="1143000" algn="l"/>
              </a:tabLst>
            </a:pPr>
            <a:r>
              <a:rPr lang="en-US" sz="2400" b="1" dirty="0">
                <a:solidFill>
                  <a:srgbClr val="E97635"/>
                </a:solidFill>
                <a:latin typeface="Arial Narrow" charset="0"/>
                <a:ea typeface="ＭＳ Ｐゴシック" charset="0"/>
              </a:rPr>
              <a:t>Illness:</a:t>
            </a:r>
            <a:r>
              <a:rPr lang="en-US" sz="2000" b="1" dirty="0">
                <a:solidFill>
                  <a:srgbClr val="000000"/>
                </a:solidFill>
                <a:ea typeface="ＭＳ Ｐゴシック" charset="0"/>
                <a:cs typeface="ＭＳ Ｐゴシック" charset="0"/>
              </a:rPr>
              <a:t>	</a:t>
            </a:r>
            <a:r>
              <a:rPr lang="en-US" sz="2200" i="1" dirty="0">
                <a:solidFill>
                  <a:srgbClr val="231F20"/>
                </a:solidFill>
                <a:latin typeface="Arial Narrow" charset="0"/>
                <a:ea typeface="ＭＳ Ｐゴシック" charset="0"/>
              </a:rPr>
              <a:t>Bacillus cereus </a:t>
            </a:r>
            <a:r>
              <a:rPr lang="en-US" sz="2200" dirty="0">
                <a:solidFill>
                  <a:srgbClr val="231F20"/>
                </a:solidFill>
                <a:latin typeface="Arial Narrow" charset="0"/>
                <a:ea typeface="ＭＳ Ｐゴシック" charset="0"/>
              </a:rPr>
              <a:t>gastroenteritis</a:t>
            </a:r>
          </a:p>
        </p:txBody>
      </p:sp>
      <p:pic>
        <p:nvPicPr>
          <p:cNvPr id="86034" name="Picture 43" descr="SS5eESSc02_p14_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4608" y="907844"/>
            <a:ext cx="2001837"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5" name="Text Box 4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2-24</a:t>
            </a:r>
          </a:p>
        </p:txBody>
      </p:sp>
      <p:graphicFrame>
        <p:nvGraphicFramePr>
          <p:cNvPr id="8" name="Group 3"/>
          <p:cNvGraphicFramePr>
            <a:graphicFrameLocks/>
          </p:cNvGraphicFramePr>
          <p:nvPr>
            <p:extLst>
              <p:ext uri="{D42A27DB-BD31-4B8C-83A1-F6EECF244321}">
                <p14:modId xmlns:p14="http://schemas.microsoft.com/office/powerpoint/2010/main" val="319524692"/>
              </p:ext>
            </p:extLst>
          </p:nvPr>
        </p:nvGraphicFramePr>
        <p:xfrm>
          <a:off x="533400" y="2154671"/>
          <a:ext cx="8229600" cy="4474729"/>
        </p:xfrm>
        <a:graphic>
          <a:graphicData uri="http://schemas.openxmlformats.org/drawingml/2006/table">
            <a:tbl>
              <a:tblPr/>
              <a:tblGrid>
                <a:gridCol w="4179060">
                  <a:extLst>
                    <a:ext uri="{9D8B030D-6E8A-4147-A177-3AD203B41FA5}">
                      <a16:colId xmlns:a16="http://schemas.microsoft.com/office/drawing/2014/main" val="20000"/>
                    </a:ext>
                  </a:extLst>
                </a:gridCol>
                <a:gridCol w="4050540">
                  <a:extLst>
                    <a:ext uri="{9D8B030D-6E8A-4147-A177-3AD203B41FA5}">
                      <a16:colId xmlns:a16="http://schemas.microsoft.com/office/drawing/2014/main" val="20001"/>
                    </a:ext>
                  </a:extLst>
                </a:gridCol>
              </a:tblGrid>
              <a:tr h="748341">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 Food</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726388">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Cooked vegetables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Meat products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Milk</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Watery diarrhea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No vomiting</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64301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Rectangle 2"/>
          <p:cNvSpPr>
            <a:spLocks noGrp="1" noChangeArrowheads="1"/>
          </p:cNvSpPr>
          <p:nvPr>
            <p:ph type="title"/>
          </p:nvPr>
        </p:nvSpPr>
        <p:spPr/>
        <p:txBody>
          <a:bodyPr/>
          <a:lstStyle/>
          <a:p>
            <a:pPr eaLnBrk="1" hangingPunct="1">
              <a:defRPr/>
            </a:pPr>
            <a:r>
              <a:rPr lang="en-US" i="1" dirty="0"/>
              <a:t>Bacillus cereus</a:t>
            </a:r>
            <a:r>
              <a:rPr lang="en-US" dirty="0"/>
              <a:t> </a:t>
            </a:r>
          </a:p>
        </p:txBody>
      </p:sp>
      <p:sp>
        <p:nvSpPr>
          <p:cNvPr id="87053" name="Text Box 3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2-25</a:t>
            </a:r>
          </a:p>
        </p:txBody>
      </p:sp>
      <p:graphicFrame>
        <p:nvGraphicFramePr>
          <p:cNvPr id="9" name="Group 3"/>
          <p:cNvGraphicFramePr>
            <a:graphicFrameLocks/>
          </p:cNvGraphicFramePr>
          <p:nvPr>
            <p:extLst>
              <p:ext uri="{D42A27DB-BD31-4B8C-83A1-F6EECF244321}">
                <p14:modId xmlns:p14="http://schemas.microsoft.com/office/powerpoint/2010/main" val="3359797447"/>
              </p:ext>
            </p:extLst>
          </p:nvPr>
        </p:nvGraphicFramePr>
        <p:xfrm>
          <a:off x="533400" y="2154671"/>
          <a:ext cx="8229600" cy="4474729"/>
        </p:xfrm>
        <a:graphic>
          <a:graphicData uri="http://schemas.openxmlformats.org/drawingml/2006/table">
            <a:tbl>
              <a:tblPr/>
              <a:tblGrid>
                <a:gridCol w="4179060">
                  <a:extLst>
                    <a:ext uri="{9D8B030D-6E8A-4147-A177-3AD203B41FA5}">
                      <a16:colId xmlns:a16="http://schemas.microsoft.com/office/drawing/2014/main" val="20000"/>
                    </a:ext>
                  </a:extLst>
                </a:gridCol>
                <a:gridCol w="4050540">
                  <a:extLst>
                    <a:ext uri="{9D8B030D-6E8A-4147-A177-3AD203B41FA5}">
                      <a16:colId xmlns:a16="http://schemas.microsoft.com/office/drawing/2014/main" val="20001"/>
                    </a:ext>
                  </a:extLst>
                </a:gridCol>
              </a:tblGrid>
              <a:tr h="748341">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 Food</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726388">
                <a:tc>
                  <a:txBody>
                    <a:bodyPr/>
                    <a:lstStyle/>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r>
                        <a:rPr lang="en-US" sz="2200" dirty="0">
                          <a:solidFill>
                            <a:srgbClr val="231F20"/>
                          </a:solidFill>
                          <a:latin typeface="Arial Narrow" charset="0"/>
                          <a:ea typeface="ＭＳ Ｐゴシック" charset="0"/>
                        </a:rPr>
                        <a:t>Cooked rice dishes including:</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 Fried rice</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 Rice pudding</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Nausea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Vomiting</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
        <p:nvSpPr>
          <p:cNvPr id="7" name="Rectangle 27"/>
          <p:cNvSpPr>
            <a:spLocks noChangeArrowheads="1"/>
          </p:cNvSpPr>
          <p:nvPr/>
        </p:nvSpPr>
        <p:spPr bwMode="auto">
          <a:xfrm>
            <a:off x="2667000" y="937553"/>
            <a:ext cx="537051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0" fontAlgn="base" hangingPunct="0">
              <a:spcBef>
                <a:spcPct val="0"/>
              </a:spcBef>
              <a:spcAft>
                <a:spcPct val="0"/>
              </a:spcAft>
              <a:tabLst>
                <a:tab pos="1144588" algn="l"/>
              </a:tabLst>
            </a:pPr>
            <a:r>
              <a:rPr lang="en-US" sz="2400" b="1" dirty="0">
                <a:solidFill>
                  <a:srgbClr val="E97635"/>
                </a:solidFill>
                <a:latin typeface="Arial Narrow" charset="0"/>
                <a:ea typeface="ＭＳ Ｐゴシック" charset="0"/>
              </a:rPr>
              <a:t>Bacteria:	</a:t>
            </a:r>
            <a:r>
              <a:rPr lang="en-US" sz="2200" i="1" dirty="0">
                <a:solidFill>
                  <a:srgbClr val="231F20"/>
                </a:solidFill>
                <a:latin typeface="Arial Narrow" charset="0"/>
                <a:ea typeface="ＭＳ Ｐゴシック" charset="0"/>
              </a:rPr>
              <a:t>Bacillus cereus </a:t>
            </a:r>
            <a:r>
              <a:rPr lang="en-US" sz="2200" dirty="0">
                <a:solidFill>
                  <a:srgbClr val="231F20"/>
                </a:solidFill>
                <a:latin typeface="Arial Narrow" charset="0"/>
                <a:ea typeface="ＭＳ Ｐゴシック" charset="0"/>
              </a:rPr>
              <a:t>(Vomiting Illness)</a:t>
            </a:r>
          </a:p>
          <a:p>
            <a:pPr eaLnBrk="0" fontAlgn="base" hangingPunct="0">
              <a:spcBef>
                <a:spcPct val="50000"/>
              </a:spcBef>
              <a:spcAft>
                <a:spcPct val="0"/>
              </a:spcAft>
              <a:tabLst>
                <a:tab pos="1143000" algn="l"/>
              </a:tabLst>
            </a:pPr>
            <a:r>
              <a:rPr lang="en-US" sz="2400" b="1" dirty="0">
                <a:solidFill>
                  <a:srgbClr val="E97635"/>
                </a:solidFill>
                <a:latin typeface="Arial Narrow" charset="0"/>
                <a:ea typeface="ＭＳ Ｐゴシック" charset="0"/>
              </a:rPr>
              <a:t>Illness:</a:t>
            </a:r>
            <a:r>
              <a:rPr lang="en-US" sz="2000" b="1" dirty="0">
                <a:solidFill>
                  <a:srgbClr val="000000"/>
                </a:solidFill>
                <a:ea typeface="ＭＳ Ｐゴシック" charset="0"/>
                <a:cs typeface="ＭＳ Ｐゴシック" charset="0"/>
              </a:rPr>
              <a:t>	</a:t>
            </a:r>
            <a:r>
              <a:rPr lang="en-US" sz="2200" i="1" dirty="0">
                <a:solidFill>
                  <a:srgbClr val="231F20"/>
                </a:solidFill>
                <a:latin typeface="Arial Narrow" charset="0"/>
                <a:ea typeface="ＭＳ Ｐゴシック" charset="0"/>
              </a:rPr>
              <a:t>Bacillus cereus </a:t>
            </a:r>
            <a:r>
              <a:rPr lang="en-US" sz="2200" dirty="0">
                <a:solidFill>
                  <a:srgbClr val="231F20"/>
                </a:solidFill>
                <a:latin typeface="Arial Narrow" charset="0"/>
                <a:ea typeface="ＭＳ Ｐゴシック" charset="0"/>
              </a:rPr>
              <a:t>gastroenteritis</a:t>
            </a:r>
          </a:p>
        </p:txBody>
      </p:sp>
      <p:pic>
        <p:nvPicPr>
          <p:cNvPr id="8" name="Picture 43" descr="SS5eESSc02_p14_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4608" y="907844"/>
            <a:ext cx="2001837"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971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pPr eaLnBrk="1" hangingPunct="1">
              <a:defRPr/>
            </a:pPr>
            <a:r>
              <a:rPr lang="en-US" i="1" dirty="0"/>
              <a:t>Bacillus cereus</a:t>
            </a:r>
            <a:r>
              <a:rPr lang="en-US" dirty="0"/>
              <a:t> </a:t>
            </a:r>
          </a:p>
        </p:txBody>
      </p:sp>
      <p:pic>
        <p:nvPicPr>
          <p:cNvPr id="2" name="Picture Placeholder 1"/>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1465347" name="Rectangle 3"/>
          <p:cNvSpPr>
            <a:spLocks noGrp="1" noChangeArrowheads="1"/>
          </p:cNvSpPr>
          <p:nvPr>
            <p:ph idx="4294967295"/>
          </p:nvPr>
        </p:nvSpPr>
        <p:spPr>
          <a:xfrm>
            <a:off x="4114800" y="1149350"/>
            <a:ext cx="5029200" cy="4983163"/>
          </a:xfrm>
        </p:spPr>
        <p:txBody>
          <a:bodyPr/>
          <a:lstStyle/>
          <a:p>
            <a:pPr marL="0" indent="0" eaLnBrk="1" hangingPunct="1">
              <a:defRPr/>
            </a:pPr>
            <a:r>
              <a:rPr lang="en-US" dirty="0"/>
              <a:t>Most important prevention measure:</a:t>
            </a:r>
          </a:p>
          <a:p>
            <a:pPr marL="544513" lvl="1" indent="-403225" eaLnBrk="1" hangingPunct="1">
              <a:defRPr/>
            </a:pPr>
            <a:r>
              <a:rPr lang="en-US" dirty="0"/>
              <a:t>Control time and temperature</a:t>
            </a:r>
          </a:p>
          <a:p>
            <a:pPr marL="0" indent="0" eaLnBrk="1" hangingPunct="1">
              <a:defRPr/>
            </a:pPr>
            <a:r>
              <a:rPr lang="en-US" dirty="0"/>
              <a:t>Other prevention measures:</a:t>
            </a:r>
          </a:p>
          <a:p>
            <a:pPr marL="544513" lvl="1" indent="-403225" eaLnBrk="1" hangingPunct="1">
              <a:defRPr/>
            </a:pPr>
            <a:r>
              <a:rPr lang="en-US" dirty="0"/>
              <a:t>Cook food to minimum internal temperatures</a:t>
            </a:r>
          </a:p>
          <a:p>
            <a:pPr marL="544513" lvl="1" indent="-403225" eaLnBrk="1" hangingPunct="1">
              <a:defRPr/>
            </a:pPr>
            <a:r>
              <a:rPr lang="en-US" dirty="0"/>
              <a:t>Hold food at the correct temperatures</a:t>
            </a:r>
          </a:p>
          <a:p>
            <a:pPr marL="544513" lvl="1" indent="-403225" eaLnBrk="1" hangingPunct="1">
              <a:defRPr/>
            </a:pPr>
            <a:r>
              <a:rPr lang="en-US" dirty="0"/>
              <a:t>Cool food correctly</a:t>
            </a:r>
          </a:p>
          <a:p>
            <a:pPr marL="544513" lvl="1" indent="-403225" eaLnBrk="1" hangingPunct="1">
              <a:buFont typeface="Wingdings" pitchFamily="2" charset="2"/>
              <a:buNone/>
              <a:defRPr/>
            </a:pPr>
            <a:endParaRPr lang="en-US" sz="2400" dirty="0">
              <a:solidFill>
                <a:srgbClr val="0093D3"/>
              </a:solidFill>
            </a:endParaRPr>
          </a:p>
        </p:txBody>
      </p:sp>
      <p:sp>
        <p:nvSpPr>
          <p:cNvPr id="88068"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2-26</a:t>
            </a:r>
          </a:p>
        </p:txBody>
      </p:sp>
    </p:spTree>
    <p:extLst>
      <p:ext uri="{BB962C8B-B14F-4D97-AF65-F5344CB8AC3E}">
        <p14:creationId xmlns:p14="http://schemas.microsoft.com/office/powerpoint/2010/main" val="1269411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7"/>
          <p:cNvSpPr>
            <a:spLocks noChangeArrowheads="1"/>
          </p:cNvSpPr>
          <p:nvPr/>
        </p:nvSpPr>
        <p:spPr bwMode="auto">
          <a:xfrm>
            <a:off x="3048000" y="1055974"/>
            <a:ext cx="5132387"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0" fontAlgn="base" hangingPunct="0">
              <a:spcBef>
                <a:spcPct val="50000"/>
              </a:spcBef>
              <a:spcAft>
                <a:spcPct val="0"/>
              </a:spcAft>
              <a:tabLst>
                <a:tab pos="1028700" algn="l"/>
              </a:tabLst>
            </a:pPr>
            <a:r>
              <a:rPr lang="en-US" sz="2000" b="1" dirty="0">
                <a:solidFill>
                  <a:srgbClr val="000000"/>
                </a:solidFill>
                <a:ea typeface="ＭＳ Ｐゴシック" charset="0"/>
                <a:cs typeface="ＭＳ Ｐゴシック" charset="0"/>
              </a:rPr>
              <a:t>Bacteria:</a:t>
            </a:r>
            <a:r>
              <a:rPr lang="en-US" sz="2000" dirty="0">
                <a:solidFill>
                  <a:srgbClr val="000000"/>
                </a:solidFill>
                <a:ea typeface="ＭＳ Ｐゴシック" charset="0"/>
                <a:cs typeface="ＭＳ Ｐゴシック" charset="0"/>
              </a:rPr>
              <a:t> </a:t>
            </a:r>
            <a:r>
              <a:rPr lang="en-US" sz="2200" i="1" dirty="0">
                <a:solidFill>
                  <a:srgbClr val="231F20"/>
                </a:solidFill>
                <a:latin typeface="Arial Narrow" charset="0"/>
                <a:ea typeface="ＭＳ Ｐゴシック" charset="0"/>
              </a:rPr>
              <a:t>Listeria</a:t>
            </a:r>
            <a:r>
              <a:rPr lang="en-US" sz="2200" dirty="0">
                <a:solidFill>
                  <a:srgbClr val="231F20"/>
                </a:solidFill>
                <a:latin typeface="Arial Narrow" charset="0"/>
                <a:ea typeface="ＭＳ Ｐゴシック" charset="0"/>
              </a:rPr>
              <a:t> monocytogenes</a:t>
            </a:r>
          </a:p>
          <a:p>
            <a:pPr eaLnBrk="0" fontAlgn="base" hangingPunct="0">
              <a:spcBef>
                <a:spcPct val="50000"/>
              </a:spcBef>
              <a:spcAft>
                <a:spcPct val="0"/>
              </a:spcAft>
              <a:tabLst>
                <a:tab pos="1028700" algn="l"/>
              </a:tabLst>
            </a:pPr>
            <a:r>
              <a:rPr lang="en-US" sz="2000" b="1" dirty="0">
                <a:solidFill>
                  <a:srgbClr val="000000"/>
                </a:solidFill>
                <a:ea typeface="ＭＳ Ｐゴシック" charset="0"/>
                <a:cs typeface="ＭＳ Ｐゴシック" charset="0"/>
              </a:rPr>
              <a:t>Illness:	</a:t>
            </a:r>
            <a:r>
              <a:rPr lang="en-US" sz="2200" dirty="0">
                <a:solidFill>
                  <a:srgbClr val="231F20"/>
                </a:solidFill>
                <a:latin typeface="Arial Narrow" charset="0"/>
                <a:ea typeface="ＭＳ Ｐゴシック" charset="0"/>
              </a:rPr>
              <a:t>Listeriosis</a:t>
            </a:r>
          </a:p>
        </p:txBody>
      </p:sp>
      <p:pic>
        <p:nvPicPr>
          <p:cNvPr id="89091" name="Picture 28" descr="ess02_14_REV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8579" y="993775"/>
            <a:ext cx="1974850" cy="1139825"/>
          </a:xfrm>
          <a:prstGeom prst="roundRect">
            <a:avLst>
              <a:gd name="adj" fmla="val 8594"/>
            </a:avLst>
          </a:prstGeom>
          <a:noFill/>
          <a:ln w="9525">
            <a:noFill/>
            <a:miter lim="800000"/>
            <a:headEnd/>
            <a:tailEnd/>
          </a:ln>
          <a:effectLst/>
        </p:spPr>
      </p:pic>
      <p:sp>
        <p:nvSpPr>
          <p:cNvPr id="89092" name="Text Box 3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2-27</a:t>
            </a:r>
          </a:p>
        </p:txBody>
      </p:sp>
      <p:sp>
        <p:nvSpPr>
          <p:cNvPr id="1156131" name="Rectangle 35"/>
          <p:cNvSpPr>
            <a:spLocks noGrp="1" noChangeArrowheads="1"/>
          </p:cNvSpPr>
          <p:nvPr>
            <p:ph type="title"/>
          </p:nvPr>
        </p:nvSpPr>
        <p:spPr/>
        <p:txBody>
          <a:bodyPr/>
          <a:lstStyle/>
          <a:p>
            <a:pPr eaLnBrk="1" hangingPunct="1">
              <a:defRPr/>
            </a:pPr>
            <a:r>
              <a:rPr lang="en-US" i="1" dirty="0"/>
              <a:t>Listeria monocytogenes</a:t>
            </a:r>
          </a:p>
        </p:txBody>
      </p:sp>
      <p:graphicFrame>
        <p:nvGraphicFramePr>
          <p:cNvPr id="7" name="Group 3"/>
          <p:cNvGraphicFramePr>
            <a:graphicFrameLocks/>
          </p:cNvGraphicFramePr>
          <p:nvPr>
            <p:extLst>
              <p:ext uri="{D42A27DB-BD31-4B8C-83A1-F6EECF244321}">
                <p14:modId xmlns:p14="http://schemas.microsoft.com/office/powerpoint/2010/main" val="3072604010"/>
              </p:ext>
            </p:extLst>
          </p:nvPr>
        </p:nvGraphicFramePr>
        <p:xfrm>
          <a:off x="533400" y="2154671"/>
          <a:ext cx="8229600" cy="4474729"/>
        </p:xfrm>
        <a:graphic>
          <a:graphicData uri="http://schemas.openxmlformats.org/drawingml/2006/table">
            <a:tbl>
              <a:tblPr/>
              <a:tblGrid>
                <a:gridCol w="4179060">
                  <a:extLst>
                    <a:ext uri="{9D8B030D-6E8A-4147-A177-3AD203B41FA5}">
                      <a16:colId xmlns:a16="http://schemas.microsoft.com/office/drawing/2014/main" val="20000"/>
                    </a:ext>
                  </a:extLst>
                </a:gridCol>
                <a:gridCol w="4050540">
                  <a:extLst>
                    <a:ext uri="{9D8B030D-6E8A-4147-A177-3AD203B41FA5}">
                      <a16:colId xmlns:a16="http://schemas.microsoft.com/office/drawing/2014/main" val="20001"/>
                    </a:ext>
                  </a:extLst>
                </a:gridCol>
              </a:tblGrid>
              <a:tr h="748341">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 Food</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726388">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Raw meat</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Ready-to-eat food such as:</a:t>
                      </a:r>
                    </a:p>
                    <a:p>
                      <a:pPr marL="800100" marR="0" lvl="1" indent="-342900" algn="l" defTabSz="914400" rtl="0" eaLnBrk="1" fontAlgn="base" latinLnBrk="0" hangingPunct="1">
                        <a:lnSpc>
                          <a:spcPct val="100000"/>
                        </a:lnSpc>
                        <a:spcBef>
                          <a:spcPts val="0"/>
                        </a:spcBef>
                        <a:spcAft>
                          <a:spcPct val="0"/>
                        </a:spcAft>
                        <a:buClr>
                          <a:srgbClr val="E97635"/>
                        </a:buClr>
                        <a:buSzPct val="100000"/>
                        <a:buFont typeface="Courier New" panose="02070309020205020404" pitchFamily="49" charset="0"/>
                        <a:buChar char="o"/>
                        <a:tabLst/>
                      </a:pPr>
                      <a:r>
                        <a:rPr lang="en-US" sz="2200" kern="1200" dirty="0">
                          <a:solidFill>
                            <a:srgbClr val="231F20"/>
                          </a:solidFill>
                          <a:latin typeface="Arial Narrow" charset="0"/>
                          <a:ea typeface="ＭＳ Ｐゴシック" charset="0"/>
                          <a:cs typeface="+mn-cs"/>
                        </a:rPr>
                        <a:t> Deli-meat</a:t>
                      </a:r>
                    </a:p>
                    <a:p>
                      <a:pPr marL="800100" marR="0" lvl="1" indent="-342900" algn="l" defTabSz="914400" rtl="0" eaLnBrk="1" fontAlgn="base" latinLnBrk="0" hangingPunct="1">
                        <a:lnSpc>
                          <a:spcPct val="100000"/>
                        </a:lnSpc>
                        <a:spcBef>
                          <a:spcPts val="0"/>
                        </a:spcBef>
                        <a:spcAft>
                          <a:spcPct val="0"/>
                        </a:spcAft>
                        <a:buClr>
                          <a:srgbClr val="E97635"/>
                        </a:buClr>
                        <a:buSzPct val="100000"/>
                        <a:buFont typeface="Courier New" panose="02070309020205020404" pitchFamily="49" charset="0"/>
                        <a:buChar char="o"/>
                        <a:tabLst/>
                      </a:pPr>
                      <a:r>
                        <a:rPr lang="en-US" sz="2200" kern="1200" dirty="0">
                          <a:solidFill>
                            <a:srgbClr val="231F20"/>
                          </a:solidFill>
                          <a:latin typeface="Arial Narrow" charset="0"/>
                          <a:ea typeface="ＭＳ Ｐゴシック" charset="0"/>
                          <a:cs typeface="+mn-cs"/>
                        </a:rPr>
                        <a:t> Hot dogs</a:t>
                      </a:r>
                    </a:p>
                    <a:p>
                      <a:pPr marL="800100" marR="0" lvl="1" indent="-342900" algn="l" defTabSz="914400" rtl="0" eaLnBrk="1" fontAlgn="base" latinLnBrk="0" hangingPunct="1">
                        <a:lnSpc>
                          <a:spcPct val="100000"/>
                        </a:lnSpc>
                        <a:spcBef>
                          <a:spcPts val="0"/>
                        </a:spcBef>
                        <a:spcAft>
                          <a:spcPct val="0"/>
                        </a:spcAft>
                        <a:buClr>
                          <a:srgbClr val="E97635"/>
                        </a:buClr>
                        <a:buSzPct val="100000"/>
                        <a:buFont typeface="Courier New" panose="02070309020205020404" pitchFamily="49" charset="0"/>
                        <a:buChar char="o"/>
                        <a:tabLst/>
                      </a:pPr>
                      <a:r>
                        <a:rPr lang="en-US" sz="2200" kern="1200" dirty="0">
                          <a:solidFill>
                            <a:srgbClr val="231F20"/>
                          </a:solidFill>
                          <a:latin typeface="Arial Narrow" charset="0"/>
                          <a:ea typeface="ＭＳ Ｐゴシック" charset="0"/>
                          <a:cs typeface="+mn-cs"/>
                        </a:rPr>
                        <a:t> Soft cheese</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Unpasteurized dairy products</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r>
                        <a:rPr lang="en-US" sz="2200" b="1" kern="1200" dirty="0">
                          <a:solidFill>
                            <a:srgbClr val="231F20"/>
                          </a:solidFill>
                          <a:latin typeface="Arial Narrow" charset="0"/>
                          <a:ea typeface="ＭＳ Ｐゴシック" charset="0"/>
                          <a:cs typeface="+mn-cs"/>
                        </a:rPr>
                        <a:t>Pregnant women: </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Miscarriage</a:t>
                      </a:r>
                    </a:p>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endParaRPr lang="en-US" sz="2200" kern="1200" dirty="0">
                        <a:solidFill>
                          <a:srgbClr val="231F20"/>
                        </a:solidFill>
                        <a:latin typeface="Arial Narrow" charset="0"/>
                        <a:ea typeface="ＭＳ Ｐゴシック" charset="0"/>
                        <a:cs typeface="+mn-cs"/>
                      </a:endParaRPr>
                    </a:p>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r>
                        <a:rPr lang="en-US" sz="2200" b="1" kern="1200" dirty="0">
                          <a:solidFill>
                            <a:srgbClr val="231F20"/>
                          </a:solidFill>
                          <a:latin typeface="Arial Narrow" charset="0"/>
                          <a:ea typeface="ＭＳ Ｐゴシック" charset="0"/>
                          <a:cs typeface="+mn-cs"/>
                        </a:rPr>
                        <a:t>Newborns: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Sepsis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Pneumonia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Meningitis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73103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5"/>
          <p:cNvSpPr>
            <a:spLocks noGrp="1" noChangeArrowheads="1"/>
          </p:cNvSpPr>
          <p:nvPr>
            <p:ph type="title"/>
          </p:nvPr>
        </p:nvSpPr>
        <p:spPr/>
        <p:txBody>
          <a:bodyPr/>
          <a:lstStyle/>
          <a:p>
            <a:pPr eaLnBrk="1" hangingPunct="1">
              <a:defRPr/>
            </a:pPr>
            <a:r>
              <a:rPr lang="en-US" i="1" dirty="0"/>
              <a:t>Listeria monocytogenes</a:t>
            </a:r>
          </a:p>
        </p:txBody>
      </p:sp>
      <p:sp>
        <p:nvSpPr>
          <p:cNvPr id="1158147" name="Rectangle 3"/>
          <p:cNvSpPr>
            <a:spLocks noGrp="1" noChangeArrowheads="1"/>
          </p:cNvSpPr>
          <p:nvPr>
            <p:ph idx="4294967295"/>
          </p:nvPr>
        </p:nvSpPr>
        <p:spPr>
          <a:xfrm>
            <a:off x="3924300" y="1122363"/>
            <a:ext cx="5219700" cy="4983162"/>
          </a:xfrm>
        </p:spPr>
        <p:txBody>
          <a:bodyPr/>
          <a:lstStyle/>
          <a:p>
            <a:pPr eaLnBrk="1" hangingPunct="1">
              <a:defRPr/>
            </a:pPr>
            <a:r>
              <a:rPr lang="en-US" dirty="0"/>
              <a:t>Most important prevention measure:</a:t>
            </a:r>
          </a:p>
          <a:p>
            <a:pPr marL="347472" lvl="1" indent="-347472" eaLnBrk="1" hangingPunct="1">
              <a:defRPr/>
            </a:pPr>
            <a:r>
              <a:rPr lang="en-US" dirty="0"/>
              <a:t>Control time and temperature.</a:t>
            </a:r>
          </a:p>
          <a:p>
            <a:pPr eaLnBrk="1" hangingPunct="1">
              <a:defRPr/>
            </a:pPr>
            <a:r>
              <a:rPr lang="en-US" dirty="0"/>
              <a:t>Other prevention measures:</a:t>
            </a:r>
          </a:p>
          <a:p>
            <a:pPr marL="347472" lvl="1" indent="-347472" eaLnBrk="1" hangingPunct="1">
              <a:defRPr/>
            </a:pPr>
            <a:r>
              <a:rPr lang="en-US" dirty="0"/>
              <a:t>Throw out any product that has passed its use-by or expiration date.</a:t>
            </a:r>
          </a:p>
          <a:p>
            <a:pPr marL="347472" lvl="1" indent="-347472" eaLnBrk="1" hangingPunct="1">
              <a:defRPr/>
            </a:pPr>
            <a:r>
              <a:rPr lang="en-US" dirty="0"/>
              <a:t>Cook raw meat to minimum internal temperatures.</a:t>
            </a:r>
          </a:p>
          <a:p>
            <a:pPr marL="347472" lvl="1" indent="-347472" eaLnBrk="1" hangingPunct="1">
              <a:defRPr/>
            </a:pPr>
            <a:r>
              <a:rPr lang="en-US" dirty="0"/>
              <a:t>Prevent cross-contamination between raw or undercooked food and ready-to-eat food.</a:t>
            </a:r>
          </a:p>
          <a:p>
            <a:pPr marL="347472" lvl="1" indent="-347472" eaLnBrk="1" hangingPunct="1">
              <a:defRPr/>
            </a:pPr>
            <a:r>
              <a:rPr lang="en-US" dirty="0"/>
              <a:t>Avoid using unpasteurized dairy products.</a:t>
            </a:r>
          </a:p>
          <a:p>
            <a:pPr marL="347472" lvl="1" indent="-347472" eaLnBrk="1" hangingPunct="1">
              <a:buFont typeface="Wingdings" pitchFamily="2" charset="2"/>
              <a:buNone/>
              <a:defRPr/>
            </a:pPr>
            <a:r>
              <a:rPr lang="en-US" sz="2400" dirty="0">
                <a:solidFill>
                  <a:srgbClr val="0093D3"/>
                </a:solidFill>
              </a:rPr>
              <a:t> </a:t>
            </a:r>
          </a:p>
        </p:txBody>
      </p:sp>
      <p:sp>
        <p:nvSpPr>
          <p:cNvPr id="9011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2-28</a:t>
            </a:r>
          </a:p>
        </p:txBody>
      </p:sp>
      <p:pic>
        <p:nvPicPr>
          <p:cNvPr id="5" name="Picture Placeholder 4"/>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690506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225" name="Rectangle 33"/>
          <p:cNvSpPr>
            <a:spLocks noGrp="1" noChangeArrowheads="1"/>
          </p:cNvSpPr>
          <p:nvPr>
            <p:ph type="title"/>
          </p:nvPr>
        </p:nvSpPr>
        <p:spPr/>
        <p:txBody>
          <a:bodyPr/>
          <a:lstStyle/>
          <a:p>
            <a:pPr eaLnBrk="1" hangingPunct="1">
              <a:defRPr/>
            </a:pPr>
            <a:r>
              <a:rPr lang="en-US" dirty="0"/>
              <a:t>Shiga toxin-producing </a:t>
            </a:r>
            <a:r>
              <a:rPr lang="en-US" i="1" dirty="0"/>
              <a:t>E. coli</a:t>
            </a:r>
          </a:p>
        </p:txBody>
      </p:sp>
      <p:sp>
        <p:nvSpPr>
          <p:cNvPr id="91153" name="Rectangle 28"/>
          <p:cNvSpPr>
            <a:spLocks noChangeArrowheads="1"/>
          </p:cNvSpPr>
          <p:nvPr/>
        </p:nvSpPr>
        <p:spPr bwMode="auto">
          <a:xfrm>
            <a:off x="2097088" y="1641475"/>
            <a:ext cx="914400" cy="3048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pPr>
            <a:endParaRPr lang="en-US" sz="3200" b="1" dirty="0">
              <a:solidFill>
                <a:srgbClr val="FFFFFF"/>
              </a:solidFill>
              <a:ea typeface="ＭＳ Ｐゴシック" charset="0"/>
              <a:cs typeface="ＭＳ Ｐゴシック" charset="0"/>
            </a:endParaRPr>
          </a:p>
        </p:txBody>
      </p:sp>
      <p:pic>
        <p:nvPicPr>
          <p:cNvPr id="91154" name="Picture 29" descr="ess02_15_REV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7826" y="968213"/>
            <a:ext cx="1974850"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55"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2-29</a:t>
            </a:r>
          </a:p>
        </p:txBody>
      </p:sp>
      <p:sp>
        <p:nvSpPr>
          <p:cNvPr id="91156" name="Rectangle 34"/>
          <p:cNvSpPr>
            <a:spLocks noChangeArrowheads="1"/>
          </p:cNvSpPr>
          <p:nvPr/>
        </p:nvSpPr>
        <p:spPr bwMode="auto">
          <a:xfrm>
            <a:off x="2375307" y="745629"/>
            <a:ext cx="6768693"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b">
            <a:spAutoFit/>
          </a:bodyPr>
          <a:lstStyle/>
          <a:p>
            <a:pPr marL="1028700" indent="-1028700" defTabSz="177800" eaLnBrk="0" fontAlgn="base" hangingPunct="0">
              <a:spcBef>
                <a:spcPct val="50000"/>
              </a:spcBef>
              <a:spcAft>
                <a:spcPct val="0"/>
              </a:spcAft>
            </a:pPr>
            <a:r>
              <a:rPr lang="en-US" sz="2400" b="1" dirty="0">
                <a:solidFill>
                  <a:srgbClr val="E97635"/>
                </a:solidFill>
                <a:latin typeface="Arial Narrow" charset="0"/>
                <a:ea typeface="ＭＳ Ｐゴシック" charset="0"/>
              </a:rPr>
              <a:t>Bacteria: </a:t>
            </a:r>
            <a:r>
              <a:rPr lang="en-US" sz="2200" dirty="0">
                <a:solidFill>
                  <a:srgbClr val="231F20"/>
                </a:solidFill>
                <a:latin typeface="Arial Narrow" charset="0"/>
                <a:ea typeface="ＭＳ Ｐゴシック" charset="0"/>
              </a:rPr>
              <a:t>Shiga toxin-producing </a:t>
            </a:r>
            <a:r>
              <a:rPr lang="en-US" sz="2200" i="1" dirty="0">
                <a:solidFill>
                  <a:srgbClr val="231F20"/>
                </a:solidFill>
                <a:latin typeface="Arial Narrow" charset="0"/>
                <a:ea typeface="ＭＳ Ｐゴシック" charset="0"/>
              </a:rPr>
              <a:t>Escherichia coli</a:t>
            </a:r>
            <a:r>
              <a:rPr lang="en-US" sz="2200" dirty="0">
                <a:solidFill>
                  <a:srgbClr val="231F20"/>
                </a:solidFill>
                <a:latin typeface="Arial Narrow" charset="0"/>
                <a:ea typeface="ＭＳ Ｐゴシック" charset="0"/>
              </a:rPr>
              <a:t>, also known as </a:t>
            </a:r>
            <a:r>
              <a:rPr lang="en-US" sz="2200" i="1" dirty="0">
                <a:solidFill>
                  <a:srgbClr val="231F20"/>
                </a:solidFill>
                <a:latin typeface="Arial Narrow" charset="0"/>
                <a:ea typeface="ＭＳ Ｐゴシック" charset="0"/>
              </a:rPr>
              <a:t>E. coli</a:t>
            </a:r>
            <a:r>
              <a:rPr lang="en-US" sz="2200" dirty="0">
                <a:solidFill>
                  <a:srgbClr val="231F20"/>
                </a:solidFill>
                <a:latin typeface="Arial Narrow" charset="0"/>
                <a:ea typeface="ＭＳ Ｐゴシック" charset="0"/>
              </a:rPr>
              <a:t>, including: O157:H7, O26:H11, O111:H8, and O158:NM</a:t>
            </a:r>
          </a:p>
          <a:p>
            <a:pPr marL="1028700" indent="-1028700" defTabSz="177800" eaLnBrk="0" fontAlgn="base" hangingPunct="0">
              <a:spcBef>
                <a:spcPct val="50000"/>
              </a:spcBef>
              <a:spcAft>
                <a:spcPct val="0"/>
              </a:spcAft>
            </a:pPr>
            <a:r>
              <a:rPr lang="en-US" sz="2400" b="1" dirty="0">
                <a:solidFill>
                  <a:srgbClr val="E97635"/>
                </a:solidFill>
                <a:latin typeface="Arial Narrow" charset="0"/>
                <a:ea typeface="ＭＳ Ｐゴシック" charset="0"/>
              </a:rPr>
              <a:t>Illness:</a:t>
            </a:r>
            <a:r>
              <a:rPr lang="en-US" sz="2000" b="1" dirty="0">
                <a:solidFill>
                  <a:srgbClr val="000000"/>
                </a:solidFill>
                <a:ea typeface="ＭＳ Ｐゴシック" charset="0"/>
                <a:cs typeface="ＭＳ Ｐゴシック" charset="0"/>
              </a:rPr>
              <a:t>	</a:t>
            </a:r>
            <a:r>
              <a:rPr lang="en-US" sz="2200" dirty="0">
                <a:solidFill>
                  <a:srgbClr val="231F20"/>
                </a:solidFill>
                <a:latin typeface="Arial Narrow" charset="0"/>
                <a:ea typeface="ＭＳ Ｐゴシック" charset="0"/>
              </a:rPr>
              <a:t>Hemorrhagic colitis</a:t>
            </a:r>
          </a:p>
        </p:txBody>
      </p:sp>
      <p:graphicFrame>
        <p:nvGraphicFramePr>
          <p:cNvPr id="9" name="Group 3"/>
          <p:cNvGraphicFramePr>
            <a:graphicFrameLocks/>
          </p:cNvGraphicFramePr>
          <p:nvPr>
            <p:extLst>
              <p:ext uri="{D42A27DB-BD31-4B8C-83A1-F6EECF244321}">
                <p14:modId xmlns:p14="http://schemas.microsoft.com/office/powerpoint/2010/main" val="3756540520"/>
              </p:ext>
            </p:extLst>
          </p:nvPr>
        </p:nvGraphicFramePr>
        <p:xfrm>
          <a:off x="990600" y="2504579"/>
          <a:ext cx="7599362" cy="4259500"/>
        </p:xfrm>
        <a:graphic>
          <a:graphicData uri="http://schemas.openxmlformats.org/drawingml/2006/table">
            <a:tbl>
              <a:tblPr/>
              <a:tblGrid>
                <a:gridCol w="3859020">
                  <a:extLst>
                    <a:ext uri="{9D8B030D-6E8A-4147-A177-3AD203B41FA5}">
                      <a16:colId xmlns:a16="http://schemas.microsoft.com/office/drawing/2014/main" val="20000"/>
                    </a:ext>
                  </a:extLst>
                </a:gridCol>
                <a:gridCol w="3740342">
                  <a:extLst>
                    <a:ext uri="{9D8B030D-6E8A-4147-A177-3AD203B41FA5}">
                      <a16:colId xmlns:a16="http://schemas.microsoft.com/office/drawing/2014/main" val="20001"/>
                    </a:ext>
                  </a:extLst>
                </a:gridCol>
              </a:tblGrid>
              <a:tr h="712347">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 Food</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7153">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Ground beef (raw and undercooked)</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Contaminated produce</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Diarrhea (becomes bloody)</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Abdominal cramps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Kidney failure (in severe cases)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36107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en-US" dirty="0">
                <a:cs typeface="+mj-cs"/>
              </a:rPr>
              <a:t>Pathogens</a:t>
            </a:r>
          </a:p>
        </p:txBody>
      </p:sp>
      <p:sp>
        <p:nvSpPr>
          <p:cNvPr id="2" name="Content Placeholder 1"/>
          <p:cNvSpPr>
            <a:spLocks noGrp="1"/>
          </p:cNvSpPr>
          <p:nvPr>
            <p:ph idx="1"/>
          </p:nvPr>
        </p:nvSpPr>
        <p:spPr/>
        <p:txBody>
          <a:bodyPr/>
          <a:lstStyle/>
          <a:p>
            <a:pPr marL="0" lvl="1" indent="0" eaLnBrk="1" hangingPunct="1">
              <a:buNone/>
              <a:defRPr/>
            </a:pPr>
            <a:r>
              <a:rPr lang="en-US" sz="2400" b="1" dirty="0">
                <a:solidFill>
                  <a:srgbClr val="E97635"/>
                </a:solidFill>
                <a:cs typeface="+mn-cs"/>
              </a:rPr>
              <a:t>Microorganism:</a:t>
            </a:r>
          </a:p>
          <a:p>
            <a:pPr lvl="1" eaLnBrk="1" hangingPunct="1">
              <a:defRPr/>
            </a:pPr>
            <a:r>
              <a:rPr lang="en-US" dirty="0"/>
              <a:t>Small, living organism that can be seen only with a microscope</a:t>
            </a:r>
          </a:p>
          <a:p>
            <a:pPr marL="0" lvl="1" indent="0" eaLnBrk="1" hangingPunct="1">
              <a:buNone/>
              <a:defRPr/>
            </a:pPr>
            <a:endParaRPr lang="en-US" sz="2400" b="1" dirty="0">
              <a:solidFill>
                <a:srgbClr val="E97635"/>
              </a:solidFill>
              <a:cs typeface="+mn-cs"/>
            </a:endParaRPr>
          </a:p>
          <a:p>
            <a:pPr marL="0" lvl="1" indent="0" eaLnBrk="1" hangingPunct="1">
              <a:buNone/>
              <a:defRPr/>
            </a:pPr>
            <a:r>
              <a:rPr lang="en-US" sz="2400" b="1" dirty="0">
                <a:solidFill>
                  <a:srgbClr val="E97635"/>
                </a:solidFill>
                <a:cs typeface="+mn-cs"/>
              </a:rPr>
              <a:t>Pathogen: </a:t>
            </a:r>
          </a:p>
          <a:p>
            <a:pPr lvl="1" eaLnBrk="1" hangingPunct="1">
              <a:defRPr/>
            </a:pPr>
            <a:r>
              <a:rPr lang="en-US" dirty="0"/>
              <a:t>Harmful microorganism</a:t>
            </a:r>
          </a:p>
          <a:p>
            <a:pPr lvl="1" eaLnBrk="1" hangingPunct="1">
              <a:defRPr/>
            </a:pPr>
            <a:r>
              <a:rPr lang="en-US" dirty="0"/>
              <a:t>Makes people sick when eaten or produces toxins that cause illness</a:t>
            </a:r>
          </a:p>
          <a:p>
            <a:pPr marL="0" lvl="1" indent="0" eaLnBrk="1" hangingPunct="1">
              <a:buNone/>
              <a:defRPr/>
            </a:pPr>
            <a:endParaRPr lang="en-US" sz="2400" b="1" dirty="0">
              <a:solidFill>
                <a:srgbClr val="E97635"/>
              </a:solidFill>
              <a:cs typeface="+mn-cs"/>
            </a:endParaRPr>
          </a:p>
          <a:p>
            <a:pPr marL="0" lvl="1" indent="0" eaLnBrk="1" hangingPunct="1">
              <a:buNone/>
              <a:defRPr/>
            </a:pPr>
            <a:r>
              <a:rPr lang="en-US" sz="2400" b="1" dirty="0">
                <a:solidFill>
                  <a:srgbClr val="E97635"/>
                </a:solidFill>
                <a:cs typeface="+mn-cs"/>
              </a:rPr>
              <a:t>Toxin: </a:t>
            </a:r>
          </a:p>
          <a:p>
            <a:pPr lvl="1" eaLnBrk="1" hangingPunct="1">
              <a:defRPr/>
            </a:pPr>
            <a:r>
              <a:rPr lang="en-US" dirty="0"/>
              <a:t>Poison</a:t>
            </a:r>
          </a:p>
          <a:p>
            <a:endParaRPr lang="en-US" dirty="0"/>
          </a:p>
        </p:txBody>
      </p:sp>
      <p:sp>
        <p:nvSpPr>
          <p:cNvPr id="41987"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2-3</a:t>
            </a:r>
          </a:p>
        </p:txBody>
      </p:sp>
    </p:spTree>
    <p:extLst>
      <p:ext uri="{BB962C8B-B14F-4D97-AF65-F5344CB8AC3E}">
        <p14:creationId xmlns:p14="http://schemas.microsoft.com/office/powerpoint/2010/main" val="3685658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3"/>
          <p:cNvSpPr>
            <a:spLocks noGrp="1" noChangeArrowheads="1"/>
          </p:cNvSpPr>
          <p:nvPr>
            <p:ph type="title"/>
          </p:nvPr>
        </p:nvSpPr>
        <p:spPr/>
        <p:txBody>
          <a:bodyPr/>
          <a:lstStyle/>
          <a:p>
            <a:pPr eaLnBrk="1" hangingPunct="1">
              <a:defRPr/>
            </a:pPr>
            <a:r>
              <a:rPr lang="en-US" dirty="0"/>
              <a:t>Shiga toxin-producing </a:t>
            </a:r>
            <a:r>
              <a:rPr lang="en-US" i="1" dirty="0"/>
              <a:t>E. coli</a:t>
            </a:r>
          </a:p>
        </p:txBody>
      </p:sp>
      <p:pic>
        <p:nvPicPr>
          <p:cNvPr id="3" name="Picture Placeholder 2"/>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1162243" name="Rectangle 3"/>
          <p:cNvSpPr>
            <a:spLocks noGrp="1" noChangeArrowheads="1"/>
          </p:cNvSpPr>
          <p:nvPr>
            <p:ph idx="4294967295"/>
          </p:nvPr>
        </p:nvSpPr>
        <p:spPr>
          <a:xfrm>
            <a:off x="3924300" y="1122363"/>
            <a:ext cx="5219700" cy="4983162"/>
          </a:xfrm>
        </p:spPr>
        <p:txBody>
          <a:bodyPr/>
          <a:lstStyle/>
          <a:p>
            <a:pPr eaLnBrk="1" hangingPunct="1">
              <a:lnSpc>
                <a:spcPct val="80000"/>
              </a:lnSpc>
              <a:defRPr/>
            </a:pPr>
            <a:r>
              <a:rPr lang="en-US" dirty="0"/>
              <a:t>Most important prevention measure:</a:t>
            </a:r>
          </a:p>
          <a:p>
            <a:pPr marL="347472" lvl="1" indent="-347472" eaLnBrk="1" hangingPunct="1">
              <a:lnSpc>
                <a:spcPct val="80000"/>
              </a:lnSpc>
              <a:defRPr/>
            </a:pPr>
            <a:r>
              <a:rPr lang="en-US" dirty="0"/>
              <a:t>Control time and temperature.</a:t>
            </a:r>
          </a:p>
          <a:p>
            <a:pPr eaLnBrk="1" hangingPunct="1">
              <a:lnSpc>
                <a:spcPct val="80000"/>
              </a:lnSpc>
              <a:defRPr/>
            </a:pPr>
            <a:r>
              <a:rPr lang="en-US" dirty="0"/>
              <a:t>Other prevention measures:</a:t>
            </a:r>
          </a:p>
          <a:p>
            <a:pPr marL="347472" lvl="1" indent="-347472" eaLnBrk="1" hangingPunct="1">
              <a:lnSpc>
                <a:spcPct val="80000"/>
              </a:lnSpc>
              <a:defRPr/>
            </a:pPr>
            <a:r>
              <a:rPr lang="en-US" dirty="0"/>
              <a:t>Cook food, especially ground beef, to minimum internal temperatures.</a:t>
            </a:r>
          </a:p>
          <a:p>
            <a:pPr marL="347472" lvl="1" indent="-347472" eaLnBrk="1" hangingPunct="1">
              <a:lnSpc>
                <a:spcPct val="80000"/>
              </a:lnSpc>
              <a:defRPr/>
            </a:pPr>
            <a:r>
              <a:rPr lang="en-US" dirty="0"/>
              <a:t>Purchase produce from approved, reputable suppliers.</a:t>
            </a:r>
          </a:p>
          <a:p>
            <a:pPr marL="347472" lvl="1" indent="-347472" eaLnBrk="1" hangingPunct="1">
              <a:lnSpc>
                <a:spcPct val="80000"/>
              </a:lnSpc>
              <a:defRPr/>
            </a:pPr>
            <a:r>
              <a:rPr lang="en-US" dirty="0"/>
              <a:t>Prevent cross-contamination between raw meat and ready-to-eat food.</a:t>
            </a:r>
          </a:p>
          <a:p>
            <a:pPr marL="347472" lvl="1" indent="-347472" eaLnBrk="1" hangingPunct="1">
              <a:lnSpc>
                <a:spcPct val="80000"/>
              </a:lnSpc>
              <a:defRPr/>
            </a:pPr>
            <a:r>
              <a:rPr lang="en-US" dirty="0"/>
              <a:t>Keep </a:t>
            </a:r>
            <a:r>
              <a:rPr lang="en-US" dirty="0">
                <a:solidFill>
                  <a:schemeClr val="tx1"/>
                </a:solidFill>
              </a:rPr>
              <a:t>staff with diarrhea who have been diagnosed </a:t>
            </a:r>
            <a:r>
              <a:rPr lang="en-US" dirty="0"/>
              <a:t>with hemorrhagic colitis out of the operation.</a:t>
            </a:r>
          </a:p>
          <a:p>
            <a:pPr marL="347472" lvl="1" indent="-347472" eaLnBrk="1" hangingPunct="1">
              <a:lnSpc>
                <a:spcPct val="80000"/>
              </a:lnSpc>
              <a:buFont typeface="Wingdings" pitchFamily="2" charset="2"/>
              <a:buNone/>
              <a:defRPr/>
            </a:pPr>
            <a:r>
              <a:rPr lang="en-US" sz="2400" dirty="0">
                <a:solidFill>
                  <a:srgbClr val="0093D3"/>
                </a:solidFill>
              </a:rPr>
              <a:t> </a:t>
            </a:r>
          </a:p>
        </p:txBody>
      </p:sp>
      <p:sp>
        <p:nvSpPr>
          <p:cNvPr id="921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2-30</a:t>
            </a:r>
          </a:p>
        </p:txBody>
      </p:sp>
    </p:spTree>
    <p:extLst>
      <p:ext uri="{BB962C8B-B14F-4D97-AF65-F5344CB8AC3E}">
        <p14:creationId xmlns:p14="http://schemas.microsoft.com/office/powerpoint/2010/main" val="176978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l="-5918" r="-2899"/>
          <a:stretch/>
        </p:blipFill>
        <p:spPr>
          <a:ln w="3175">
            <a:solidFill>
              <a:schemeClr val="tx1"/>
            </a:solidFill>
          </a:ln>
        </p:spPr>
      </p:pic>
      <p:sp>
        <p:nvSpPr>
          <p:cNvPr id="1211394" name="Rectangle 2"/>
          <p:cNvSpPr>
            <a:spLocks noGrp="1" noChangeArrowheads="1"/>
          </p:cNvSpPr>
          <p:nvPr>
            <p:ph type="title"/>
          </p:nvPr>
        </p:nvSpPr>
        <p:spPr/>
        <p:txBody>
          <a:bodyPr/>
          <a:lstStyle/>
          <a:p>
            <a:pPr eaLnBrk="1" hangingPunct="1">
              <a:defRPr/>
            </a:pPr>
            <a:r>
              <a:rPr lang="en-US" i="1" dirty="0"/>
              <a:t>Campylobacter jejuni</a:t>
            </a:r>
            <a:endParaRPr lang="en-US" dirty="0"/>
          </a:p>
        </p:txBody>
      </p:sp>
      <p:sp>
        <p:nvSpPr>
          <p:cNvPr id="93201" name="Rectangle 27"/>
          <p:cNvSpPr>
            <a:spLocks noChangeArrowheads="1"/>
          </p:cNvSpPr>
          <p:nvPr/>
        </p:nvSpPr>
        <p:spPr bwMode="auto">
          <a:xfrm>
            <a:off x="2819400" y="941897"/>
            <a:ext cx="549751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marL="1206500" lvl="4" indent="-1206500" eaLnBrk="0" fontAlgn="base" hangingPunct="0">
              <a:spcBef>
                <a:spcPct val="50000"/>
              </a:spcBef>
              <a:spcAft>
                <a:spcPct val="0"/>
              </a:spcAft>
              <a:tabLst>
                <a:tab pos="1206500" algn="l"/>
              </a:tabLst>
            </a:pPr>
            <a:r>
              <a:rPr lang="en-US" sz="2400" b="1" dirty="0">
                <a:solidFill>
                  <a:srgbClr val="E97635"/>
                </a:solidFill>
                <a:latin typeface="Arial Narrow" charset="0"/>
                <a:ea typeface="ＭＳ Ｐゴシック" charset="0"/>
              </a:rPr>
              <a:t>Bacteria: </a:t>
            </a:r>
            <a:r>
              <a:rPr lang="en-US" sz="2200" i="1" dirty="0">
                <a:solidFill>
                  <a:srgbClr val="231F20"/>
                </a:solidFill>
                <a:latin typeface="Arial Narrow" charset="0"/>
                <a:ea typeface="ＭＳ Ｐゴシック" charset="0"/>
              </a:rPr>
              <a:t>Campylobacter </a:t>
            </a:r>
            <a:r>
              <a:rPr lang="en-US" sz="2200" i="1" dirty="0" err="1">
                <a:solidFill>
                  <a:srgbClr val="231F20"/>
                </a:solidFill>
                <a:latin typeface="Arial Narrow" charset="0"/>
                <a:ea typeface="ＭＳ Ｐゴシック" charset="0"/>
              </a:rPr>
              <a:t>jejuni</a:t>
            </a:r>
            <a:endParaRPr lang="en-US" sz="2200" i="1" dirty="0">
              <a:solidFill>
                <a:srgbClr val="231F20"/>
              </a:solidFill>
              <a:latin typeface="Arial Narrow" charset="0"/>
              <a:ea typeface="ＭＳ Ｐゴシック" charset="0"/>
            </a:endParaRPr>
          </a:p>
          <a:p>
            <a:pPr marL="1206500" lvl="4" indent="-1206500" eaLnBrk="0" fontAlgn="base" hangingPunct="0">
              <a:spcBef>
                <a:spcPct val="50000"/>
              </a:spcBef>
              <a:spcAft>
                <a:spcPct val="0"/>
              </a:spcAft>
              <a:tabLst>
                <a:tab pos="1206500" algn="l"/>
              </a:tabLst>
            </a:pPr>
            <a:r>
              <a:rPr lang="en-US" sz="2400" b="1" dirty="0">
                <a:solidFill>
                  <a:srgbClr val="E97635"/>
                </a:solidFill>
                <a:latin typeface="Arial Narrow" charset="0"/>
                <a:ea typeface="ＭＳ Ｐゴシック" charset="0"/>
              </a:rPr>
              <a:t>Illness:</a:t>
            </a:r>
            <a:r>
              <a:rPr lang="en-US" sz="2000" dirty="0">
                <a:solidFill>
                  <a:srgbClr val="000000"/>
                </a:solidFill>
                <a:ea typeface="ＭＳ Ｐゴシック" charset="0"/>
                <a:cs typeface="ＭＳ Ｐゴシック" charset="0"/>
              </a:rPr>
              <a:t> </a:t>
            </a:r>
            <a:r>
              <a:rPr lang="en-US" sz="2200" dirty="0" err="1">
                <a:solidFill>
                  <a:srgbClr val="231F20"/>
                </a:solidFill>
                <a:latin typeface="Arial Narrow" charset="0"/>
                <a:ea typeface="ＭＳ Ｐゴシック" charset="0"/>
              </a:rPr>
              <a:t>Campylobacteriosis</a:t>
            </a:r>
            <a:endParaRPr lang="en-US" sz="2200" dirty="0">
              <a:solidFill>
                <a:srgbClr val="231F20"/>
              </a:solidFill>
              <a:latin typeface="Arial Narrow" charset="0"/>
              <a:ea typeface="ＭＳ Ｐゴシック" charset="0"/>
            </a:endParaRPr>
          </a:p>
        </p:txBody>
      </p:sp>
      <p:sp>
        <p:nvSpPr>
          <p:cNvPr id="93202" name="Text Box 4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2-31</a:t>
            </a:r>
          </a:p>
        </p:txBody>
      </p:sp>
      <p:graphicFrame>
        <p:nvGraphicFramePr>
          <p:cNvPr id="10" name="Group 3"/>
          <p:cNvGraphicFramePr>
            <a:graphicFrameLocks/>
          </p:cNvGraphicFramePr>
          <p:nvPr>
            <p:extLst>
              <p:ext uri="{D42A27DB-BD31-4B8C-83A1-F6EECF244321}">
                <p14:modId xmlns:p14="http://schemas.microsoft.com/office/powerpoint/2010/main" val="3054038707"/>
              </p:ext>
            </p:extLst>
          </p:nvPr>
        </p:nvGraphicFramePr>
        <p:xfrm>
          <a:off x="571500" y="2185185"/>
          <a:ext cx="8229600" cy="4474729"/>
        </p:xfrm>
        <a:graphic>
          <a:graphicData uri="http://schemas.openxmlformats.org/drawingml/2006/table">
            <a:tbl>
              <a:tblPr/>
              <a:tblGrid>
                <a:gridCol w="4179060">
                  <a:extLst>
                    <a:ext uri="{9D8B030D-6E8A-4147-A177-3AD203B41FA5}">
                      <a16:colId xmlns:a16="http://schemas.microsoft.com/office/drawing/2014/main" val="20000"/>
                    </a:ext>
                  </a:extLst>
                </a:gridCol>
                <a:gridCol w="4050540">
                  <a:extLst>
                    <a:ext uri="{9D8B030D-6E8A-4147-A177-3AD203B41FA5}">
                      <a16:colId xmlns:a16="http://schemas.microsoft.com/office/drawing/2014/main" val="20001"/>
                    </a:ext>
                  </a:extLst>
                </a:gridCol>
              </a:tblGrid>
              <a:tr h="748341">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a:t>
                      </a:r>
                      <a:r>
                        <a:rPr lang="en-US" sz="2400" b="1" baseline="0" dirty="0">
                          <a:solidFill>
                            <a:srgbClr val="E97635"/>
                          </a:solidFill>
                          <a:latin typeface="Arial Narrow" charset="0"/>
                          <a:ea typeface="ＭＳ Ｐゴシック" charset="0"/>
                          <a:cs typeface="+mn-cs"/>
                        </a:rPr>
                        <a:t> Food</a:t>
                      </a:r>
                      <a:endParaRPr lang="en-US" sz="2400" b="1" dirty="0">
                        <a:solidFill>
                          <a:srgbClr val="E97635"/>
                        </a:solidFill>
                        <a:latin typeface="Arial Narrow" charset="0"/>
                        <a:ea typeface="ＭＳ Ｐゴシック" charset="0"/>
                        <a:cs typeface="+mn-cs"/>
                      </a:endParaRP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726388">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Poultry</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Water contaminated with the bacteria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Meat</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Stews/gravies</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Diarrhea (may be watery or bloody)</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Abdominal cramps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Fever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Vomiting</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Headaches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66489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pPr eaLnBrk="1" hangingPunct="1">
              <a:defRPr/>
            </a:pPr>
            <a:r>
              <a:rPr lang="en-US" i="1" dirty="0"/>
              <a:t>Campylobacter jejuni</a:t>
            </a:r>
            <a:endParaRPr lang="en-US" dirty="0"/>
          </a:p>
        </p:txBody>
      </p:sp>
      <p:pic>
        <p:nvPicPr>
          <p:cNvPr id="2" name="Picture Placeholder 1"/>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a:ln w="3175">
            <a:solidFill>
              <a:schemeClr val="tx1"/>
            </a:solidFill>
          </a:ln>
        </p:spPr>
      </p:pic>
      <p:sp>
        <p:nvSpPr>
          <p:cNvPr id="1467395" name="Rectangle 3"/>
          <p:cNvSpPr>
            <a:spLocks noGrp="1" noChangeArrowheads="1"/>
          </p:cNvSpPr>
          <p:nvPr>
            <p:ph idx="4294967295"/>
          </p:nvPr>
        </p:nvSpPr>
        <p:spPr>
          <a:xfrm>
            <a:off x="4076700" y="1122363"/>
            <a:ext cx="5067300" cy="4983162"/>
          </a:xfrm>
        </p:spPr>
        <p:txBody>
          <a:bodyPr/>
          <a:lstStyle/>
          <a:p>
            <a:pPr eaLnBrk="1" hangingPunct="1">
              <a:defRPr/>
            </a:pPr>
            <a:r>
              <a:rPr lang="en-US" dirty="0"/>
              <a:t>Most important prevention measure:</a:t>
            </a:r>
          </a:p>
          <a:p>
            <a:pPr marL="347472" lvl="1" indent="-347472" eaLnBrk="1" hangingPunct="1">
              <a:defRPr/>
            </a:pPr>
            <a:r>
              <a:rPr lang="en-US" dirty="0"/>
              <a:t>Control time and temperature.</a:t>
            </a:r>
          </a:p>
          <a:p>
            <a:pPr eaLnBrk="1" hangingPunct="1">
              <a:defRPr/>
            </a:pPr>
            <a:r>
              <a:rPr lang="en-US" dirty="0"/>
              <a:t>Other prevention measures:</a:t>
            </a:r>
          </a:p>
          <a:p>
            <a:pPr marL="347472" lvl="1" indent="-347472" eaLnBrk="1" hangingPunct="1">
              <a:defRPr/>
            </a:pPr>
            <a:r>
              <a:rPr lang="en-US" dirty="0"/>
              <a:t>Cook food, particularly poultry, to required minimum internal temperatures. </a:t>
            </a:r>
          </a:p>
          <a:p>
            <a:pPr marL="347472" lvl="1" indent="-347472" eaLnBrk="1" hangingPunct="1">
              <a:defRPr/>
            </a:pPr>
            <a:r>
              <a:rPr lang="en-US" dirty="0"/>
              <a:t>Prevent cross-contamination between raw poultry and ready-to-eat food.</a:t>
            </a:r>
          </a:p>
          <a:p>
            <a:pPr marL="347472" lvl="1" indent="-347472" eaLnBrk="1" hangingPunct="1">
              <a:buFont typeface="Wingdings" pitchFamily="2" charset="2"/>
              <a:buNone/>
              <a:defRPr/>
            </a:pPr>
            <a:endParaRPr lang="en-US" dirty="0"/>
          </a:p>
          <a:p>
            <a:pPr marL="347472" lvl="1" indent="-347472" eaLnBrk="1" hangingPunct="1">
              <a:buFont typeface="Wingdings" pitchFamily="2" charset="2"/>
              <a:buNone/>
              <a:defRPr/>
            </a:pPr>
            <a:r>
              <a:rPr lang="en-US" sz="2400" dirty="0">
                <a:solidFill>
                  <a:srgbClr val="0093D3"/>
                </a:solidFill>
              </a:rPr>
              <a:t> </a:t>
            </a:r>
          </a:p>
        </p:txBody>
      </p:sp>
      <p:sp>
        <p:nvSpPr>
          <p:cNvPr id="9421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2-32</a:t>
            </a:r>
          </a:p>
        </p:txBody>
      </p:sp>
    </p:spTree>
    <p:extLst>
      <p:ext uri="{BB962C8B-B14F-4D97-AF65-F5344CB8AC3E}">
        <p14:creationId xmlns:p14="http://schemas.microsoft.com/office/powerpoint/2010/main" val="176903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394" name="Rectangle 2"/>
          <p:cNvSpPr>
            <a:spLocks noGrp="1" noChangeArrowheads="1"/>
          </p:cNvSpPr>
          <p:nvPr>
            <p:ph type="title"/>
          </p:nvPr>
        </p:nvSpPr>
        <p:spPr/>
        <p:txBody>
          <a:bodyPr/>
          <a:lstStyle/>
          <a:p>
            <a:pPr eaLnBrk="1" hangingPunct="1">
              <a:defRPr/>
            </a:pPr>
            <a:r>
              <a:rPr lang="en-US" i="1" dirty="0"/>
              <a:t>Clostridium perfringens</a:t>
            </a:r>
            <a:endParaRPr lang="en-US" dirty="0"/>
          </a:p>
        </p:txBody>
      </p:sp>
      <p:sp>
        <p:nvSpPr>
          <p:cNvPr id="95249" name="Rectangle 27"/>
          <p:cNvSpPr>
            <a:spLocks noChangeArrowheads="1"/>
          </p:cNvSpPr>
          <p:nvPr/>
        </p:nvSpPr>
        <p:spPr bwMode="auto">
          <a:xfrm>
            <a:off x="2819400" y="925556"/>
            <a:ext cx="549751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marL="1206500" lvl="4" indent="-1206500" eaLnBrk="0" fontAlgn="base" hangingPunct="0">
              <a:spcBef>
                <a:spcPct val="50000"/>
              </a:spcBef>
              <a:spcAft>
                <a:spcPct val="0"/>
              </a:spcAft>
              <a:tabLst>
                <a:tab pos="1206500" algn="l"/>
              </a:tabLst>
            </a:pPr>
            <a:r>
              <a:rPr lang="en-US" sz="2400" b="1" dirty="0">
                <a:solidFill>
                  <a:srgbClr val="E97635"/>
                </a:solidFill>
                <a:latin typeface="Arial Narrow" charset="0"/>
                <a:ea typeface="ＭＳ Ｐゴシック" charset="0"/>
              </a:rPr>
              <a:t>Bacteria:</a:t>
            </a:r>
            <a:r>
              <a:rPr lang="en-US" sz="2000" dirty="0">
                <a:solidFill>
                  <a:srgbClr val="000000"/>
                </a:solidFill>
                <a:ea typeface="ＭＳ Ｐゴシック" charset="0"/>
                <a:cs typeface="ＭＳ Ｐゴシック" charset="0"/>
              </a:rPr>
              <a:t> </a:t>
            </a:r>
            <a:r>
              <a:rPr lang="en-US" sz="2200" i="1" dirty="0">
                <a:solidFill>
                  <a:srgbClr val="231F20"/>
                </a:solidFill>
                <a:latin typeface="Arial Narrow" charset="0"/>
                <a:ea typeface="ＭＳ Ｐゴシック" charset="0"/>
              </a:rPr>
              <a:t>Clostridium </a:t>
            </a:r>
            <a:r>
              <a:rPr lang="en-US" sz="2200" i="1" dirty="0" err="1">
                <a:solidFill>
                  <a:srgbClr val="231F20"/>
                </a:solidFill>
                <a:latin typeface="Arial Narrow" charset="0"/>
                <a:ea typeface="ＭＳ Ｐゴシック" charset="0"/>
              </a:rPr>
              <a:t>perfringens</a:t>
            </a:r>
            <a:r>
              <a:rPr lang="en-US" sz="2200" i="1" dirty="0">
                <a:solidFill>
                  <a:srgbClr val="231F20"/>
                </a:solidFill>
                <a:latin typeface="Arial Narrow" charset="0"/>
                <a:ea typeface="ＭＳ Ｐゴシック" charset="0"/>
              </a:rPr>
              <a:t> </a:t>
            </a:r>
          </a:p>
          <a:p>
            <a:pPr marL="1206500" lvl="4" indent="-1206500" eaLnBrk="0" fontAlgn="base" hangingPunct="0">
              <a:spcBef>
                <a:spcPct val="50000"/>
              </a:spcBef>
              <a:spcAft>
                <a:spcPct val="0"/>
              </a:spcAft>
              <a:tabLst>
                <a:tab pos="1206500" algn="l"/>
              </a:tabLst>
            </a:pPr>
            <a:r>
              <a:rPr lang="en-US" sz="2400" b="1" dirty="0">
                <a:solidFill>
                  <a:srgbClr val="E97635"/>
                </a:solidFill>
                <a:latin typeface="Arial Narrow" charset="0"/>
                <a:ea typeface="ＭＳ Ｐゴシック" charset="0"/>
              </a:rPr>
              <a:t>Illness: </a:t>
            </a:r>
            <a:r>
              <a:rPr lang="en-US" sz="2200" i="1" dirty="0">
                <a:solidFill>
                  <a:srgbClr val="231F20"/>
                </a:solidFill>
                <a:latin typeface="Arial Narrow" charset="0"/>
                <a:ea typeface="ＭＳ Ｐゴシック" charset="0"/>
              </a:rPr>
              <a:t>Clostridium </a:t>
            </a:r>
            <a:r>
              <a:rPr lang="en-US" sz="2200" i="1" dirty="0" err="1">
                <a:solidFill>
                  <a:srgbClr val="231F20"/>
                </a:solidFill>
                <a:latin typeface="Arial Narrow" charset="0"/>
                <a:ea typeface="ＭＳ Ｐゴシック" charset="0"/>
              </a:rPr>
              <a:t>perfringens</a:t>
            </a:r>
            <a:r>
              <a:rPr lang="en-US" sz="2200" i="1" dirty="0">
                <a:solidFill>
                  <a:srgbClr val="231F20"/>
                </a:solidFill>
                <a:latin typeface="Arial Narrow" charset="0"/>
                <a:ea typeface="ＭＳ Ｐゴシック" charset="0"/>
              </a:rPr>
              <a:t> </a:t>
            </a:r>
            <a:r>
              <a:rPr lang="en-US" sz="2200" dirty="0">
                <a:solidFill>
                  <a:srgbClr val="231F20"/>
                </a:solidFill>
                <a:latin typeface="Arial Narrow" charset="0"/>
                <a:ea typeface="ＭＳ Ｐゴシック" charset="0"/>
              </a:rPr>
              <a:t>gastroenteritis</a:t>
            </a:r>
          </a:p>
        </p:txBody>
      </p:sp>
      <p:pic>
        <p:nvPicPr>
          <p:cNvPr id="95250" name="Picture 37" descr="SS5eESSc02_p15_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5750" y="935716"/>
            <a:ext cx="209867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51" name="Text Box 4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2-33</a:t>
            </a:r>
          </a:p>
        </p:txBody>
      </p:sp>
      <p:graphicFrame>
        <p:nvGraphicFramePr>
          <p:cNvPr id="8" name="Group 3"/>
          <p:cNvGraphicFramePr>
            <a:graphicFrameLocks/>
          </p:cNvGraphicFramePr>
          <p:nvPr>
            <p:extLst>
              <p:ext uri="{D42A27DB-BD31-4B8C-83A1-F6EECF244321}">
                <p14:modId xmlns:p14="http://schemas.microsoft.com/office/powerpoint/2010/main" val="392333014"/>
              </p:ext>
            </p:extLst>
          </p:nvPr>
        </p:nvGraphicFramePr>
        <p:xfrm>
          <a:off x="424859" y="2144795"/>
          <a:ext cx="8229600" cy="4474729"/>
        </p:xfrm>
        <a:graphic>
          <a:graphicData uri="http://schemas.openxmlformats.org/drawingml/2006/table">
            <a:tbl>
              <a:tblPr/>
              <a:tblGrid>
                <a:gridCol w="4179060">
                  <a:extLst>
                    <a:ext uri="{9D8B030D-6E8A-4147-A177-3AD203B41FA5}">
                      <a16:colId xmlns:a16="http://schemas.microsoft.com/office/drawing/2014/main" val="20000"/>
                    </a:ext>
                  </a:extLst>
                </a:gridCol>
                <a:gridCol w="4050540">
                  <a:extLst>
                    <a:ext uri="{9D8B030D-6E8A-4147-A177-3AD203B41FA5}">
                      <a16:colId xmlns:a16="http://schemas.microsoft.com/office/drawing/2014/main" val="20001"/>
                    </a:ext>
                  </a:extLst>
                </a:gridCol>
              </a:tblGrid>
              <a:tr h="748341">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a:t>
                      </a:r>
                      <a:r>
                        <a:rPr lang="en-US" sz="2400" b="1" baseline="0" dirty="0">
                          <a:solidFill>
                            <a:srgbClr val="E97635"/>
                          </a:solidFill>
                          <a:latin typeface="Arial Narrow" charset="0"/>
                          <a:ea typeface="ＭＳ Ｐゴシック" charset="0"/>
                          <a:cs typeface="+mn-cs"/>
                        </a:rPr>
                        <a:t> Food</a:t>
                      </a:r>
                      <a:endParaRPr lang="en-US" sz="2400" b="1" dirty="0">
                        <a:solidFill>
                          <a:srgbClr val="E97635"/>
                        </a:solidFill>
                        <a:latin typeface="Arial Narrow" charset="0"/>
                        <a:ea typeface="ＭＳ Ｐゴシック" charset="0"/>
                        <a:cs typeface="+mn-cs"/>
                      </a:endParaRP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726388">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Meat</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Poultry</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Dishes made with meat and poultry, such as stews and gravies</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Diarrhea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Severe abdominal pain</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05235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pPr eaLnBrk="1" hangingPunct="1">
              <a:defRPr/>
            </a:pPr>
            <a:r>
              <a:rPr lang="en-US" i="1" dirty="0"/>
              <a:t>Clostridium perfringens</a:t>
            </a:r>
            <a:endParaRPr lang="en-US" dirty="0"/>
          </a:p>
        </p:txBody>
      </p:sp>
      <p:pic>
        <p:nvPicPr>
          <p:cNvPr id="2" name="Picture Placeholder 1"/>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
        <p:nvSpPr>
          <p:cNvPr id="1467395" name="Rectangle 3"/>
          <p:cNvSpPr>
            <a:spLocks noGrp="1" noChangeArrowheads="1"/>
          </p:cNvSpPr>
          <p:nvPr>
            <p:ph idx="4294967295"/>
          </p:nvPr>
        </p:nvSpPr>
        <p:spPr>
          <a:xfrm>
            <a:off x="4152900" y="1122363"/>
            <a:ext cx="4991100" cy="4983162"/>
          </a:xfrm>
        </p:spPr>
        <p:txBody>
          <a:bodyPr/>
          <a:lstStyle/>
          <a:p>
            <a:pPr eaLnBrk="1" hangingPunct="1">
              <a:defRPr/>
            </a:pPr>
            <a:r>
              <a:rPr lang="en-US" dirty="0"/>
              <a:t>Most important prevention measure:</a:t>
            </a:r>
          </a:p>
          <a:p>
            <a:pPr marL="347472" lvl="1" indent="-347472" eaLnBrk="1" hangingPunct="1">
              <a:defRPr/>
            </a:pPr>
            <a:r>
              <a:rPr lang="en-US" dirty="0"/>
              <a:t>Control time and temperature.</a:t>
            </a:r>
          </a:p>
          <a:p>
            <a:pPr eaLnBrk="1" hangingPunct="1">
              <a:defRPr/>
            </a:pPr>
            <a:r>
              <a:rPr lang="en-US" dirty="0"/>
              <a:t>Other prevention measures:</a:t>
            </a:r>
          </a:p>
          <a:p>
            <a:pPr marL="347472" lvl="1" indent="-347472" eaLnBrk="1" hangingPunct="1">
              <a:defRPr/>
            </a:pPr>
            <a:r>
              <a:rPr lang="en-US" dirty="0"/>
              <a:t>Cool and reheat food correctly.</a:t>
            </a:r>
          </a:p>
          <a:p>
            <a:pPr marL="347472" lvl="1" indent="-347472" eaLnBrk="1" hangingPunct="1">
              <a:defRPr/>
            </a:pPr>
            <a:r>
              <a:rPr lang="en-US" dirty="0"/>
              <a:t>Hold food at the correct temperatures.</a:t>
            </a:r>
          </a:p>
          <a:p>
            <a:pPr marL="347472" lvl="1" indent="-347472" eaLnBrk="1" hangingPunct="1">
              <a:buFont typeface="Wingdings" pitchFamily="2" charset="2"/>
              <a:buNone/>
              <a:defRPr/>
            </a:pPr>
            <a:endParaRPr lang="en-US" dirty="0"/>
          </a:p>
          <a:p>
            <a:pPr marL="347472" lvl="1" indent="-347472" eaLnBrk="1" hangingPunct="1">
              <a:buFont typeface="Wingdings" pitchFamily="2" charset="2"/>
              <a:buNone/>
              <a:defRPr/>
            </a:pPr>
            <a:r>
              <a:rPr lang="en-US" sz="2400" dirty="0">
                <a:solidFill>
                  <a:srgbClr val="0093D3"/>
                </a:solidFill>
              </a:rPr>
              <a:t> </a:t>
            </a:r>
          </a:p>
        </p:txBody>
      </p:sp>
      <p:sp>
        <p:nvSpPr>
          <p:cNvPr id="96260"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2-34</a:t>
            </a:r>
          </a:p>
        </p:txBody>
      </p:sp>
    </p:spTree>
    <p:extLst>
      <p:ext uri="{BB962C8B-B14F-4D97-AF65-F5344CB8AC3E}">
        <p14:creationId xmlns:p14="http://schemas.microsoft.com/office/powerpoint/2010/main" val="2051103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55"/>
          <p:cNvSpPr>
            <a:spLocks noChangeArrowheads="1"/>
          </p:cNvSpPr>
          <p:nvPr/>
        </p:nvSpPr>
        <p:spPr bwMode="auto">
          <a:xfrm>
            <a:off x="1243013" y="1244600"/>
            <a:ext cx="1273175" cy="815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fontAlgn="base">
              <a:spcBef>
                <a:spcPct val="0"/>
              </a:spcBef>
              <a:spcAft>
                <a:spcPct val="0"/>
              </a:spcAft>
            </a:pPr>
            <a:endParaRPr lang="en-US" sz="3200" b="1">
              <a:solidFill>
                <a:srgbClr val="FFFFFF"/>
              </a:solidFill>
              <a:ea typeface="ＭＳ Ｐゴシック" charset="0"/>
              <a:cs typeface="ＭＳ Ｐゴシック" charset="0"/>
            </a:endParaRPr>
          </a:p>
        </p:txBody>
      </p:sp>
      <p:pic>
        <p:nvPicPr>
          <p:cNvPr id="5" name="Picture Placeholder 4"/>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a:xfrm>
            <a:off x="285750" y="968375"/>
            <a:ext cx="2101850" cy="1092200"/>
          </a:xfrm>
        </p:spPr>
      </p:pic>
      <p:sp>
        <p:nvSpPr>
          <p:cNvPr id="9" name="Rectangle 2"/>
          <p:cNvSpPr>
            <a:spLocks noGrp="1" noChangeArrowheads="1"/>
          </p:cNvSpPr>
          <p:nvPr>
            <p:ph type="title"/>
          </p:nvPr>
        </p:nvSpPr>
        <p:spPr/>
        <p:txBody>
          <a:bodyPr/>
          <a:lstStyle/>
          <a:p>
            <a:pPr eaLnBrk="1" hangingPunct="1">
              <a:defRPr/>
            </a:pPr>
            <a:r>
              <a:rPr lang="en-US" i="1" dirty="0"/>
              <a:t>Clostridium botulinum</a:t>
            </a:r>
            <a:endParaRPr lang="en-US" dirty="0"/>
          </a:p>
        </p:txBody>
      </p:sp>
      <p:sp>
        <p:nvSpPr>
          <p:cNvPr id="97295" name="Rectangle 27"/>
          <p:cNvSpPr>
            <a:spLocks noChangeArrowheads="1"/>
          </p:cNvSpPr>
          <p:nvPr/>
        </p:nvSpPr>
        <p:spPr bwMode="auto">
          <a:xfrm>
            <a:off x="2895600" y="971480"/>
            <a:ext cx="507841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defTabSz="114300" eaLnBrk="0" fontAlgn="base" hangingPunct="0">
              <a:spcBef>
                <a:spcPct val="50000"/>
              </a:spcBef>
              <a:spcAft>
                <a:spcPct val="0"/>
              </a:spcAft>
            </a:pPr>
            <a:r>
              <a:rPr lang="en-US" sz="2400" b="1" dirty="0">
                <a:solidFill>
                  <a:srgbClr val="E97635"/>
                </a:solidFill>
                <a:latin typeface="Arial Narrow" charset="0"/>
                <a:ea typeface="ＭＳ Ｐゴシック" charset="0"/>
              </a:rPr>
              <a:t>Bacteria:</a:t>
            </a:r>
            <a:r>
              <a:rPr lang="en-US" sz="2000" b="1" dirty="0">
                <a:solidFill>
                  <a:srgbClr val="000000"/>
                </a:solidFill>
                <a:ea typeface="ＭＳ Ｐゴシック" charset="0"/>
                <a:cs typeface="ＭＳ Ｐゴシック" charset="0"/>
              </a:rPr>
              <a:t>	</a:t>
            </a:r>
            <a:r>
              <a:rPr lang="en-US" sz="2200" i="1" dirty="0">
                <a:solidFill>
                  <a:srgbClr val="231F20"/>
                </a:solidFill>
                <a:latin typeface="Arial Narrow" charset="0"/>
                <a:ea typeface="ＭＳ Ｐゴシック" charset="0"/>
              </a:rPr>
              <a:t>Clostridium</a:t>
            </a:r>
            <a:r>
              <a:rPr lang="en-US" sz="2000" i="1" dirty="0">
                <a:solidFill>
                  <a:srgbClr val="0093D3"/>
                </a:solidFill>
                <a:ea typeface="ＭＳ Ｐゴシック" charset="0"/>
                <a:cs typeface="ＭＳ Ｐゴシック" charset="0"/>
              </a:rPr>
              <a:t> </a:t>
            </a:r>
            <a:r>
              <a:rPr lang="en-US" sz="2200" i="1" dirty="0" err="1">
                <a:solidFill>
                  <a:srgbClr val="231F20"/>
                </a:solidFill>
                <a:latin typeface="Arial Narrow" charset="0"/>
                <a:ea typeface="ＭＳ Ｐゴシック" charset="0"/>
              </a:rPr>
              <a:t>botulinum</a:t>
            </a:r>
            <a:endParaRPr lang="en-US" sz="2200" i="1" dirty="0">
              <a:solidFill>
                <a:srgbClr val="231F20"/>
              </a:solidFill>
              <a:latin typeface="Arial Narrow" charset="0"/>
              <a:ea typeface="ＭＳ Ｐゴシック" charset="0"/>
            </a:endParaRPr>
          </a:p>
          <a:p>
            <a:pPr defTabSz="114300" eaLnBrk="0" fontAlgn="base" hangingPunct="0">
              <a:spcBef>
                <a:spcPct val="50000"/>
              </a:spcBef>
              <a:spcAft>
                <a:spcPct val="0"/>
              </a:spcAft>
            </a:pPr>
            <a:r>
              <a:rPr lang="en-US" sz="2400" b="1" dirty="0">
                <a:solidFill>
                  <a:srgbClr val="E97635"/>
                </a:solidFill>
                <a:latin typeface="Arial Narrow" charset="0"/>
                <a:ea typeface="ＭＳ Ｐゴシック" charset="0"/>
              </a:rPr>
              <a:t>Illness:	</a:t>
            </a:r>
            <a:r>
              <a:rPr lang="en-US" sz="2000" b="1" dirty="0">
                <a:solidFill>
                  <a:srgbClr val="000000"/>
                </a:solidFill>
                <a:ea typeface="ＭＳ Ｐゴシック" charset="0"/>
                <a:cs typeface="ＭＳ Ｐゴシック" charset="0"/>
              </a:rPr>
              <a:t>		</a:t>
            </a:r>
            <a:r>
              <a:rPr lang="en-US" sz="2200" dirty="0">
                <a:solidFill>
                  <a:srgbClr val="231F20"/>
                </a:solidFill>
                <a:latin typeface="Arial Narrow" charset="0"/>
                <a:ea typeface="ＭＳ Ｐゴシック" charset="0"/>
              </a:rPr>
              <a:t>Botulism</a:t>
            </a:r>
          </a:p>
        </p:txBody>
      </p:sp>
      <p:sp>
        <p:nvSpPr>
          <p:cNvPr id="97297" name="Text Box 5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2-35</a:t>
            </a:r>
          </a:p>
        </p:txBody>
      </p:sp>
      <p:graphicFrame>
        <p:nvGraphicFramePr>
          <p:cNvPr id="11" name="Group 3"/>
          <p:cNvGraphicFramePr>
            <a:graphicFrameLocks/>
          </p:cNvGraphicFramePr>
          <p:nvPr>
            <p:extLst>
              <p:ext uri="{D42A27DB-BD31-4B8C-83A1-F6EECF244321}">
                <p14:modId xmlns:p14="http://schemas.microsoft.com/office/powerpoint/2010/main" val="2273006538"/>
              </p:ext>
            </p:extLst>
          </p:nvPr>
        </p:nvGraphicFramePr>
        <p:xfrm>
          <a:off x="438944" y="2186784"/>
          <a:ext cx="8229600" cy="4474729"/>
        </p:xfrm>
        <a:graphic>
          <a:graphicData uri="http://schemas.openxmlformats.org/drawingml/2006/table">
            <a:tbl>
              <a:tblPr/>
              <a:tblGrid>
                <a:gridCol w="4179060">
                  <a:extLst>
                    <a:ext uri="{9D8B030D-6E8A-4147-A177-3AD203B41FA5}">
                      <a16:colId xmlns:a16="http://schemas.microsoft.com/office/drawing/2014/main" val="20000"/>
                    </a:ext>
                  </a:extLst>
                </a:gridCol>
                <a:gridCol w="4050540">
                  <a:extLst>
                    <a:ext uri="{9D8B030D-6E8A-4147-A177-3AD203B41FA5}">
                      <a16:colId xmlns:a16="http://schemas.microsoft.com/office/drawing/2014/main" val="20001"/>
                    </a:ext>
                  </a:extLst>
                </a:gridCol>
              </a:tblGrid>
              <a:tr h="748341">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a:t>
                      </a:r>
                      <a:r>
                        <a:rPr lang="en-US" sz="2400" b="1" baseline="0" dirty="0">
                          <a:solidFill>
                            <a:srgbClr val="E97635"/>
                          </a:solidFill>
                          <a:latin typeface="Arial Narrow" charset="0"/>
                          <a:ea typeface="ＭＳ Ｐゴシック" charset="0"/>
                          <a:cs typeface="+mn-cs"/>
                        </a:rPr>
                        <a:t> Food</a:t>
                      </a:r>
                      <a:endParaRPr lang="en-US" sz="2400" b="1" dirty="0">
                        <a:solidFill>
                          <a:srgbClr val="E97635"/>
                        </a:solidFill>
                        <a:latin typeface="Arial Narrow" charset="0"/>
                        <a:ea typeface="ＭＳ Ｐゴシック" charset="0"/>
                        <a:cs typeface="+mn-cs"/>
                      </a:endParaRP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726388">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Incorrectly canned food</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Reduced-oxygen packaged (ROP) food</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Temperature-abused vegetables, such as baked potatoes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Untreated garlic-and-oil mixtures</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r>
                        <a:rPr lang="en-US" sz="2200" b="1" kern="1200" dirty="0">
                          <a:solidFill>
                            <a:srgbClr val="231F20"/>
                          </a:solidFill>
                          <a:latin typeface="Arial Narrow" charset="0"/>
                          <a:ea typeface="ＭＳ Ｐゴシック" charset="0"/>
                          <a:cs typeface="+mn-cs"/>
                        </a:rPr>
                        <a:t>Initially:</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Nausea and vomiting</a:t>
                      </a:r>
                    </a:p>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endParaRPr lang="en-US" sz="2200" kern="1200" dirty="0">
                        <a:solidFill>
                          <a:srgbClr val="231F20"/>
                        </a:solidFill>
                        <a:latin typeface="Arial Narrow" charset="0"/>
                        <a:ea typeface="ＭＳ Ｐゴシック" charset="0"/>
                        <a:cs typeface="+mn-cs"/>
                      </a:endParaRPr>
                    </a:p>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r>
                        <a:rPr lang="en-US" sz="2200" b="1" kern="1200" dirty="0">
                          <a:solidFill>
                            <a:srgbClr val="231F20"/>
                          </a:solidFill>
                          <a:latin typeface="Arial Narrow" charset="0"/>
                          <a:ea typeface="ＭＳ Ｐゴシック" charset="0"/>
                          <a:cs typeface="+mn-cs"/>
                        </a:rPr>
                        <a:t>Later: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Weakness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Double vision</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Difficulty speaking and swallowing</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59032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pPr eaLnBrk="1" hangingPunct="1">
              <a:defRPr/>
            </a:pPr>
            <a:r>
              <a:rPr lang="en-US" i="1" dirty="0"/>
              <a:t>Clostridium botulinum</a:t>
            </a:r>
            <a:endParaRPr lang="en-US" dirty="0"/>
          </a:p>
        </p:txBody>
      </p:sp>
      <p:pic>
        <p:nvPicPr>
          <p:cNvPr id="3" name="Picture Placeholder 2"/>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p:pic>
      <p:sp>
        <p:nvSpPr>
          <p:cNvPr id="1469442" name="Rectangle 2"/>
          <p:cNvSpPr>
            <a:spLocks noGrp="1" noChangeArrowheads="1"/>
          </p:cNvSpPr>
          <p:nvPr>
            <p:ph idx="4294967295"/>
          </p:nvPr>
        </p:nvSpPr>
        <p:spPr>
          <a:xfrm>
            <a:off x="3924300" y="1122363"/>
            <a:ext cx="5219700" cy="4983162"/>
          </a:xfrm>
        </p:spPr>
        <p:txBody>
          <a:bodyPr/>
          <a:lstStyle/>
          <a:p>
            <a:pPr eaLnBrk="1" hangingPunct="1">
              <a:defRPr/>
            </a:pPr>
            <a:r>
              <a:rPr lang="en-US" dirty="0"/>
              <a:t>Most important prevention measure:</a:t>
            </a:r>
          </a:p>
          <a:p>
            <a:pPr marL="347472" lvl="1" indent="-347472" eaLnBrk="1" hangingPunct="1">
              <a:defRPr/>
            </a:pPr>
            <a:r>
              <a:rPr lang="en-US" dirty="0"/>
              <a:t>Control time and temperature.</a:t>
            </a:r>
          </a:p>
          <a:p>
            <a:pPr eaLnBrk="1" hangingPunct="1">
              <a:defRPr/>
            </a:pPr>
            <a:r>
              <a:rPr lang="en-US" dirty="0"/>
              <a:t>Other prevention measures:</a:t>
            </a:r>
          </a:p>
          <a:p>
            <a:pPr marL="347472" lvl="1" indent="-347472" eaLnBrk="1" hangingPunct="1">
              <a:defRPr/>
            </a:pPr>
            <a:r>
              <a:rPr lang="en-US" dirty="0"/>
              <a:t>Hold, cool, and reheat food correctly.</a:t>
            </a:r>
          </a:p>
          <a:p>
            <a:pPr marL="347472" lvl="1" indent="-347472" eaLnBrk="1" hangingPunct="1">
              <a:defRPr/>
            </a:pPr>
            <a:r>
              <a:rPr lang="en-US" dirty="0"/>
              <a:t>Inspect canned food for damage.</a:t>
            </a:r>
          </a:p>
          <a:p>
            <a:pPr marL="347472" lvl="1" indent="-347472" eaLnBrk="1" hangingPunct="1">
              <a:buFont typeface="Wingdings" pitchFamily="2" charset="2"/>
              <a:buNone/>
              <a:defRPr/>
            </a:pPr>
            <a:endParaRPr lang="en-US" dirty="0"/>
          </a:p>
          <a:p>
            <a:pPr marL="347472" lvl="1" indent="-347472" eaLnBrk="1" hangingPunct="1">
              <a:buFont typeface="Wingdings" pitchFamily="2" charset="2"/>
              <a:buNone/>
              <a:defRPr/>
            </a:pPr>
            <a:r>
              <a:rPr lang="en-US" sz="2400" dirty="0">
                <a:solidFill>
                  <a:srgbClr val="0093D3"/>
                </a:solidFill>
              </a:rPr>
              <a:t> </a:t>
            </a:r>
          </a:p>
        </p:txBody>
      </p:sp>
      <p:sp>
        <p:nvSpPr>
          <p:cNvPr id="98308"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2-36</a:t>
            </a:r>
          </a:p>
        </p:txBody>
      </p:sp>
    </p:spTree>
    <p:extLst>
      <p:ext uri="{BB962C8B-B14F-4D97-AF65-F5344CB8AC3E}">
        <p14:creationId xmlns:p14="http://schemas.microsoft.com/office/powerpoint/2010/main" val="4041542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60"/>
          <p:cNvSpPr>
            <a:spLocks noGrp="1" noChangeArrowheads="1"/>
          </p:cNvSpPr>
          <p:nvPr>
            <p:ph type="title"/>
          </p:nvPr>
        </p:nvSpPr>
        <p:spPr/>
        <p:txBody>
          <a:bodyPr/>
          <a:lstStyle/>
          <a:p>
            <a:pPr eaLnBrk="1" hangingPunct="1">
              <a:defRPr/>
            </a:pPr>
            <a:r>
              <a:rPr lang="en-US" dirty="0"/>
              <a:t>Major Foodborne Bacteria </a:t>
            </a:r>
          </a:p>
        </p:txBody>
      </p:sp>
      <p:sp>
        <p:nvSpPr>
          <p:cNvPr id="902147" name="Rectangle 3"/>
          <p:cNvSpPr>
            <a:spLocks noGrp="1" noChangeArrowheads="1"/>
          </p:cNvSpPr>
          <p:nvPr>
            <p:ph idx="1"/>
          </p:nvPr>
        </p:nvSpPr>
        <p:spPr/>
        <p:txBody>
          <a:bodyPr/>
          <a:lstStyle/>
          <a:p>
            <a:pPr marL="0" indent="0" eaLnBrk="1" hangingPunct="1">
              <a:defRPr/>
            </a:pPr>
            <a:r>
              <a:rPr lang="en-US" dirty="0"/>
              <a:t>Preventing cross-contamination can keep these bacteria from causing a foodborne illness:</a:t>
            </a:r>
          </a:p>
          <a:p>
            <a:pPr marL="571500" lvl="1" indent="-457200" eaLnBrk="1" hangingPunct="1">
              <a:defRPr/>
            </a:pPr>
            <a:r>
              <a:rPr lang="en-US" dirty="0">
                <a:solidFill>
                  <a:schemeClr val="tx1"/>
                </a:solidFill>
              </a:rPr>
              <a:t>Nontyphoidal </a:t>
            </a:r>
            <a:r>
              <a:rPr lang="en-US" i="1" dirty="0">
                <a:solidFill>
                  <a:schemeClr val="tx1"/>
                </a:solidFill>
              </a:rPr>
              <a:t>Salmonella</a:t>
            </a:r>
            <a:endParaRPr lang="en-US" dirty="0">
              <a:solidFill>
                <a:schemeClr val="tx1"/>
              </a:solidFill>
            </a:endParaRPr>
          </a:p>
          <a:p>
            <a:pPr marL="571500" lvl="1" indent="-457200" eaLnBrk="1" hangingPunct="1">
              <a:defRPr/>
            </a:pPr>
            <a:r>
              <a:rPr lang="en-US" i="1" dirty="0"/>
              <a:t>Salmonella</a:t>
            </a:r>
            <a:r>
              <a:rPr lang="en-US" dirty="0"/>
              <a:t> Typhi</a:t>
            </a:r>
          </a:p>
        </p:txBody>
      </p:sp>
      <p:sp>
        <p:nvSpPr>
          <p:cNvPr id="993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2-37</a:t>
            </a:r>
          </a:p>
        </p:txBody>
      </p:sp>
    </p:spTree>
    <p:extLst>
      <p:ext uri="{BB962C8B-B14F-4D97-AF65-F5344CB8AC3E}">
        <p14:creationId xmlns:p14="http://schemas.microsoft.com/office/powerpoint/2010/main" val="3347984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85" name="Rectangle 37"/>
          <p:cNvSpPr>
            <a:spLocks noGrp="1" noChangeArrowheads="1"/>
          </p:cNvSpPr>
          <p:nvPr>
            <p:ph type="title"/>
          </p:nvPr>
        </p:nvSpPr>
        <p:spPr/>
        <p:txBody>
          <a:bodyPr/>
          <a:lstStyle/>
          <a:p>
            <a:pPr eaLnBrk="1" hangingPunct="1">
              <a:defRPr/>
            </a:pPr>
            <a:r>
              <a:rPr lang="en-US" dirty="0"/>
              <a:t>Nontyphoidal </a:t>
            </a:r>
            <a:r>
              <a:rPr lang="en-US" i="1" dirty="0"/>
              <a:t>Salmonella</a:t>
            </a:r>
            <a:endParaRPr lang="en-US" dirty="0"/>
          </a:p>
        </p:txBody>
      </p:sp>
      <p:sp>
        <p:nvSpPr>
          <p:cNvPr id="100372" name="Rectangle 32"/>
          <p:cNvSpPr>
            <a:spLocks noChangeArrowheads="1"/>
          </p:cNvSpPr>
          <p:nvPr/>
        </p:nvSpPr>
        <p:spPr bwMode="auto">
          <a:xfrm>
            <a:off x="2819400" y="967091"/>
            <a:ext cx="5283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defTabSz="114300" eaLnBrk="0" fontAlgn="base" hangingPunct="0">
              <a:spcBef>
                <a:spcPct val="50000"/>
              </a:spcBef>
              <a:spcAft>
                <a:spcPct val="0"/>
              </a:spcAft>
            </a:pPr>
            <a:r>
              <a:rPr lang="en-US" sz="2400" b="1" dirty="0">
                <a:solidFill>
                  <a:srgbClr val="E97635"/>
                </a:solidFill>
                <a:latin typeface="Arial Narrow" charset="0"/>
                <a:ea typeface="ＭＳ Ｐゴシック" charset="0"/>
              </a:rPr>
              <a:t>Bacteria:</a:t>
            </a:r>
            <a:r>
              <a:rPr lang="en-US" sz="2000" b="1" dirty="0">
                <a:solidFill>
                  <a:srgbClr val="1E5298"/>
                </a:solidFill>
                <a:ea typeface="ＭＳ Ｐゴシック" charset="0"/>
                <a:cs typeface="ＭＳ Ｐゴシック" charset="0"/>
              </a:rPr>
              <a:t>	</a:t>
            </a:r>
            <a:r>
              <a:rPr lang="en-US" sz="2200" dirty="0">
                <a:solidFill>
                  <a:srgbClr val="231F20"/>
                </a:solidFill>
                <a:latin typeface="Arial Narrow" charset="0"/>
                <a:ea typeface="ＭＳ Ｐゴシック" charset="0"/>
              </a:rPr>
              <a:t>Nontyphoidal</a:t>
            </a:r>
            <a:r>
              <a:rPr lang="en-US" sz="2000" dirty="0">
                <a:solidFill>
                  <a:srgbClr val="0093D3"/>
                </a:solidFill>
                <a:ea typeface="ＭＳ Ｐゴシック" charset="0"/>
                <a:cs typeface="ＭＳ Ｐゴシック" charset="0"/>
              </a:rPr>
              <a:t> </a:t>
            </a:r>
            <a:r>
              <a:rPr lang="en-US" sz="2200" i="1" dirty="0">
                <a:solidFill>
                  <a:srgbClr val="231F20"/>
                </a:solidFill>
                <a:latin typeface="Arial Narrow" charset="0"/>
                <a:ea typeface="ＭＳ Ｐゴシック" charset="0"/>
              </a:rPr>
              <a:t>Salmonella</a:t>
            </a:r>
          </a:p>
          <a:p>
            <a:pPr defTabSz="114300" eaLnBrk="0" fontAlgn="base" hangingPunct="0">
              <a:spcBef>
                <a:spcPct val="50000"/>
              </a:spcBef>
              <a:spcAft>
                <a:spcPct val="0"/>
              </a:spcAft>
            </a:pPr>
            <a:r>
              <a:rPr lang="en-US" sz="2400" b="1" dirty="0">
                <a:solidFill>
                  <a:srgbClr val="E97635"/>
                </a:solidFill>
                <a:latin typeface="Arial Narrow" charset="0"/>
                <a:ea typeface="ＭＳ Ｐゴシック" charset="0"/>
              </a:rPr>
              <a:t>Illness:	</a:t>
            </a:r>
            <a:r>
              <a:rPr lang="en-US" sz="2400" b="1" dirty="0">
                <a:solidFill>
                  <a:srgbClr val="000000"/>
                </a:solidFill>
                <a:ea typeface="ＭＳ Ｐゴシック" charset="0"/>
                <a:cs typeface="ＭＳ Ｐゴシック" charset="0"/>
              </a:rPr>
              <a:t>		</a:t>
            </a:r>
            <a:r>
              <a:rPr lang="en-US" sz="2200" dirty="0">
                <a:solidFill>
                  <a:srgbClr val="231F20"/>
                </a:solidFill>
                <a:latin typeface="Arial Narrow" charset="0"/>
                <a:ea typeface="ＭＳ Ｐゴシック" charset="0"/>
              </a:rPr>
              <a:t>Salmonellosis</a:t>
            </a:r>
            <a:r>
              <a:rPr lang="en-US" sz="2000" dirty="0">
                <a:solidFill>
                  <a:srgbClr val="0093D3"/>
                </a:solidFill>
                <a:ea typeface="ＭＳ Ｐゴシック" charset="0"/>
                <a:cs typeface="ＭＳ Ｐゴシック" charset="0"/>
              </a:rPr>
              <a:t>	 	</a:t>
            </a:r>
          </a:p>
        </p:txBody>
      </p:sp>
      <p:sp>
        <p:nvSpPr>
          <p:cNvPr id="100374"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2-38</a:t>
            </a:r>
          </a:p>
        </p:txBody>
      </p:sp>
      <p:graphicFrame>
        <p:nvGraphicFramePr>
          <p:cNvPr id="7" name="Group 3"/>
          <p:cNvGraphicFramePr>
            <a:graphicFrameLocks/>
          </p:cNvGraphicFramePr>
          <p:nvPr>
            <p:extLst>
              <p:ext uri="{D42A27DB-BD31-4B8C-83A1-F6EECF244321}">
                <p14:modId xmlns:p14="http://schemas.microsoft.com/office/powerpoint/2010/main" val="3222476650"/>
              </p:ext>
            </p:extLst>
          </p:nvPr>
        </p:nvGraphicFramePr>
        <p:xfrm>
          <a:off x="495559" y="2136640"/>
          <a:ext cx="8229600" cy="4474729"/>
        </p:xfrm>
        <a:graphic>
          <a:graphicData uri="http://schemas.openxmlformats.org/drawingml/2006/table">
            <a:tbl>
              <a:tblPr/>
              <a:tblGrid>
                <a:gridCol w="4179060">
                  <a:extLst>
                    <a:ext uri="{9D8B030D-6E8A-4147-A177-3AD203B41FA5}">
                      <a16:colId xmlns:a16="http://schemas.microsoft.com/office/drawing/2014/main" val="20000"/>
                    </a:ext>
                  </a:extLst>
                </a:gridCol>
                <a:gridCol w="4050540">
                  <a:extLst>
                    <a:ext uri="{9D8B030D-6E8A-4147-A177-3AD203B41FA5}">
                      <a16:colId xmlns:a16="http://schemas.microsoft.com/office/drawing/2014/main" val="20001"/>
                    </a:ext>
                  </a:extLst>
                </a:gridCol>
              </a:tblGrid>
              <a:tr h="748341">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a:t>
                      </a:r>
                      <a:r>
                        <a:rPr lang="en-US" sz="2400" b="1" baseline="0" dirty="0">
                          <a:solidFill>
                            <a:srgbClr val="E97635"/>
                          </a:solidFill>
                          <a:latin typeface="Arial Narrow" charset="0"/>
                          <a:ea typeface="ＭＳ Ｐゴシック" charset="0"/>
                          <a:cs typeface="+mn-cs"/>
                        </a:rPr>
                        <a:t> Food</a:t>
                      </a:r>
                      <a:endParaRPr lang="en-US" sz="2400" b="1" dirty="0">
                        <a:solidFill>
                          <a:srgbClr val="E97635"/>
                        </a:solidFill>
                        <a:latin typeface="Arial Narrow" charset="0"/>
                        <a:ea typeface="ＭＳ Ｐゴシック" charset="0"/>
                        <a:cs typeface="+mn-cs"/>
                      </a:endParaRP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726388">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Poultry and eggs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Dairy products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Produce, such as tomatoes, peppers, and cantaloupes</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Diarrhea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Abdominal cramps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Vomiting</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Fever</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3" name="Picture Placeholder 2"/>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903926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7"/>
          <p:cNvSpPr>
            <a:spLocks noGrp="1" noChangeArrowheads="1"/>
          </p:cNvSpPr>
          <p:nvPr>
            <p:ph type="title"/>
          </p:nvPr>
        </p:nvSpPr>
        <p:spPr/>
        <p:txBody>
          <a:bodyPr/>
          <a:lstStyle/>
          <a:p>
            <a:pPr eaLnBrk="1" hangingPunct="1">
              <a:defRPr/>
            </a:pPr>
            <a:r>
              <a:rPr lang="en-US" dirty="0"/>
              <a:t>Nontyphoidal </a:t>
            </a:r>
            <a:r>
              <a:rPr lang="en-US" i="1" dirty="0"/>
              <a:t>Salmonella</a:t>
            </a:r>
            <a:endParaRPr lang="en-US" dirty="0"/>
          </a:p>
        </p:txBody>
      </p:sp>
      <p:pic>
        <p:nvPicPr>
          <p:cNvPr id="3" name="Picture Placeholder 2"/>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
        <p:nvSpPr>
          <p:cNvPr id="900099" name="Rectangle 3"/>
          <p:cNvSpPr>
            <a:spLocks noGrp="1" noChangeArrowheads="1"/>
          </p:cNvSpPr>
          <p:nvPr>
            <p:ph idx="4294967295"/>
          </p:nvPr>
        </p:nvSpPr>
        <p:spPr>
          <a:xfrm>
            <a:off x="3924300" y="1122363"/>
            <a:ext cx="5219700" cy="4983162"/>
          </a:xfrm>
        </p:spPr>
        <p:txBody>
          <a:bodyPr/>
          <a:lstStyle/>
          <a:p>
            <a:pPr eaLnBrk="1" hangingPunct="1">
              <a:defRPr/>
            </a:pPr>
            <a:r>
              <a:rPr lang="en-US" dirty="0"/>
              <a:t>Most important prevention measure:</a:t>
            </a:r>
          </a:p>
          <a:p>
            <a:pPr marL="347472" lvl="1" indent="-347472" eaLnBrk="1" hangingPunct="1">
              <a:defRPr/>
            </a:pPr>
            <a:r>
              <a:rPr lang="en-US" dirty="0"/>
              <a:t>Prevent cross-contamination.</a:t>
            </a:r>
          </a:p>
          <a:p>
            <a:pPr eaLnBrk="1" hangingPunct="1">
              <a:defRPr/>
            </a:pPr>
            <a:r>
              <a:rPr lang="en-US" dirty="0"/>
              <a:t>Other prevention measures:</a:t>
            </a:r>
          </a:p>
          <a:p>
            <a:pPr marL="347472" lvl="1" indent="-347472" eaLnBrk="1" hangingPunct="1">
              <a:defRPr/>
            </a:pPr>
            <a:r>
              <a:rPr lang="en-US" dirty="0"/>
              <a:t>Cook poultry and eggs to minimum internal temperatures.</a:t>
            </a:r>
          </a:p>
          <a:p>
            <a:pPr marL="347472" lvl="1" indent="-347472" eaLnBrk="1" hangingPunct="1">
              <a:defRPr/>
            </a:pPr>
            <a:r>
              <a:rPr lang="en-US" dirty="0"/>
              <a:t>Prevent cross-contamination between poultry and ready-to-eat food.</a:t>
            </a:r>
          </a:p>
          <a:p>
            <a:pPr marL="347472" lvl="1" indent="-347472" eaLnBrk="1" hangingPunct="1">
              <a:defRPr/>
            </a:pPr>
            <a:r>
              <a:rPr lang="en-US" dirty="0"/>
              <a:t>Exclude food </a:t>
            </a:r>
            <a:r>
              <a:rPr lang="en-US" dirty="0">
                <a:solidFill>
                  <a:schemeClr val="tx1"/>
                </a:solidFill>
              </a:rPr>
              <a:t>handlers who are vomiting or have diarrhea and have been </a:t>
            </a:r>
            <a:r>
              <a:rPr lang="en-US" dirty="0"/>
              <a:t>diagnosed with an illness caused by </a:t>
            </a:r>
            <a:r>
              <a:rPr lang="en-US" dirty="0" err="1"/>
              <a:t>nontyphoidal</a:t>
            </a:r>
            <a:r>
              <a:rPr lang="en-US" dirty="0"/>
              <a:t> </a:t>
            </a:r>
            <a:r>
              <a:rPr lang="en-US" i="1" dirty="0"/>
              <a:t>Salmonella </a:t>
            </a:r>
            <a:r>
              <a:rPr lang="en-US" dirty="0"/>
              <a:t>from the operation.</a:t>
            </a:r>
          </a:p>
          <a:p>
            <a:pPr marL="347472" lvl="1" indent="-347472" eaLnBrk="1" hangingPunct="1">
              <a:buFont typeface="Wingdings" pitchFamily="2" charset="2"/>
              <a:buNone/>
              <a:defRPr/>
            </a:pPr>
            <a:r>
              <a:rPr lang="en-US" sz="2400" dirty="0">
                <a:solidFill>
                  <a:srgbClr val="0093D3"/>
                </a:solidFill>
              </a:rPr>
              <a:t> </a:t>
            </a:r>
          </a:p>
        </p:txBody>
      </p:sp>
      <p:sp>
        <p:nvSpPr>
          <p:cNvPr id="10138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2-39</a:t>
            </a:r>
          </a:p>
        </p:txBody>
      </p:sp>
    </p:spTree>
    <p:extLst>
      <p:ext uri="{BB962C8B-B14F-4D97-AF65-F5344CB8AC3E}">
        <p14:creationId xmlns:p14="http://schemas.microsoft.com/office/powerpoint/2010/main" val="4082333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250264" y="3499859"/>
            <a:ext cx="2093913" cy="843539"/>
          </a:xfrm>
        </p:spPr>
        <p:txBody>
          <a:bodyPr/>
          <a:lstStyle/>
          <a:p>
            <a:r>
              <a:rPr lang="en-US" dirty="0"/>
              <a:t>Bacteria</a:t>
            </a:r>
          </a:p>
        </p:txBody>
      </p:sp>
      <p:sp>
        <p:nvSpPr>
          <p:cNvPr id="43010" name="Rectangle 2"/>
          <p:cNvSpPr>
            <a:spLocks noGrp="1" noChangeArrowheads="1"/>
          </p:cNvSpPr>
          <p:nvPr>
            <p:ph type="title"/>
          </p:nvPr>
        </p:nvSpPr>
        <p:spPr/>
        <p:txBody>
          <a:bodyPr/>
          <a:lstStyle/>
          <a:p>
            <a:pPr eaLnBrk="1" hangingPunct="1">
              <a:defRPr/>
            </a:pPr>
            <a:r>
              <a:rPr lang="en-US" dirty="0"/>
              <a:t>Pathogens</a:t>
            </a:r>
            <a:endParaRPr lang="en-US" dirty="0">
              <a:cs typeface="+mj-cs"/>
            </a:endParaRPr>
          </a:p>
        </p:txBody>
      </p:sp>
      <p:sp>
        <p:nvSpPr>
          <p:cNvPr id="37891" name="Rectangle 3"/>
          <p:cNvSpPr>
            <a:spLocks noGrp="1" noChangeArrowheads="1"/>
          </p:cNvSpPr>
          <p:nvPr>
            <p:ph idx="1"/>
          </p:nvPr>
        </p:nvSpPr>
        <p:spPr/>
        <p:txBody>
          <a:bodyPr/>
          <a:lstStyle/>
          <a:p>
            <a:pPr marL="0" indent="0" eaLnBrk="1" hangingPunct="1">
              <a:defRPr/>
            </a:pPr>
            <a:r>
              <a:rPr lang="en-US" kern="1200" dirty="0">
                <a:ea typeface="+mn-ea"/>
                <a:cs typeface="+mn-cs"/>
              </a:rPr>
              <a:t>Four types of pathogens can contaminate food and cause foodborne illness:</a:t>
            </a:r>
          </a:p>
        </p:txBody>
      </p:sp>
      <p:sp>
        <p:nvSpPr>
          <p:cNvPr id="4" name="Text Placeholder 3"/>
          <p:cNvSpPr>
            <a:spLocks noGrp="1"/>
          </p:cNvSpPr>
          <p:nvPr>
            <p:ph type="body" sz="quarter" idx="18"/>
          </p:nvPr>
        </p:nvSpPr>
        <p:spPr>
          <a:xfrm>
            <a:off x="2476632" y="3499859"/>
            <a:ext cx="2093913" cy="843539"/>
          </a:xfrm>
        </p:spPr>
        <p:txBody>
          <a:bodyPr/>
          <a:lstStyle/>
          <a:p>
            <a:r>
              <a:rPr lang="en-US" dirty="0"/>
              <a:t>Viruses</a:t>
            </a:r>
          </a:p>
        </p:txBody>
      </p:sp>
      <p:sp>
        <p:nvSpPr>
          <p:cNvPr id="6" name="Text Placeholder 5"/>
          <p:cNvSpPr>
            <a:spLocks noGrp="1"/>
          </p:cNvSpPr>
          <p:nvPr>
            <p:ph type="body" sz="quarter" idx="20"/>
          </p:nvPr>
        </p:nvSpPr>
        <p:spPr>
          <a:xfrm>
            <a:off x="4737986" y="3499859"/>
            <a:ext cx="2093913" cy="843539"/>
          </a:xfrm>
        </p:spPr>
        <p:txBody>
          <a:bodyPr/>
          <a:lstStyle/>
          <a:p>
            <a:r>
              <a:rPr lang="en-US" dirty="0"/>
              <a:t>Parasites</a:t>
            </a:r>
          </a:p>
        </p:txBody>
      </p:sp>
      <p:sp>
        <p:nvSpPr>
          <p:cNvPr id="8" name="Text Placeholder 7"/>
          <p:cNvSpPr>
            <a:spLocks noGrp="1"/>
          </p:cNvSpPr>
          <p:nvPr>
            <p:ph type="body" sz="quarter" idx="22"/>
          </p:nvPr>
        </p:nvSpPr>
        <p:spPr>
          <a:xfrm>
            <a:off x="6936920" y="3499859"/>
            <a:ext cx="2093913" cy="843539"/>
          </a:xfrm>
        </p:spPr>
        <p:txBody>
          <a:bodyPr/>
          <a:lstStyle/>
          <a:p>
            <a:r>
              <a:rPr lang="en-US" dirty="0"/>
              <a:t>Fungi</a:t>
            </a:r>
          </a:p>
        </p:txBody>
      </p:sp>
      <p:sp>
        <p:nvSpPr>
          <p:cNvPr id="43020"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2-4</a:t>
            </a:r>
          </a:p>
        </p:txBody>
      </p:sp>
      <p:pic>
        <p:nvPicPr>
          <p:cNvPr id="70665" name="Picture 1" descr="6e_c02_06B.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77172" y="1913330"/>
            <a:ext cx="1501541" cy="150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Picture 1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0294" y="1913330"/>
            <a:ext cx="1522414" cy="152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7" name="Picture 1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12502" y="1905000"/>
            <a:ext cx="1540698" cy="154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8" name="Picture 2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19950" y="1905000"/>
            <a:ext cx="1543050" cy="154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9681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p:pic>
      <p:sp>
        <p:nvSpPr>
          <p:cNvPr id="8" name="Rectangle 37"/>
          <p:cNvSpPr>
            <a:spLocks noGrp="1" noChangeArrowheads="1"/>
          </p:cNvSpPr>
          <p:nvPr>
            <p:ph type="title"/>
          </p:nvPr>
        </p:nvSpPr>
        <p:spPr/>
        <p:txBody>
          <a:bodyPr/>
          <a:lstStyle/>
          <a:p>
            <a:pPr eaLnBrk="1" hangingPunct="1">
              <a:defRPr/>
            </a:pPr>
            <a:r>
              <a:rPr lang="en-US" i="1" dirty="0"/>
              <a:t>Salmonella</a:t>
            </a:r>
            <a:r>
              <a:rPr lang="en-US" dirty="0"/>
              <a:t> Typhi</a:t>
            </a:r>
          </a:p>
        </p:txBody>
      </p:sp>
      <p:sp>
        <p:nvSpPr>
          <p:cNvPr id="5531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2-40</a:t>
            </a:r>
          </a:p>
        </p:txBody>
      </p:sp>
      <p:sp>
        <p:nvSpPr>
          <p:cNvPr id="102427" name="Rectangle 3"/>
          <p:cNvSpPr>
            <a:spLocks noChangeArrowheads="1"/>
          </p:cNvSpPr>
          <p:nvPr/>
        </p:nvSpPr>
        <p:spPr bwMode="auto">
          <a:xfrm>
            <a:off x="2819400" y="1016692"/>
            <a:ext cx="3886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tabLst>
                <a:tab pos="1144588" algn="l"/>
              </a:tabLst>
            </a:pPr>
            <a:r>
              <a:rPr lang="en-US" sz="2400" b="1" dirty="0">
                <a:solidFill>
                  <a:srgbClr val="E97635"/>
                </a:solidFill>
                <a:latin typeface="Arial Narrow" charset="0"/>
                <a:ea typeface="ＭＳ Ｐゴシック" charset="0"/>
              </a:rPr>
              <a:t>Bacteria:</a:t>
            </a:r>
            <a:r>
              <a:rPr lang="en-US" sz="2000" b="1" dirty="0">
                <a:solidFill>
                  <a:srgbClr val="000000"/>
                </a:solidFill>
                <a:ea typeface="ＭＳ Ｐゴシック" charset="0"/>
                <a:cs typeface="ＭＳ Ｐゴシック" charset="0"/>
              </a:rPr>
              <a:t>	</a:t>
            </a:r>
            <a:r>
              <a:rPr lang="en-US" sz="2200" i="1" dirty="0">
                <a:solidFill>
                  <a:srgbClr val="231F20"/>
                </a:solidFill>
                <a:latin typeface="Arial Narrow" charset="0"/>
                <a:ea typeface="ＭＳ Ｐゴシック" charset="0"/>
              </a:rPr>
              <a:t>Salmonella</a:t>
            </a:r>
            <a:r>
              <a:rPr lang="en-US" sz="2200" dirty="0">
                <a:solidFill>
                  <a:srgbClr val="231F20"/>
                </a:solidFill>
                <a:latin typeface="Arial Narrow" charset="0"/>
                <a:ea typeface="ＭＳ Ｐゴシック" charset="0"/>
              </a:rPr>
              <a:t> Typhi </a:t>
            </a:r>
          </a:p>
          <a:p>
            <a:pPr fontAlgn="base">
              <a:spcBef>
                <a:spcPct val="0"/>
              </a:spcBef>
              <a:spcAft>
                <a:spcPct val="0"/>
              </a:spcAft>
              <a:tabLst>
                <a:tab pos="1144588" algn="l"/>
              </a:tabLst>
            </a:pPr>
            <a:r>
              <a:rPr lang="en-US" sz="2400" b="1" dirty="0">
                <a:solidFill>
                  <a:srgbClr val="E97635"/>
                </a:solidFill>
                <a:latin typeface="Arial Narrow" charset="0"/>
                <a:ea typeface="ＭＳ Ｐゴシック" charset="0"/>
              </a:rPr>
              <a:t>Illness:</a:t>
            </a:r>
            <a:r>
              <a:rPr lang="en-US" sz="2400" b="1" dirty="0">
                <a:solidFill>
                  <a:srgbClr val="000000"/>
                </a:solidFill>
                <a:ea typeface="ＭＳ Ｐゴシック" charset="0"/>
                <a:cs typeface="ＭＳ Ｐゴシック" charset="0"/>
              </a:rPr>
              <a:t>	</a:t>
            </a:r>
            <a:r>
              <a:rPr lang="en-US" sz="2200" dirty="0">
                <a:solidFill>
                  <a:srgbClr val="231F20"/>
                </a:solidFill>
                <a:latin typeface="Arial Narrow" charset="0"/>
                <a:ea typeface="ＭＳ Ｐゴシック" charset="0"/>
              </a:rPr>
              <a:t>Typhoid Fever </a:t>
            </a:r>
            <a:r>
              <a:rPr lang="en-US" sz="2000" b="1" dirty="0">
                <a:solidFill>
                  <a:srgbClr val="000000"/>
                </a:solidFill>
                <a:ea typeface="ＭＳ Ｐゴシック" charset="0"/>
                <a:cs typeface="ＭＳ Ｐゴシック" charset="0"/>
              </a:rPr>
              <a:t>	</a:t>
            </a:r>
            <a:endParaRPr lang="en-US" sz="2000" dirty="0">
              <a:solidFill>
                <a:srgbClr val="1E5298"/>
              </a:solidFill>
              <a:ea typeface="ＭＳ Ｐゴシック" charset="0"/>
              <a:cs typeface="ＭＳ Ｐゴシック" charset="0"/>
            </a:endParaRPr>
          </a:p>
        </p:txBody>
      </p:sp>
      <p:graphicFrame>
        <p:nvGraphicFramePr>
          <p:cNvPr id="9" name="Group 3"/>
          <p:cNvGraphicFramePr>
            <a:graphicFrameLocks/>
          </p:cNvGraphicFramePr>
          <p:nvPr>
            <p:extLst>
              <p:ext uri="{D42A27DB-BD31-4B8C-83A1-F6EECF244321}">
                <p14:modId xmlns:p14="http://schemas.microsoft.com/office/powerpoint/2010/main" val="537217764"/>
              </p:ext>
            </p:extLst>
          </p:nvPr>
        </p:nvGraphicFramePr>
        <p:xfrm>
          <a:off x="650876" y="2317521"/>
          <a:ext cx="8056562" cy="4261272"/>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a:t>
                      </a:r>
                      <a:r>
                        <a:rPr lang="en-US" sz="2400" b="1" baseline="0" dirty="0">
                          <a:solidFill>
                            <a:srgbClr val="E97635"/>
                          </a:solidFill>
                          <a:latin typeface="Arial Narrow" charset="0"/>
                          <a:ea typeface="ＭＳ Ｐゴシック" charset="0"/>
                          <a:cs typeface="+mn-cs"/>
                        </a:rPr>
                        <a:t> Food</a:t>
                      </a:r>
                      <a:endParaRPr lang="en-US" sz="2400" b="1" dirty="0">
                        <a:solidFill>
                          <a:srgbClr val="E97635"/>
                        </a:solidFill>
                        <a:latin typeface="Arial Narrow" charset="0"/>
                        <a:ea typeface="ＭＳ Ｐゴシック" charset="0"/>
                        <a:cs typeface="+mn-cs"/>
                      </a:endParaRP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Ready-to-eat food</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Beverages</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High fever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Weakness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Abdominal pain</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Headache</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Loss of appetite</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Rash</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39734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7"/>
          <p:cNvSpPr>
            <a:spLocks noGrp="1" noChangeArrowheads="1"/>
          </p:cNvSpPr>
          <p:nvPr>
            <p:ph type="title"/>
          </p:nvPr>
        </p:nvSpPr>
        <p:spPr/>
        <p:txBody>
          <a:bodyPr/>
          <a:lstStyle/>
          <a:p>
            <a:pPr eaLnBrk="1" hangingPunct="1">
              <a:defRPr/>
            </a:pPr>
            <a:r>
              <a:rPr lang="en-US" i="1" dirty="0"/>
              <a:t>Salmonella</a:t>
            </a:r>
            <a:r>
              <a:rPr lang="en-US" dirty="0"/>
              <a:t> Typhi</a:t>
            </a:r>
          </a:p>
        </p:txBody>
      </p:sp>
      <p:pic>
        <p:nvPicPr>
          <p:cNvPr id="3" name="Picture Placeholder 2"/>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p:pic>
      <p:sp>
        <p:nvSpPr>
          <p:cNvPr id="900099" name="Rectangle 3"/>
          <p:cNvSpPr>
            <a:spLocks noGrp="1" noChangeArrowheads="1"/>
          </p:cNvSpPr>
          <p:nvPr>
            <p:ph idx="4294967295"/>
          </p:nvPr>
        </p:nvSpPr>
        <p:spPr>
          <a:xfrm>
            <a:off x="4076700" y="1122363"/>
            <a:ext cx="5067300" cy="4983162"/>
          </a:xfrm>
        </p:spPr>
        <p:txBody>
          <a:bodyPr/>
          <a:lstStyle/>
          <a:p>
            <a:pPr eaLnBrk="1" hangingPunct="1">
              <a:defRPr/>
            </a:pPr>
            <a:r>
              <a:rPr lang="en-US" dirty="0"/>
              <a:t>Most important prevention measure:</a:t>
            </a:r>
          </a:p>
          <a:p>
            <a:pPr marL="347472" lvl="1" indent="-347472" eaLnBrk="1" hangingPunct="1">
              <a:defRPr/>
            </a:pPr>
            <a:r>
              <a:rPr lang="en-US" dirty="0"/>
              <a:t>Prevent cross-contamination.</a:t>
            </a:r>
          </a:p>
          <a:p>
            <a:pPr eaLnBrk="1" hangingPunct="1">
              <a:defRPr/>
            </a:pPr>
            <a:r>
              <a:rPr lang="en-US" dirty="0"/>
              <a:t>Other prevention measures:</a:t>
            </a:r>
          </a:p>
          <a:p>
            <a:pPr marL="347472" lvl="1" indent="-347472" eaLnBrk="1" hangingPunct="1">
              <a:defRPr/>
            </a:pPr>
            <a:r>
              <a:rPr lang="en-US" dirty="0"/>
              <a:t>Exclude food handlers who have been diagnosed with an illness caused by </a:t>
            </a:r>
            <a:r>
              <a:rPr lang="en-US" i="1" dirty="0"/>
              <a:t>Salmonella</a:t>
            </a:r>
            <a:r>
              <a:rPr lang="en-US" dirty="0"/>
              <a:t> Typhi from the operation.</a:t>
            </a:r>
          </a:p>
          <a:p>
            <a:pPr marL="347472" lvl="1" indent="-347472" eaLnBrk="1" hangingPunct="1">
              <a:defRPr/>
            </a:pPr>
            <a:r>
              <a:rPr lang="en-US" dirty="0"/>
              <a:t>Wash hands.</a:t>
            </a:r>
          </a:p>
          <a:p>
            <a:pPr marL="347472" lvl="1" indent="-347472" eaLnBrk="1" hangingPunct="1">
              <a:defRPr/>
            </a:pPr>
            <a:r>
              <a:rPr lang="en-US" dirty="0"/>
              <a:t>Cook food to minimum internal temperatures.</a:t>
            </a:r>
          </a:p>
          <a:p>
            <a:pPr marL="347472" lvl="1" indent="-347472" eaLnBrk="1" hangingPunct="1">
              <a:buFont typeface="Wingdings" pitchFamily="2" charset="2"/>
              <a:buNone/>
              <a:defRPr/>
            </a:pPr>
            <a:r>
              <a:rPr lang="en-US" sz="2400" dirty="0">
                <a:solidFill>
                  <a:srgbClr val="0093D3"/>
                </a:solidFill>
              </a:rPr>
              <a:t> </a:t>
            </a:r>
          </a:p>
        </p:txBody>
      </p:sp>
      <p:sp>
        <p:nvSpPr>
          <p:cNvPr id="10342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2-41</a:t>
            </a:r>
          </a:p>
        </p:txBody>
      </p:sp>
    </p:spTree>
    <p:extLst>
      <p:ext uri="{BB962C8B-B14F-4D97-AF65-F5344CB8AC3E}">
        <p14:creationId xmlns:p14="http://schemas.microsoft.com/office/powerpoint/2010/main" val="3577104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2-42</a:t>
            </a:r>
          </a:p>
        </p:txBody>
      </p:sp>
      <p:sp>
        <p:nvSpPr>
          <p:cNvPr id="6" name="Rectangle 2060"/>
          <p:cNvSpPr>
            <a:spLocks noGrp="1" noChangeArrowheads="1"/>
          </p:cNvSpPr>
          <p:nvPr>
            <p:ph type="title"/>
          </p:nvPr>
        </p:nvSpPr>
        <p:spPr/>
        <p:txBody>
          <a:bodyPr/>
          <a:lstStyle/>
          <a:p>
            <a:pPr eaLnBrk="1" hangingPunct="1">
              <a:defRPr/>
            </a:pPr>
            <a:r>
              <a:rPr lang="en-US" dirty="0"/>
              <a:t>Major Foodborne Bacteria </a:t>
            </a:r>
          </a:p>
        </p:txBody>
      </p:sp>
      <p:sp>
        <p:nvSpPr>
          <p:cNvPr id="1184776" name="Rectangle 8"/>
          <p:cNvSpPr>
            <a:spLocks noGrp="1" noChangeArrowheads="1"/>
          </p:cNvSpPr>
          <p:nvPr>
            <p:ph idx="1"/>
          </p:nvPr>
        </p:nvSpPr>
        <p:spPr/>
        <p:txBody>
          <a:bodyPr/>
          <a:lstStyle/>
          <a:p>
            <a:pPr marL="0" indent="0" eaLnBrk="1" hangingPunct="1">
              <a:defRPr/>
            </a:pPr>
            <a:r>
              <a:rPr lang="en-US" dirty="0"/>
              <a:t>Practicing good personal hygiene can keep these bacteria from causing a foodborne illness:</a:t>
            </a:r>
          </a:p>
          <a:p>
            <a:pPr marL="571500" lvl="1" indent="-457200" eaLnBrk="1" hangingPunct="1">
              <a:defRPr/>
            </a:pPr>
            <a:r>
              <a:rPr lang="en-US" i="1" dirty="0"/>
              <a:t>Shigella</a:t>
            </a:r>
            <a:r>
              <a:rPr lang="en-US" dirty="0"/>
              <a:t> spp.</a:t>
            </a:r>
          </a:p>
          <a:p>
            <a:pPr marL="571500" lvl="1" indent="-457200" eaLnBrk="1" hangingPunct="1">
              <a:defRPr/>
            </a:pPr>
            <a:r>
              <a:rPr lang="en-US" i="1" dirty="0"/>
              <a:t>Staphylococcus aureus</a:t>
            </a:r>
          </a:p>
        </p:txBody>
      </p:sp>
    </p:spTree>
    <p:extLst>
      <p:ext uri="{BB962C8B-B14F-4D97-AF65-F5344CB8AC3E}">
        <p14:creationId xmlns:p14="http://schemas.microsoft.com/office/powerpoint/2010/main" val="1274902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p:pic>
      <p:sp>
        <p:nvSpPr>
          <p:cNvPr id="904225" name="Rectangle 33"/>
          <p:cNvSpPr>
            <a:spLocks noGrp="1" noChangeArrowheads="1"/>
          </p:cNvSpPr>
          <p:nvPr>
            <p:ph type="title"/>
          </p:nvPr>
        </p:nvSpPr>
        <p:spPr/>
        <p:txBody>
          <a:bodyPr/>
          <a:lstStyle/>
          <a:p>
            <a:pPr eaLnBrk="1" hangingPunct="1">
              <a:defRPr/>
            </a:pPr>
            <a:r>
              <a:rPr lang="en-US" i="1" dirty="0"/>
              <a:t>Shigella</a:t>
            </a:r>
            <a:r>
              <a:rPr lang="en-US" dirty="0"/>
              <a:t> spp.</a:t>
            </a:r>
          </a:p>
        </p:txBody>
      </p:sp>
      <p:sp>
        <p:nvSpPr>
          <p:cNvPr id="105489" name="Rectangle 27"/>
          <p:cNvSpPr>
            <a:spLocks noChangeArrowheads="1"/>
          </p:cNvSpPr>
          <p:nvPr/>
        </p:nvSpPr>
        <p:spPr bwMode="auto">
          <a:xfrm>
            <a:off x="2960688" y="768732"/>
            <a:ext cx="559911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defTabSz="114300" eaLnBrk="0" fontAlgn="base" hangingPunct="0">
              <a:spcBef>
                <a:spcPct val="50000"/>
              </a:spcBef>
              <a:spcAft>
                <a:spcPct val="0"/>
              </a:spcAft>
            </a:pPr>
            <a:r>
              <a:rPr lang="en-US" sz="2400" b="1" dirty="0">
                <a:solidFill>
                  <a:srgbClr val="E97635"/>
                </a:solidFill>
                <a:latin typeface="Arial Narrow" charset="0"/>
                <a:ea typeface="ＭＳ Ｐゴシック" charset="0"/>
              </a:rPr>
              <a:t>Bacteria:	</a:t>
            </a:r>
            <a:r>
              <a:rPr lang="en-US" sz="2200" i="1" dirty="0">
                <a:solidFill>
                  <a:srgbClr val="231F20"/>
                </a:solidFill>
                <a:latin typeface="Arial Narrow" charset="0"/>
                <a:ea typeface="ＭＳ Ｐゴシック" charset="0"/>
              </a:rPr>
              <a:t>Shigella</a:t>
            </a:r>
            <a:r>
              <a:rPr lang="en-US" sz="2200" dirty="0">
                <a:solidFill>
                  <a:srgbClr val="231F20"/>
                </a:solidFill>
                <a:latin typeface="Arial Narrow" charset="0"/>
                <a:ea typeface="ＭＳ Ｐゴシック" charset="0"/>
              </a:rPr>
              <a:t> spp.</a:t>
            </a:r>
          </a:p>
          <a:p>
            <a:pPr defTabSz="114300" eaLnBrk="0" fontAlgn="base" hangingPunct="0">
              <a:spcBef>
                <a:spcPct val="50000"/>
              </a:spcBef>
              <a:spcAft>
                <a:spcPct val="0"/>
              </a:spcAft>
            </a:pPr>
            <a:r>
              <a:rPr lang="en-US" sz="2400" b="1" dirty="0">
                <a:solidFill>
                  <a:srgbClr val="E97635"/>
                </a:solidFill>
                <a:latin typeface="Arial Narrow" charset="0"/>
                <a:ea typeface="ＭＳ Ｐゴシック" charset="0"/>
              </a:rPr>
              <a:t>Illness:	</a:t>
            </a:r>
            <a:r>
              <a:rPr lang="en-US" sz="2000" dirty="0">
                <a:solidFill>
                  <a:srgbClr val="000000"/>
                </a:solidFill>
                <a:ea typeface="ＭＳ Ｐゴシック" charset="0"/>
                <a:cs typeface="ＭＳ Ｐゴシック" charset="0"/>
              </a:rPr>
              <a:t>		</a:t>
            </a:r>
            <a:r>
              <a:rPr lang="en-US" sz="2200" dirty="0">
                <a:solidFill>
                  <a:srgbClr val="231F20"/>
                </a:solidFill>
                <a:latin typeface="Arial Narrow" charset="0"/>
                <a:ea typeface="ＭＳ Ｐゴシック" charset="0"/>
              </a:rPr>
              <a:t>Shigellosis</a:t>
            </a:r>
          </a:p>
        </p:txBody>
      </p:sp>
      <p:sp>
        <p:nvSpPr>
          <p:cNvPr id="105492"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2-43</a:t>
            </a:r>
          </a:p>
        </p:txBody>
      </p:sp>
      <p:sp>
        <p:nvSpPr>
          <p:cNvPr id="10" name="TextBox 9"/>
          <p:cNvSpPr txBox="1"/>
          <p:nvPr/>
        </p:nvSpPr>
        <p:spPr>
          <a:xfrm>
            <a:off x="571500" y="-564000"/>
            <a:ext cx="3429000" cy="369332"/>
          </a:xfrm>
          <a:prstGeom prst="rect">
            <a:avLst/>
          </a:prstGeom>
          <a:noFill/>
        </p:spPr>
        <p:txBody>
          <a:bodyPr wrap="square" rtlCol="0">
            <a:spAutoFit/>
          </a:bodyPr>
          <a:lstStyle/>
          <a:p>
            <a:r>
              <a:rPr lang="en-US" b="1" dirty="0">
                <a:solidFill>
                  <a:srgbClr val="FF0000"/>
                </a:solidFill>
              </a:rPr>
              <a:t>Use photo from CB p. 2.14</a:t>
            </a:r>
          </a:p>
        </p:txBody>
      </p:sp>
      <p:graphicFrame>
        <p:nvGraphicFramePr>
          <p:cNvPr id="11" name="Group 3"/>
          <p:cNvGraphicFramePr>
            <a:graphicFrameLocks/>
          </p:cNvGraphicFramePr>
          <p:nvPr>
            <p:extLst>
              <p:ext uri="{D42A27DB-BD31-4B8C-83A1-F6EECF244321}">
                <p14:modId xmlns:p14="http://schemas.microsoft.com/office/powerpoint/2010/main" val="1312994302"/>
              </p:ext>
            </p:extLst>
          </p:nvPr>
        </p:nvGraphicFramePr>
        <p:xfrm>
          <a:off x="571500" y="2109672"/>
          <a:ext cx="8229600" cy="4474729"/>
        </p:xfrm>
        <a:graphic>
          <a:graphicData uri="http://schemas.openxmlformats.org/drawingml/2006/table">
            <a:tbl>
              <a:tblPr/>
              <a:tblGrid>
                <a:gridCol w="4179060">
                  <a:extLst>
                    <a:ext uri="{9D8B030D-6E8A-4147-A177-3AD203B41FA5}">
                      <a16:colId xmlns:a16="http://schemas.microsoft.com/office/drawing/2014/main" val="20000"/>
                    </a:ext>
                  </a:extLst>
                </a:gridCol>
                <a:gridCol w="4050540">
                  <a:extLst>
                    <a:ext uri="{9D8B030D-6E8A-4147-A177-3AD203B41FA5}">
                      <a16:colId xmlns:a16="http://schemas.microsoft.com/office/drawing/2014/main" val="20001"/>
                    </a:ext>
                  </a:extLst>
                </a:gridCol>
              </a:tblGrid>
              <a:tr h="748341">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a:t>
                      </a:r>
                      <a:r>
                        <a:rPr lang="en-US" sz="2400" b="1" baseline="0" dirty="0">
                          <a:solidFill>
                            <a:srgbClr val="E97635"/>
                          </a:solidFill>
                          <a:latin typeface="Arial Narrow" charset="0"/>
                          <a:ea typeface="ＭＳ Ｐゴシック" charset="0"/>
                          <a:cs typeface="+mn-cs"/>
                        </a:rPr>
                        <a:t> Food</a:t>
                      </a:r>
                      <a:endParaRPr lang="en-US" sz="2400" b="1" dirty="0">
                        <a:solidFill>
                          <a:srgbClr val="E97635"/>
                        </a:solidFill>
                        <a:latin typeface="Arial Narrow" charset="0"/>
                        <a:ea typeface="ＭＳ Ｐゴシック" charset="0"/>
                        <a:cs typeface="+mn-cs"/>
                      </a:endParaRP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726388">
                <a:tc>
                  <a:txBody>
                    <a:bodyPr/>
                    <a:lstStyle/>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r>
                        <a:rPr lang="en-US" sz="2200" b="1" dirty="0">
                          <a:solidFill>
                            <a:srgbClr val="231F20"/>
                          </a:solidFill>
                          <a:latin typeface="Arial Narrow" charset="0"/>
                          <a:ea typeface="ＭＳ Ｐゴシック" charset="0"/>
                        </a:rPr>
                        <a:t>Food easily contaminated by hands, including:</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Salads containing TCS food (potato, tuna, shrimp, macaroni, chicken)</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Food in contact with contaminated water, such as produce</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Bloody diarrhea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Abdominal pain and cramps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Fever (occasionally)</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8545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2-44</a:t>
            </a:r>
          </a:p>
        </p:txBody>
      </p:sp>
      <p:sp>
        <p:nvSpPr>
          <p:cNvPr id="6" name="Rectangle 33"/>
          <p:cNvSpPr>
            <a:spLocks noGrp="1" noChangeArrowheads="1"/>
          </p:cNvSpPr>
          <p:nvPr>
            <p:ph type="title"/>
          </p:nvPr>
        </p:nvSpPr>
        <p:spPr/>
        <p:txBody>
          <a:bodyPr/>
          <a:lstStyle/>
          <a:p>
            <a:pPr eaLnBrk="1" hangingPunct="1">
              <a:defRPr/>
            </a:pPr>
            <a:r>
              <a:rPr lang="en-US" i="1" dirty="0"/>
              <a:t>Shigella</a:t>
            </a:r>
            <a:r>
              <a:rPr lang="en-US" dirty="0"/>
              <a:t> spp.</a:t>
            </a:r>
          </a:p>
        </p:txBody>
      </p:sp>
      <p:pic>
        <p:nvPicPr>
          <p:cNvPr id="3" name="Picture Placeholder 2"/>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
        <p:nvSpPr>
          <p:cNvPr id="906250" name="Rectangle 10"/>
          <p:cNvSpPr>
            <a:spLocks noGrp="1" noChangeArrowheads="1"/>
          </p:cNvSpPr>
          <p:nvPr>
            <p:ph idx="4294967295"/>
          </p:nvPr>
        </p:nvSpPr>
        <p:spPr>
          <a:xfrm>
            <a:off x="4217988" y="1122363"/>
            <a:ext cx="4926012" cy="4983162"/>
          </a:xfrm>
        </p:spPr>
        <p:txBody>
          <a:bodyPr/>
          <a:lstStyle/>
          <a:p>
            <a:pPr marL="0" indent="0" eaLnBrk="1" hangingPunct="1">
              <a:defRPr/>
            </a:pPr>
            <a:r>
              <a:rPr lang="en-US" dirty="0"/>
              <a:t>Most important prevention measure:</a:t>
            </a:r>
          </a:p>
          <a:p>
            <a:pPr marL="571500" lvl="1" indent="-457200" eaLnBrk="1" hangingPunct="1">
              <a:defRPr/>
            </a:pPr>
            <a:r>
              <a:rPr lang="en-US" dirty="0"/>
              <a:t>Practice personal hygiene.</a:t>
            </a:r>
          </a:p>
          <a:p>
            <a:pPr marL="0" indent="0" eaLnBrk="1" hangingPunct="1">
              <a:defRPr/>
            </a:pPr>
            <a:r>
              <a:rPr lang="en-US" dirty="0"/>
              <a:t>Other prevention measures:</a:t>
            </a:r>
          </a:p>
          <a:p>
            <a:pPr marL="571500" lvl="1" indent="-457200" eaLnBrk="1" hangingPunct="1">
              <a:defRPr/>
            </a:pPr>
            <a:r>
              <a:rPr lang="en-US" dirty="0"/>
              <a:t>Exclude food </a:t>
            </a:r>
            <a:r>
              <a:rPr lang="en-US" dirty="0">
                <a:solidFill>
                  <a:schemeClr val="tx1"/>
                </a:solidFill>
              </a:rPr>
              <a:t>handlers who have diarrhea and have been </a:t>
            </a:r>
            <a:r>
              <a:rPr lang="en-US" dirty="0"/>
              <a:t>diagnosed with an illness caused by </a:t>
            </a:r>
            <a:r>
              <a:rPr lang="en-US" i="1" dirty="0"/>
              <a:t>Shigella</a:t>
            </a:r>
            <a:r>
              <a:rPr lang="en-US" dirty="0"/>
              <a:t> spp. from the operation .</a:t>
            </a:r>
          </a:p>
          <a:p>
            <a:pPr marL="571500" lvl="1" indent="-457200" eaLnBrk="1" hangingPunct="1">
              <a:defRPr/>
            </a:pPr>
            <a:r>
              <a:rPr lang="en-US" dirty="0"/>
              <a:t>Wash hands.</a:t>
            </a:r>
          </a:p>
          <a:p>
            <a:pPr marL="571500" lvl="1" indent="-457200" eaLnBrk="1" hangingPunct="1">
              <a:defRPr/>
            </a:pPr>
            <a:r>
              <a:rPr lang="en-US" dirty="0"/>
              <a:t>Control flies inside and outside the operation.</a:t>
            </a:r>
          </a:p>
          <a:p>
            <a:pPr marL="571500" lvl="1" indent="-457200" eaLnBrk="1" hangingPunct="1">
              <a:buFont typeface="Wingdings" pitchFamily="2" charset="2"/>
              <a:buNone/>
              <a:defRPr/>
            </a:pPr>
            <a:r>
              <a:rPr lang="en-US" sz="2400" dirty="0">
                <a:solidFill>
                  <a:srgbClr val="0093D3"/>
                </a:solidFill>
              </a:rPr>
              <a:t> </a:t>
            </a:r>
          </a:p>
        </p:txBody>
      </p:sp>
    </p:spTree>
    <p:extLst>
      <p:ext uri="{BB962C8B-B14F-4D97-AF65-F5344CB8AC3E}">
        <p14:creationId xmlns:p14="http://schemas.microsoft.com/office/powerpoint/2010/main" val="68123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a:ln w="3175">
            <a:solidFill>
              <a:schemeClr val="tx1"/>
            </a:solidFill>
          </a:ln>
        </p:spPr>
      </p:pic>
      <p:sp>
        <p:nvSpPr>
          <p:cNvPr id="1178656" name="Rectangle 32"/>
          <p:cNvSpPr>
            <a:spLocks noGrp="1" noChangeArrowheads="1"/>
          </p:cNvSpPr>
          <p:nvPr>
            <p:ph type="title"/>
          </p:nvPr>
        </p:nvSpPr>
        <p:spPr/>
        <p:txBody>
          <a:bodyPr/>
          <a:lstStyle/>
          <a:p>
            <a:pPr eaLnBrk="1" hangingPunct="1">
              <a:defRPr/>
            </a:pPr>
            <a:r>
              <a:rPr lang="en-US" i="1" dirty="0"/>
              <a:t>Staphylococcus aureus</a:t>
            </a:r>
          </a:p>
        </p:txBody>
      </p:sp>
      <p:sp>
        <p:nvSpPr>
          <p:cNvPr id="107538" name="Text Box 3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2-45</a:t>
            </a:r>
          </a:p>
        </p:txBody>
      </p:sp>
      <p:sp>
        <p:nvSpPr>
          <p:cNvPr id="107539" name="Rectangle 33"/>
          <p:cNvSpPr>
            <a:spLocks noChangeArrowheads="1"/>
          </p:cNvSpPr>
          <p:nvPr/>
        </p:nvSpPr>
        <p:spPr bwMode="auto">
          <a:xfrm>
            <a:off x="2819400" y="891404"/>
            <a:ext cx="559911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defTabSz="177800" eaLnBrk="0" fontAlgn="base" hangingPunct="0">
              <a:spcBef>
                <a:spcPct val="50000"/>
              </a:spcBef>
              <a:spcAft>
                <a:spcPct val="0"/>
              </a:spcAft>
              <a:tabLst>
                <a:tab pos="1028700" algn="l"/>
              </a:tabLst>
            </a:pPr>
            <a:r>
              <a:rPr lang="en-US" sz="2400" b="1" dirty="0">
                <a:solidFill>
                  <a:srgbClr val="E97635"/>
                </a:solidFill>
                <a:latin typeface="Arial Narrow" charset="0"/>
                <a:ea typeface="ＭＳ Ｐゴシック" charset="0"/>
              </a:rPr>
              <a:t>Bacteria: </a:t>
            </a:r>
            <a:r>
              <a:rPr lang="en-US" sz="2200" i="1" dirty="0">
                <a:solidFill>
                  <a:srgbClr val="231F20"/>
                </a:solidFill>
                <a:latin typeface="Arial Narrow" charset="0"/>
                <a:ea typeface="ＭＳ Ｐゴシック" charset="0"/>
              </a:rPr>
              <a:t>Staphylococcus</a:t>
            </a:r>
            <a:r>
              <a:rPr lang="en-US" sz="2200" dirty="0">
                <a:solidFill>
                  <a:srgbClr val="231F20"/>
                </a:solidFill>
                <a:latin typeface="Arial Narrow" charset="0"/>
                <a:ea typeface="ＭＳ Ｐゴシック" charset="0"/>
              </a:rPr>
              <a:t> </a:t>
            </a:r>
            <a:r>
              <a:rPr lang="en-US" sz="2200" i="1" dirty="0" err="1">
                <a:solidFill>
                  <a:srgbClr val="231F20"/>
                </a:solidFill>
                <a:latin typeface="Arial Narrow" charset="0"/>
                <a:ea typeface="ＭＳ Ｐゴシック" charset="0"/>
              </a:rPr>
              <a:t>aureus</a:t>
            </a:r>
            <a:endParaRPr lang="en-US" sz="2200" i="1" dirty="0">
              <a:solidFill>
                <a:srgbClr val="231F20"/>
              </a:solidFill>
              <a:latin typeface="Arial Narrow" charset="0"/>
              <a:ea typeface="ＭＳ Ｐゴシック" charset="0"/>
            </a:endParaRPr>
          </a:p>
          <a:p>
            <a:pPr defTabSz="177800" eaLnBrk="0" fontAlgn="base" hangingPunct="0">
              <a:spcBef>
                <a:spcPct val="50000"/>
              </a:spcBef>
              <a:spcAft>
                <a:spcPct val="0"/>
              </a:spcAft>
              <a:tabLst>
                <a:tab pos="1028700" algn="l"/>
              </a:tabLst>
            </a:pPr>
            <a:r>
              <a:rPr lang="en-US" sz="2400" b="1" dirty="0">
                <a:solidFill>
                  <a:srgbClr val="E97635"/>
                </a:solidFill>
                <a:latin typeface="Arial Narrow" charset="0"/>
                <a:ea typeface="ＭＳ Ｐゴシック" charset="0"/>
              </a:rPr>
              <a:t>Illness:</a:t>
            </a:r>
            <a:r>
              <a:rPr lang="en-US" sz="2000" b="1" dirty="0">
                <a:solidFill>
                  <a:srgbClr val="000000"/>
                </a:solidFill>
                <a:ea typeface="ＭＳ Ｐゴシック" charset="0"/>
                <a:cs typeface="ＭＳ Ｐゴシック" charset="0"/>
              </a:rPr>
              <a:t>	</a:t>
            </a:r>
            <a:r>
              <a:rPr lang="en-US" sz="2200" dirty="0">
                <a:solidFill>
                  <a:srgbClr val="231F20"/>
                </a:solidFill>
                <a:latin typeface="Arial Narrow" charset="0"/>
                <a:ea typeface="ＭＳ Ｐゴシック" charset="0"/>
              </a:rPr>
              <a:t>Staphylococcal</a:t>
            </a:r>
            <a:r>
              <a:rPr lang="en-US" sz="2000" dirty="0">
                <a:solidFill>
                  <a:srgbClr val="0093D3"/>
                </a:solidFill>
                <a:ea typeface="ＭＳ Ｐゴシック" charset="0"/>
                <a:cs typeface="ＭＳ Ｐゴシック" charset="0"/>
              </a:rPr>
              <a:t> </a:t>
            </a:r>
            <a:r>
              <a:rPr lang="en-US" sz="2200" dirty="0">
                <a:solidFill>
                  <a:srgbClr val="231F20"/>
                </a:solidFill>
                <a:latin typeface="Arial Narrow" charset="0"/>
                <a:ea typeface="ＭＳ Ｐゴシック" charset="0"/>
              </a:rPr>
              <a:t>gastroenteritis</a:t>
            </a:r>
          </a:p>
        </p:txBody>
      </p:sp>
      <p:graphicFrame>
        <p:nvGraphicFramePr>
          <p:cNvPr id="10" name="Group 3"/>
          <p:cNvGraphicFramePr>
            <a:graphicFrameLocks/>
          </p:cNvGraphicFramePr>
          <p:nvPr>
            <p:extLst>
              <p:ext uri="{D42A27DB-BD31-4B8C-83A1-F6EECF244321}">
                <p14:modId xmlns:p14="http://schemas.microsoft.com/office/powerpoint/2010/main" val="1420047132"/>
              </p:ext>
            </p:extLst>
          </p:nvPr>
        </p:nvGraphicFramePr>
        <p:xfrm>
          <a:off x="470750" y="2120971"/>
          <a:ext cx="8229600" cy="4474729"/>
        </p:xfrm>
        <a:graphic>
          <a:graphicData uri="http://schemas.openxmlformats.org/drawingml/2006/table">
            <a:tbl>
              <a:tblPr/>
              <a:tblGrid>
                <a:gridCol w="4179060">
                  <a:extLst>
                    <a:ext uri="{9D8B030D-6E8A-4147-A177-3AD203B41FA5}">
                      <a16:colId xmlns:a16="http://schemas.microsoft.com/office/drawing/2014/main" val="20000"/>
                    </a:ext>
                  </a:extLst>
                </a:gridCol>
                <a:gridCol w="4050540">
                  <a:extLst>
                    <a:ext uri="{9D8B030D-6E8A-4147-A177-3AD203B41FA5}">
                      <a16:colId xmlns:a16="http://schemas.microsoft.com/office/drawing/2014/main" val="20001"/>
                    </a:ext>
                  </a:extLst>
                </a:gridCol>
              </a:tblGrid>
              <a:tr h="748341">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a:t>
                      </a:r>
                      <a:r>
                        <a:rPr lang="en-US" sz="2400" b="1" baseline="0" dirty="0">
                          <a:solidFill>
                            <a:srgbClr val="E97635"/>
                          </a:solidFill>
                          <a:latin typeface="Arial Narrow" charset="0"/>
                          <a:ea typeface="ＭＳ Ｐゴシック" charset="0"/>
                          <a:cs typeface="+mn-cs"/>
                        </a:rPr>
                        <a:t> Food</a:t>
                      </a:r>
                      <a:endParaRPr lang="en-US" sz="2400" b="1" dirty="0">
                        <a:solidFill>
                          <a:srgbClr val="E97635"/>
                        </a:solidFill>
                        <a:latin typeface="Arial Narrow" charset="0"/>
                        <a:ea typeface="ＭＳ Ｐゴシック" charset="0"/>
                        <a:cs typeface="+mn-cs"/>
                      </a:endParaRP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726388">
                <a:tc>
                  <a:txBody>
                    <a:bodyPr/>
                    <a:lstStyle/>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r>
                        <a:rPr lang="en-US" sz="2200" b="1" dirty="0">
                          <a:solidFill>
                            <a:srgbClr val="231F20"/>
                          </a:solidFill>
                          <a:latin typeface="Arial Narrow" charset="0"/>
                          <a:ea typeface="ＭＳ Ｐゴシック" charset="0"/>
                        </a:rPr>
                        <a:t>Food requiring handling during prepping, including:</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Food that requires handling during prepping</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Salads containing TCS food (egg, tuna, chicken, macaroni)</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Deli meat</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Nausea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Vomiting and retching</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Abdominal cramps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98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2-46</a:t>
            </a:r>
          </a:p>
        </p:txBody>
      </p:sp>
      <p:sp>
        <p:nvSpPr>
          <p:cNvPr id="6" name="Rectangle 32"/>
          <p:cNvSpPr>
            <a:spLocks noGrp="1" noChangeArrowheads="1"/>
          </p:cNvSpPr>
          <p:nvPr>
            <p:ph type="title"/>
          </p:nvPr>
        </p:nvSpPr>
        <p:spPr/>
        <p:txBody>
          <a:bodyPr/>
          <a:lstStyle/>
          <a:p>
            <a:pPr eaLnBrk="1" hangingPunct="1">
              <a:defRPr/>
            </a:pPr>
            <a:r>
              <a:rPr lang="en-US" i="1" dirty="0"/>
              <a:t>Staphylococcus aureus</a:t>
            </a:r>
          </a:p>
        </p:txBody>
      </p:sp>
      <p:pic>
        <p:nvPicPr>
          <p:cNvPr id="3" name="Picture Placeholder 2"/>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t="-12397" b="-13183"/>
          <a:stretch/>
        </p:blipFill>
        <p:spPr>
          <a:ln w="3175">
            <a:solidFill>
              <a:schemeClr val="tx1"/>
            </a:solidFill>
          </a:ln>
        </p:spPr>
      </p:pic>
      <p:sp>
        <p:nvSpPr>
          <p:cNvPr id="1180681" name="Rectangle 9"/>
          <p:cNvSpPr>
            <a:spLocks noGrp="1" noChangeArrowheads="1"/>
          </p:cNvSpPr>
          <p:nvPr>
            <p:ph idx="4294967295"/>
          </p:nvPr>
        </p:nvSpPr>
        <p:spPr>
          <a:xfrm>
            <a:off x="3986213" y="1122363"/>
            <a:ext cx="5157787" cy="4983162"/>
          </a:xfrm>
        </p:spPr>
        <p:txBody>
          <a:bodyPr/>
          <a:lstStyle/>
          <a:p>
            <a:pPr marL="0" indent="0" eaLnBrk="1" hangingPunct="1">
              <a:defRPr/>
            </a:pPr>
            <a:r>
              <a:rPr lang="en-US" dirty="0"/>
              <a:t>Most important prevention measure:</a:t>
            </a:r>
          </a:p>
          <a:p>
            <a:pPr marL="571500" lvl="1" indent="-457200" eaLnBrk="1" hangingPunct="1">
              <a:defRPr/>
            </a:pPr>
            <a:r>
              <a:rPr lang="en-US" dirty="0"/>
              <a:t>Practice personal hygiene.</a:t>
            </a:r>
          </a:p>
          <a:p>
            <a:pPr marL="0" indent="0" eaLnBrk="1" hangingPunct="1">
              <a:defRPr/>
            </a:pPr>
            <a:r>
              <a:rPr lang="en-US" dirty="0"/>
              <a:t>Other prevention measures:</a:t>
            </a:r>
          </a:p>
          <a:p>
            <a:pPr marL="571500" lvl="1" indent="-457200" eaLnBrk="1" hangingPunct="1">
              <a:defRPr/>
            </a:pPr>
            <a:r>
              <a:rPr lang="en-US" dirty="0"/>
              <a:t>Wash hands, particularly after touching the hair, face, or body.</a:t>
            </a:r>
          </a:p>
          <a:p>
            <a:pPr marL="571500" lvl="1" indent="-457200" eaLnBrk="1" hangingPunct="1">
              <a:defRPr/>
            </a:pPr>
            <a:r>
              <a:rPr lang="en-US" dirty="0"/>
              <a:t>Cover wounds on hands and arms.</a:t>
            </a:r>
          </a:p>
          <a:p>
            <a:pPr marL="571500" lvl="1" indent="-457200" eaLnBrk="1" hangingPunct="1">
              <a:defRPr/>
            </a:pPr>
            <a:r>
              <a:rPr lang="en-US" dirty="0"/>
              <a:t>Hold, cool, and reheat food correctly.</a:t>
            </a:r>
          </a:p>
        </p:txBody>
      </p:sp>
    </p:spTree>
    <p:extLst>
      <p:ext uri="{BB962C8B-B14F-4D97-AF65-F5344CB8AC3E}">
        <p14:creationId xmlns:p14="http://schemas.microsoft.com/office/powerpoint/2010/main" val="39449390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60"/>
          <p:cNvSpPr>
            <a:spLocks noGrp="1" noChangeArrowheads="1"/>
          </p:cNvSpPr>
          <p:nvPr>
            <p:ph type="title"/>
          </p:nvPr>
        </p:nvSpPr>
        <p:spPr/>
        <p:txBody>
          <a:bodyPr/>
          <a:lstStyle/>
          <a:p>
            <a:pPr eaLnBrk="1" hangingPunct="1">
              <a:defRPr/>
            </a:pPr>
            <a:r>
              <a:rPr lang="en-US" dirty="0"/>
              <a:t>Major Foodborne Bacteria </a:t>
            </a:r>
          </a:p>
        </p:txBody>
      </p:sp>
      <p:sp>
        <p:nvSpPr>
          <p:cNvPr id="912387" name="Rectangle 3"/>
          <p:cNvSpPr>
            <a:spLocks noGrp="1" noChangeArrowheads="1"/>
          </p:cNvSpPr>
          <p:nvPr>
            <p:ph idx="1"/>
          </p:nvPr>
        </p:nvSpPr>
        <p:spPr/>
        <p:txBody>
          <a:bodyPr/>
          <a:lstStyle/>
          <a:p>
            <a:pPr marL="0" indent="0" eaLnBrk="1" hangingPunct="1">
              <a:defRPr/>
            </a:pPr>
            <a:r>
              <a:rPr lang="en-US" dirty="0"/>
              <a:t>Purchasing food from approved, reputable suppliers can keep these bacteria from causing a foodborne illness:</a:t>
            </a:r>
          </a:p>
          <a:p>
            <a:pPr marL="555625" lvl="1" indent="-414338" eaLnBrk="1" hangingPunct="1">
              <a:defRPr/>
            </a:pPr>
            <a:r>
              <a:rPr lang="en-US" i="1" dirty="0"/>
              <a:t>Vibrio vulnificus </a:t>
            </a:r>
          </a:p>
          <a:p>
            <a:pPr marL="555625" lvl="1" indent="-414338" eaLnBrk="1" hangingPunct="1">
              <a:defRPr/>
            </a:pPr>
            <a:r>
              <a:rPr lang="en-US" i="1" dirty="0"/>
              <a:t>Vibrio parahaemolyticus</a:t>
            </a:r>
            <a:endParaRPr lang="en-US" dirty="0"/>
          </a:p>
          <a:p>
            <a:pPr marL="555625" lvl="1" indent="-414338" eaLnBrk="1" hangingPunct="1">
              <a:buFont typeface="Wingdings" pitchFamily="2" charset="2"/>
              <a:buNone/>
              <a:defRPr/>
            </a:pPr>
            <a:endParaRPr lang="en-US" dirty="0"/>
          </a:p>
        </p:txBody>
      </p:sp>
      <p:sp>
        <p:nvSpPr>
          <p:cNvPr id="10957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2-47</a:t>
            </a:r>
          </a:p>
        </p:txBody>
      </p:sp>
    </p:spTree>
    <p:extLst>
      <p:ext uri="{BB962C8B-B14F-4D97-AF65-F5344CB8AC3E}">
        <p14:creationId xmlns:p14="http://schemas.microsoft.com/office/powerpoint/2010/main" val="32622449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
        <p:nvSpPr>
          <p:cNvPr id="1690627" name="Rectangle 3"/>
          <p:cNvSpPr>
            <a:spLocks noGrp="1" noChangeArrowheads="1"/>
          </p:cNvSpPr>
          <p:nvPr>
            <p:ph type="title"/>
          </p:nvPr>
        </p:nvSpPr>
        <p:spPr/>
        <p:txBody>
          <a:bodyPr/>
          <a:lstStyle/>
          <a:p>
            <a:pPr lvl="1" eaLnBrk="1" hangingPunct="1">
              <a:defRPr/>
            </a:pPr>
            <a:r>
              <a:rPr lang="en-US" i="1" dirty="0"/>
              <a:t>Vibrio vulnificus </a:t>
            </a:r>
            <a:r>
              <a:rPr lang="en-US" dirty="0"/>
              <a:t>&amp;</a:t>
            </a:r>
            <a:r>
              <a:rPr lang="en-US" i="1" dirty="0"/>
              <a:t> Vibrio parahaemolyticus</a:t>
            </a:r>
            <a:endParaRPr lang="en-US" dirty="0"/>
          </a:p>
        </p:txBody>
      </p:sp>
      <p:sp>
        <p:nvSpPr>
          <p:cNvPr id="110613" name="Rectangle 31"/>
          <p:cNvSpPr>
            <a:spLocks noChangeArrowheads="1"/>
          </p:cNvSpPr>
          <p:nvPr/>
        </p:nvSpPr>
        <p:spPr bwMode="auto">
          <a:xfrm>
            <a:off x="2590800" y="832197"/>
            <a:ext cx="6477000"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b">
            <a:spAutoFit/>
          </a:bodyPr>
          <a:lstStyle/>
          <a:p>
            <a:pPr defTabSz="177800" eaLnBrk="0" fontAlgn="base" hangingPunct="0">
              <a:spcBef>
                <a:spcPct val="50000"/>
              </a:spcBef>
              <a:spcAft>
                <a:spcPct val="0"/>
              </a:spcAft>
            </a:pPr>
            <a:r>
              <a:rPr lang="en-US" sz="2400" b="1" dirty="0">
                <a:solidFill>
                  <a:srgbClr val="E97635"/>
                </a:solidFill>
                <a:latin typeface="Arial Narrow" charset="0"/>
                <a:ea typeface="ＭＳ Ｐゴシック" charset="0"/>
              </a:rPr>
              <a:t>Bacteria:</a:t>
            </a:r>
            <a:r>
              <a:rPr lang="en-US" sz="2000" b="1" dirty="0">
                <a:solidFill>
                  <a:srgbClr val="000000"/>
                </a:solidFill>
                <a:ea typeface="ＭＳ Ｐゴシック" charset="0"/>
                <a:cs typeface="ＭＳ Ｐゴシック" charset="0"/>
              </a:rPr>
              <a:t> </a:t>
            </a:r>
            <a:r>
              <a:rPr lang="en-US" sz="2200" i="1" dirty="0">
                <a:solidFill>
                  <a:srgbClr val="231F20"/>
                </a:solidFill>
                <a:latin typeface="Arial Narrow" charset="0"/>
                <a:ea typeface="ＭＳ Ｐゴシック" charset="0"/>
              </a:rPr>
              <a:t>Vibrio vulnificus </a:t>
            </a:r>
            <a:r>
              <a:rPr lang="en-US" sz="2200" dirty="0">
                <a:solidFill>
                  <a:srgbClr val="231F20"/>
                </a:solidFill>
                <a:latin typeface="Arial Narrow" charset="0"/>
                <a:ea typeface="ＭＳ Ｐゴシック" charset="0"/>
              </a:rPr>
              <a:t>and </a:t>
            </a:r>
            <a:r>
              <a:rPr lang="en-US" sz="2200" i="1" dirty="0">
                <a:solidFill>
                  <a:srgbClr val="231F20"/>
                </a:solidFill>
                <a:latin typeface="Arial Narrow" charset="0"/>
                <a:ea typeface="ＭＳ Ｐゴシック" charset="0"/>
              </a:rPr>
              <a:t>Vibrio parahaemolyticus</a:t>
            </a:r>
          </a:p>
          <a:p>
            <a:pPr defTabSz="177800" eaLnBrk="0" fontAlgn="base" hangingPunct="0">
              <a:spcBef>
                <a:spcPct val="50000"/>
              </a:spcBef>
              <a:spcAft>
                <a:spcPct val="0"/>
              </a:spcAft>
            </a:pPr>
            <a:r>
              <a:rPr lang="en-US" sz="2400" b="1" dirty="0">
                <a:solidFill>
                  <a:srgbClr val="E97635"/>
                </a:solidFill>
                <a:latin typeface="Arial Narrow" charset="0"/>
                <a:ea typeface="ＭＳ Ｐゴシック" charset="0"/>
              </a:rPr>
              <a:t>Illness:	</a:t>
            </a:r>
            <a:r>
              <a:rPr lang="en-US" sz="2000" b="1" dirty="0">
                <a:solidFill>
                  <a:srgbClr val="000000"/>
                </a:solidFill>
                <a:ea typeface="ＭＳ Ｐゴシック" charset="0"/>
                <a:cs typeface="ＭＳ Ｐゴシック" charset="0"/>
              </a:rPr>
              <a:t> </a:t>
            </a:r>
            <a:r>
              <a:rPr lang="en-US" sz="2200" i="1" dirty="0">
                <a:solidFill>
                  <a:srgbClr val="231F20"/>
                </a:solidFill>
                <a:latin typeface="Arial Narrow" charset="0"/>
                <a:ea typeface="ＭＳ Ｐゴシック" charset="0"/>
              </a:rPr>
              <a:t>Vibrio</a:t>
            </a:r>
            <a:r>
              <a:rPr lang="en-US" sz="2200" dirty="0">
                <a:solidFill>
                  <a:srgbClr val="231F20"/>
                </a:solidFill>
                <a:latin typeface="Arial Narrow" charset="0"/>
                <a:ea typeface="ＭＳ Ｐゴシック" charset="0"/>
              </a:rPr>
              <a:t> gastroenteritis </a:t>
            </a:r>
            <a:r>
              <a:rPr lang="en-US" sz="2200" i="1" dirty="0">
                <a:solidFill>
                  <a:srgbClr val="231F20"/>
                </a:solidFill>
                <a:latin typeface="Arial Narrow" charset="0"/>
                <a:ea typeface="ＭＳ Ｐゴシック" charset="0"/>
              </a:rPr>
              <a:t>Vibrio vulnificus </a:t>
            </a:r>
            <a:r>
              <a:rPr lang="en-US" sz="2200" dirty="0">
                <a:solidFill>
                  <a:srgbClr val="231F20"/>
                </a:solidFill>
                <a:latin typeface="Arial Narrow" charset="0"/>
                <a:ea typeface="ＭＳ Ｐゴシック" charset="0"/>
              </a:rPr>
              <a:t>primary septicemia</a:t>
            </a:r>
          </a:p>
        </p:txBody>
      </p:sp>
      <p:sp>
        <p:nvSpPr>
          <p:cNvPr id="110614" name="Text Box 3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2-48</a:t>
            </a:r>
          </a:p>
        </p:txBody>
      </p:sp>
      <p:graphicFrame>
        <p:nvGraphicFramePr>
          <p:cNvPr id="10" name="Group 3"/>
          <p:cNvGraphicFramePr>
            <a:graphicFrameLocks/>
          </p:cNvGraphicFramePr>
          <p:nvPr>
            <p:extLst>
              <p:ext uri="{D42A27DB-BD31-4B8C-83A1-F6EECF244321}">
                <p14:modId xmlns:p14="http://schemas.microsoft.com/office/powerpoint/2010/main" val="2725472297"/>
              </p:ext>
            </p:extLst>
          </p:nvPr>
        </p:nvGraphicFramePr>
        <p:xfrm>
          <a:off x="753657" y="2447330"/>
          <a:ext cx="7960869" cy="4393422"/>
        </p:xfrm>
        <a:graphic>
          <a:graphicData uri="http://schemas.openxmlformats.org/drawingml/2006/table">
            <a:tbl>
              <a:tblPr/>
              <a:tblGrid>
                <a:gridCol w="4042596">
                  <a:extLst>
                    <a:ext uri="{9D8B030D-6E8A-4147-A177-3AD203B41FA5}">
                      <a16:colId xmlns:a16="http://schemas.microsoft.com/office/drawing/2014/main" val="20000"/>
                    </a:ext>
                  </a:extLst>
                </a:gridCol>
                <a:gridCol w="3918273">
                  <a:extLst>
                    <a:ext uri="{9D8B030D-6E8A-4147-A177-3AD203B41FA5}">
                      <a16:colId xmlns:a16="http://schemas.microsoft.com/office/drawing/2014/main" val="20001"/>
                    </a:ext>
                  </a:extLst>
                </a:gridCol>
              </a:tblGrid>
              <a:tr h="734743">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a:t>
                      </a:r>
                      <a:r>
                        <a:rPr lang="en-US" sz="2400" b="1" baseline="0" dirty="0">
                          <a:solidFill>
                            <a:srgbClr val="E97635"/>
                          </a:solidFill>
                          <a:latin typeface="Arial Narrow" charset="0"/>
                          <a:ea typeface="ＭＳ Ｐゴシック" charset="0"/>
                          <a:cs typeface="+mn-cs"/>
                        </a:rPr>
                        <a:t> Food</a:t>
                      </a:r>
                      <a:endParaRPr lang="en-US" sz="2400" b="1" dirty="0">
                        <a:solidFill>
                          <a:srgbClr val="E97635"/>
                        </a:solidFill>
                        <a:latin typeface="Arial Narrow" charset="0"/>
                        <a:ea typeface="ＭＳ Ｐゴシック" charset="0"/>
                        <a:cs typeface="+mn-cs"/>
                      </a:endParaRP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65867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Oysters from contaminated water</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Diarrhea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Abdominal cramps and nausea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Vomiting</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Low-grade fever and chills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613283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title"/>
          </p:nvPr>
        </p:nvSpPr>
        <p:spPr/>
        <p:txBody>
          <a:bodyPr/>
          <a:lstStyle/>
          <a:p>
            <a:pPr lvl="1" eaLnBrk="1" hangingPunct="1">
              <a:defRPr/>
            </a:pPr>
            <a:r>
              <a:rPr lang="en-US" i="1" dirty="0"/>
              <a:t>Vibrio vulnificus </a:t>
            </a:r>
            <a:r>
              <a:rPr lang="en-US" dirty="0"/>
              <a:t>&amp;</a:t>
            </a:r>
            <a:r>
              <a:rPr lang="en-US" i="1" dirty="0"/>
              <a:t> Vibrio parahaemolyticus</a:t>
            </a:r>
            <a:endParaRPr lang="en-US" dirty="0"/>
          </a:p>
        </p:txBody>
      </p:sp>
      <p:pic>
        <p:nvPicPr>
          <p:cNvPr id="3" name="Picture Placeholder 2"/>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
        <p:nvSpPr>
          <p:cNvPr id="1471491" name="Rectangle 3"/>
          <p:cNvSpPr>
            <a:spLocks noGrp="1" noChangeArrowheads="1"/>
          </p:cNvSpPr>
          <p:nvPr>
            <p:ph idx="4294967295"/>
          </p:nvPr>
        </p:nvSpPr>
        <p:spPr>
          <a:xfrm>
            <a:off x="3705225" y="1104900"/>
            <a:ext cx="5438775" cy="4914900"/>
          </a:xfrm>
        </p:spPr>
        <p:txBody>
          <a:bodyPr/>
          <a:lstStyle/>
          <a:p>
            <a:pPr eaLnBrk="1" hangingPunct="1">
              <a:defRPr/>
            </a:pPr>
            <a:r>
              <a:rPr lang="en-US" dirty="0"/>
              <a:t>Most important prevention measure:</a:t>
            </a:r>
          </a:p>
          <a:p>
            <a:pPr marL="347472" lvl="1" indent="-347472" eaLnBrk="1" hangingPunct="1">
              <a:defRPr/>
            </a:pPr>
            <a:r>
              <a:rPr lang="en-US" dirty="0"/>
              <a:t>Purchase from approved, reputable suppliers.</a:t>
            </a:r>
          </a:p>
          <a:p>
            <a:pPr eaLnBrk="1" hangingPunct="1">
              <a:defRPr/>
            </a:pPr>
            <a:r>
              <a:rPr lang="en-US" dirty="0"/>
              <a:t>Other prevention measures:</a:t>
            </a:r>
          </a:p>
          <a:p>
            <a:pPr marL="347472" lvl="1" indent="-347472" eaLnBrk="1" hangingPunct="1">
              <a:defRPr/>
            </a:pPr>
            <a:r>
              <a:rPr lang="en-US" dirty="0"/>
              <a:t>Cook oysters to minimum internal temperatures.</a:t>
            </a:r>
          </a:p>
        </p:txBody>
      </p:sp>
      <p:sp>
        <p:nvSpPr>
          <p:cNvPr id="11162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2-49</a:t>
            </a:r>
          </a:p>
        </p:txBody>
      </p:sp>
    </p:spTree>
    <p:extLst>
      <p:ext uri="{BB962C8B-B14F-4D97-AF65-F5344CB8AC3E}">
        <p14:creationId xmlns:p14="http://schemas.microsoft.com/office/powerpoint/2010/main" val="934212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en-US" dirty="0">
                <a:cs typeface="+mj-cs"/>
              </a:rPr>
              <a:t>How Contamination Happens</a:t>
            </a:r>
          </a:p>
        </p:txBody>
      </p:sp>
      <p:sp>
        <p:nvSpPr>
          <p:cNvPr id="40963" name="Rectangle 3"/>
          <p:cNvSpPr>
            <a:spLocks noGrp="1" noChangeArrowheads="1"/>
          </p:cNvSpPr>
          <p:nvPr>
            <p:ph idx="1"/>
          </p:nvPr>
        </p:nvSpPr>
        <p:spPr/>
        <p:txBody>
          <a:bodyPr/>
          <a:lstStyle/>
          <a:p>
            <a:pPr marL="0" indent="0" eaLnBrk="1" hangingPunct="1"/>
            <a:r>
              <a:rPr lang="en-US" dirty="0">
                <a:latin typeface="Arial Narrow" charset="0"/>
              </a:rPr>
              <a:t>Food handlers can contaminate food when: </a:t>
            </a:r>
          </a:p>
          <a:p>
            <a:pPr lvl="1" eaLnBrk="1" hangingPunct="1"/>
            <a:r>
              <a:rPr lang="en-US" dirty="0">
                <a:latin typeface="Arial Narrow" charset="0"/>
              </a:rPr>
              <a:t>They don’t wash their hands after using </a:t>
            </a:r>
            <a:br>
              <a:rPr lang="en-US" dirty="0">
                <a:latin typeface="Arial Narrow" charset="0"/>
              </a:rPr>
            </a:br>
            <a:r>
              <a:rPr lang="en-US" dirty="0">
                <a:latin typeface="Arial Narrow" charset="0"/>
              </a:rPr>
              <a:t>the restroom.</a:t>
            </a:r>
          </a:p>
          <a:p>
            <a:pPr lvl="1" eaLnBrk="1" hangingPunct="1"/>
            <a:r>
              <a:rPr lang="en-US" dirty="0">
                <a:latin typeface="Arial Narrow" charset="0"/>
              </a:rPr>
              <a:t>They are in contact with a person who is sick.</a:t>
            </a:r>
          </a:p>
          <a:p>
            <a:pPr lvl="1" eaLnBrk="1" hangingPunct="1"/>
            <a:r>
              <a:rPr lang="en-US" dirty="0">
                <a:latin typeface="Arial Narrow" charset="0"/>
              </a:rPr>
              <a:t>They sneeze or vomit onto food or food-contact surfaces.</a:t>
            </a:r>
          </a:p>
          <a:p>
            <a:pPr lvl="1" eaLnBrk="1" hangingPunct="1"/>
            <a:r>
              <a:rPr lang="en-US" dirty="0">
                <a:latin typeface="Arial Narrow" charset="0"/>
              </a:rPr>
              <a:t>They touch dirty food-contact surfaces and equipment and then touch food.</a:t>
            </a:r>
          </a:p>
          <a:p>
            <a:pPr lvl="1" eaLnBrk="1" hangingPunct="1"/>
            <a:endParaRPr lang="en-US" dirty="0">
              <a:latin typeface="Arial Narrow" charset="0"/>
            </a:endParaRPr>
          </a:p>
          <a:p>
            <a:pPr lvl="1" eaLnBrk="1" hangingPunct="1"/>
            <a:endParaRPr lang="en-US" dirty="0">
              <a:latin typeface="Arial Narrow" charset="0"/>
            </a:endParaRPr>
          </a:p>
        </p:txBody>
      </p:sp>
      <p:sp>
        <p:nvSpPr>
          <p:cNvPr id="4096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2-5</a:t>
            </a:r>
          </a:p>
        </p:txBody>
      </p:sp>
      <p:pic>
        <p:nvPicPr>
          <p:cNvPr id="71685" name="Picture 1" descr="6e_c02_0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77000" y="1295400"/>
            <a:ext cx="2103437"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7659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pPr eaLnBrk="1" hangingPunct="1">
              <a:defRPr/>
            </a:pPr>
            <a:r>
              <a:rPr lang="en-US" dirty="0">
                <a:cs typeface="+mj-cs"/>
              </a:rPr>
              <a:t>General Information About Viruses</a:t>
            </a:r>
          </a:p>
        </p:txBody>
      </p:sp>
      <p:sp>
        <p:nvSpPr>
          <p:cNvPr id="58371" name="Rectangle 3"/>
          <p:cNvSpPr>
            <a:spLocks noGrp="1" noChangeArrowheads="1"/>
          </p:cNvSpPr>
          <p:nvPr>
            <p:ph idx="1"/>
          </p:nvPr>
        </p:nvSpPr>
        <p:spPr/>
        <p:txBody>
          <a:bodyPr/>
          <a:lstStyle/>
          <a:p>
            <a:pPr marL="0" indent="0" eaLnBrk="1" hangingPunct="1">
              <a:defRPr/>
            </a:pPr>
            <a:r>
              <a:rPr lang="en-US" dirty="0">
                <a:cs typeface="+mn-cs"/>
              </a:rPr>
              <a:t>Location:</a:t>
            </a:r>
          </a:p>
          <a:p>
            <a:pPr marL="347472" lvl="1" indent="-347472" eaLnBrk="1" hangingPunct="1">
              <a:defRPr/>
            </a:pPr>
            <a:r>
              <a:rPr lang="en-US" dirty="0"/>
              <a:t>Carried by human beings and animals.</a:t>
            </a:r>
          </a:p>
          <a:p>
            <a:pPr marL="694944" lvl="2" indent="-347472" eaLnBrk="1" hangingPunct="1">
              <a:defRPr/>
            </a:pPr>
            <a:r>
              <a:rPr lang="en-US" dirty="0"/>
              <a:t>Require a living host to grow.</a:t>
            </a:r>
          </a:p>
          <a:p>
            <a:pPr marL="694944" lvl="2" indent="-347472" eaLnBrk="1" hangingPunct="1">
              <a:defRPr/>
            </a:pPr>
            <a:r>
              <a:rPr lang="en-US" dirty="0"/>
              <a:t>Do not grow in food.</a:t>
            </a:r>
          </a:p>
          <a:p>
            <a:pPr marL="694944" lvl="2" indent="-347472" eaLnBrk="1" hangingPunct="1">
              <a:defRPr/>
            </a:pPr>
            <a:r>
              <a:rPr lang="en-US" dirty="0"/>
              <a:t>Can be transferred through food and remain infectious in food.</a:t>
            </a:r>
          </a:p>
          <a:p>
            <a:pPr marL="0" indent="0" eaLnBrk="1" hangingPunct="1">
              <a:defRPr/>
            </a:pPr>
            <a:r>
              <a:rPr lang="en-US" dirty="0">
                <a:cs typeface="+mn-cs"/>
              </a:rPr>
              <a:t>Sources:</a:t>
            </a:r>
          </a:p>
          <a:p>
            <a:pPr marL="347472" lvl="1" indent="-347472" eaLnBrk="1" hangingPunct="1">
              <a:defRPr/>
            </a:pPr>
            <a:r>
              <a:rPr lang="en-US" dirty="0"/>
              <a:t>Food, water, or any contaminated surface.</a:t>
            </a:r>
          </a:p>
          <a:p>
            <a:pPr marL="347472" lvl="1" indent="-347472" eaLnBrk="1" hangingPunct="1">
              <a:defRPr/>
            </a:pPr>
            <a:r>
              <a:rPr lang="en-US" dirty="0"/>
              <a:t>Typically occur through fecal-oral routes.</a:t>
            </a:r>
          </a:p>
          <a:p>
            <a:pPr marL="571500" lvl="1" indent="-457200" eaLnBrk="1" hangingPunct="1">
              <a:buFont typeface="Wingdings" charset="0"/>
              <a:buNone/>
              <a:defRPr/>
            </a:pPr>
            <a:endParaRPr lang="en-US" sz="2000" dirty="0">
              <a:solidFill>
                <a:srgbClr val="000000"/>
              </a:solidFill>
            </a:endParaRPr>
          </a:p>
        </p:txBody>
      </p:sp>
      <p:sp>
        <p:nvSpPr>
          <p:cNvPr id="58373"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2-50</a:t>
            </a:r>
          </a:p>
        </p:txBody>
      </p:sp>
      <p:pic>
        <p:nvPicPr>
          <p:cNvPr id="6" name="Picture 1" descr="6e_c02_06B.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3038" y="1243013"/>
            <a:ext cx="2103437"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671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7" name="Rectangle 2"/>
          <p:cNvSpPr>
            <a:spLocks noGrp="1" noChangeArrowheads="1"/>
          </p:cNvSpPr>
          <p:nvPr>
            <p:ph type="title"/>
          </p:nvPr>
        </p:nvSpPr>
        <p:spPr/>
        <p:txBody>
          <a:bodyPr/>
          <a:lstStyle/>
          <a:p>
            <a:pPr eaLnBrk="1" hangingPunct="1">
              <a:defRPr/>
            </a:pPr>
            <a:r>
              <a:rPr lang="en-US" dirty="0">
                <a:cs typeface="+mj-cs"/>
              </a:rPr>
              <a:t>General Information About Viruses</a:t>
            </a:r>
          </a:p>
        </p:txBody>
      </p:sp>
      <p:sp>
        <p:nvSpPr>
          <p:cNvPr id="58371" name="Rectangle 3"/>
          <p:cNvSpPr>
            <a:spLocks noGrp="1" noChangeArrowheads="1"/>
          </p:cNvSpPr>
          <p:nvPr>
            <p:ph idx="1"/>
          </p:nvPr>
        </p:nvSpPr>
        <p:spPr/>
        <p:txBody>
          <a:bodyPr/>
          <a:lstStyle/>
          <a:p>
            <a:pPr marL="0" indent="0" eaLnBrk="1" hangingPunct="1">
              <a:defRPr/>
            </a:pPr>
            <a:r>
              <a:rPr lang="en-US" dirty="0">
                <a:cs typeface="+mn-cs"/>
              </a:rPr>
              <a:t>Transfer:</a:t>
            </a:r>
          </a:p>
          <a:p>
            <a:pPr marL="347472" lvl="1" indent="-347472" eaLnBrk="1" hangingPunct="1">
              <a:defRPr/>
            </a:pPr>
            <a:r>
              <a:rPr lang="en-US" dirty="0"/>
              <a:t>Viruses can be transferred from</a:t>
            </a:r>
          </a:p>
          <a:p>
            <a:pPr marL="694944" lvl="2" indent="-347472" eaLnBrk="1" hangingPunct="1">
              <a:defRPr/>
            </a:pPr>
            <a:r>
              <a:rPr lang="en-US" dirty="0"/>
              <a:t>Person to person</a:t>
            </a:r>
          </a:p>
          <a:p>
            <a:pPr marL="694944" lvl="2" indent="-347472" eaLnBrk="1" hangingPunct="1">
              <a:defRPr/>
            </a:pPr>
            <a:r>
              <a:rPr lang="en-US" dirty="0"/>
              <a:t>People to food</a:t>
            </a:r>
          </a:p>
          <a:p>
            <a:pPr marL="694944" lvl="2" indent="-347472" eaLnBrk="1" hangingPunct="1">
              <a:defRPr/>
            </a:pPr>
            <a:r>
              <a:rPr lang="en-US" dirty="0"/>
              <a:t>People to food-contact surfaces</a:t>
            </a:r>
          </a:p>
          <a:p>
            <a:pPr marL="347472" lvl="2" indent="0" eaLnBrk="1" hangingPunct="1">
              <a:buFont typeface="Courier New" pitchFamily="49" charset="0"/>
              <a:buNone/>
              <a:defRPr/>
            </a:pPr>
            <a:endParaRPr lang="en-US" dirty="0"/>
          </a:p>
          <a:p>
            <a:pPr marL="347472" lvl="1" indent="-347472" eaLnBrk="1" hangingPunct="1">
              <a:defRPr/>
            </a:pPr>
            <a:r>
              <a:rPr lang="en-US" dirty="0"/>
              <a:t>People</a:t>
            </a:r>
          </a:p>
          <a:p>
            <a:pPr marL="695135" lvl="2" indent="-347472" eaLnBrk="1" hangingPunct="1">
              <a:defRPr/>
            </a:pPr>
            <a:r>
              <a:rPr lang="en-US" dirty="0"/>
              <a:t>Carry viruses in their feces</a:t>
            </a:r>
          </a:p>
          <a:p>
            <a:pPr marL="695135" lvl="2" indent="-347472" eaLnBrk="1" hangingPunct="1">
              <a:defRPr/>
            </a:pPr>
            <a:r>
              <a:rPr lang="en-US" dirty="0"/>
              <a:t>Can transfer them to their hands after using the restroom</a:t>
            </a:r>
          </a:p>
          <a:p>
            <a:pPr marL="571500" lvl="1" indent="-457200" eaLnBrk="1" hangingPunct="1">
              <a:buFont typeface="Wingdings" charset="0"/>
              <a:buNone/>
              <a:defRPr/>
            </a:pPr>
            <a:endParaRPr lang="en-US" sz="2000" dirty="0">
              <a:solidFill>
                <a:srgbClr val="000000"/>
              </a:solidFill>
            </a:endParaRPr>
          </a:p>
          <a:p>
            <a:pPr marL="114300" lvl="1" indent="0" eaLnBrk="1" hangingPunct="1">
              <a:buFont typeface="Wingdings" pitchFamily="2" charset="2"/>
              <a:buNone/>
              <a:defRPr/>
            </a:pPr>
            <a:endParaRPr lang="en-US" sz="2000" dirty="0"/>
          </a:p>
          <a:p>
            <a:pPr marL="571500" lvl="1" indent="-457200" eaLnBrk="1" hangingPunct="1">
              <a:buFont typeface="Wingdings" charset="0"/>
              <a:buNone/>
              <a:defRPr/>
            </a:pPr>
            <a:endParaRPr lang="en-US" sz="2000" dirty="0">
              <a:solidFill>
                <a:srgbClr val="000000"/>
              </a:solidFill>
            </a:endParaRPr>
          </a:p>
        </p:txBody>
      </p:sp>
      <p:sp>
        <p:nvSpPr>
          <p:cNvPr id="58373"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2-51</a:t>
            </a:r>
          </a:p>
        </p:txBody>
      </p:sp>
      <p:pic>
        <p:nvPicPr>
          <p:cNvPr id="9" name="Picture 1" descr="6e_c02_06B.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3038" y="1243013"/>
            <a:ext cx="2103437"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3469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7" name="Rectangle 2"/>
          <p:cNvSpPr>
            <a:spLocks noGrp="1" noChangeArrowheads="1"/>
          </p:cNvSpPr>
          <p:nvPr>
            <p:ph type="title"/>
          </p:nvPr>
        </p:nvSpPr>
        <p:spPr/>
        <p:txBody>
          <a:bodyPr/>
          <a:lstStyle/>
          <a:p>
            <a:pPr eaLnBrk="1" hangingPunct="1">
              <a:defRPr/>
            </a:pPr>
            <a:r>
              <a:rPr lang="en-US" dirty="0">
                <a:cs typeface="+mj-cs"/>
              </a:rPr>
              <a:t>General Information About Viruses</a:t>
            </a:r>
          </a:p>
        </p:txBody>
      </p:sp>
      <p:sp>
        <p:nvSpPr>
          <p:cNvPr id="59395" name="Rectangle 3"/>
          <p:cNvSpPr>
            <a:spLocks noGrp="1" noChangeArrowheads="1"/>
          </p:cNvSpPr>
          <p:nvPr>
            <p:ph idx="1"/>
          </p:nvPr>
        </p:nvSpPr>
        <p:spPr/>
        <p:txBody>
          <a:bodyPr/>
          <a:lstStyle/>
          <a:p>
            <a:pPr marL="0" indent="0" eaLnBrk="1" hangingPunct="1">
              <a:defRPr/>
            </a:pPr>
            <a:r>
              <a:rPr lang="en-US" dirty="0">
                <a:cs typeface="+mn-cs"/>
              </a:rPr>
              <a:t>Viruses cannot be </a:t>
            </a:r>
            <a:r>
              <a:rPr lang="en-US" dirty="0"/>
              <a:t>destroyed by normal cooking temperatures.</a:t>
            </a:r>
          </a:p>
          <a:p>
            <a:pPr marL="0" indent="0" eaLnBrk="1" hangingPunct="1">
              <a:defRPr/>
            </a:pPr>
            <a:r>
              <a:rPr lang="en-US" dirty="0">
                <a:cs typeface="+mn-cs"/>
              </a:rPr>
              <a:t>Prevention measures:</a:t>
            </a:r>
          </a:p>
          <a:p>
            <a:pPr marL="347472" lvl="1" indent="-347472" eaLnBrk="1" hangingPunct="1">
              <a:defRPr/>
            </a:pPr>
            <a:r>
              <a:rPr lang="en-US" dirty="0"/>
              <a:t>Exclude food handlers who are vomiting or have diarrhea or jaundice from working.</a:t>
            </a:r>
          </a:p>
          <a:p>
            <a:pPr marL="347472" lvl="1" indent="-347472" eaLnBrk="1" hangingPunct="1">
              <a:defRPr/>
            </a:pPr>
            <a:r>
              <a:rPr lang="en-US" dirty="0"/>
              <a:t>Make sure food handlers wash their hands regularly and correctly.</a:t>
            </a:r>
          </a:p>
          <a:p>
            <a:pPr marL="347472" lvl="1" indent="-347472" eaLnBrk="1" hangingPunct="1">
              <a:defRPr/>
            </a:pPr>
            <a:r>
              <a:rPr lang="en-US" dirty="0"/>
              <a:t>Avoid bare-hand contact with ready-to-eat food.</a:t>
            </a:r>
          </a:p>
          <a:p>
            <a:pPr marL="571500" lvl="1" indent="-457200" eaLnBrk="1" hangingPunct="1">
              <a:buFont typeface="Wingdings" charset="0"/>
              <a:buNone/>
              <a:defRPr/>
            </a:pPr>
            <a:endParaRPr lang="en-US" sz="2000" dirty="0">
              <a:solidFill>
                <a:srgbClr val="000000"/>
              </a:solidFill>
            </a:endParaRPr>
          </a:p>
        </p:txBody>
      </p:sp>
      <p:sp>
        <p:nvSpPr>
          <p:cNvPr id="59397"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2-52</a:t>
            </a:r>
          </a:p>
        </p:txBody>
      </p:sp>
      <p:pic>
        <p:nvPicPr>
          <p:cNvPr id="114693" name="Picture 1" descr="6e_c02_06B.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3038" y="1243013"/>
            <a:ext cx="2103437"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6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2-53</a:t>
            </a:r>
          </a:p>
        </p:txBody>
      </p:sp>
      <p:sp>
        <p:nvSpPr>
          <p:cNvPr id="6" name="Rectangle 2060"/>
          <p:cNvSpPr>
            <a:spLocks noGrp="1" noChangeArrowheads="1"/>
          </p:cNvSpPr>
          <p:nvPr>
            <p:ph type="title"/>
          </p:nvPr>
        </p:nvSpPr>
        <p:spPr/>
        <p:txBody>
          <a:bodyPr/>
          <a:lstStyle/>
          <a:p>
            <a:pPr eaLnBrk="1" hangingPunct="1">
              <a:defRPr/>
            </a:pPr>
            <a:r>
              <a:rPr lang="en-US" dirty="0"/>
              <a:t>Major Foodborne Viruses </a:t>
            </a:r>
          </a:p>
        </p:txBody>
      </p:sp>
      <p:sp>
        <p:nvSpPr>
          <p:cNvPr id="1184776" name="Rectangle 8"/>
          <p:cNvSpPr>
            <a:spLocks noGrp="1" noChangeArrowheads="1"/>
          </p:cNvSpPr>
          <p:nvPr>
            <p:ph idx="1"/>
          </p:nvPr>
        </p:nvSpPr>
        <p:spPr/>
        <p:txBody>
          <a:bodyPr/>
          <a:lstStyle/>
          <a:p>
            <a:pPr marL="0" indent="0" eaLnBrk="1" hangingPunct="1">
              <a:defRPr/>
            </a:pPr>
            <a:r>
              <a:rPr lang="en-US" dirty="0"/>
              <a:t>Practicing good personal hygiene can keep these viruses from causing a foodborne illness:</a:t>
            </a:r>
          </a:p>
          <a:p>
            <a:pPr marL="571500" lvl="1" indent="-457200" eaLnBrk="1" hangingPunct="1">
              <a:defRPr/>
            </a:pPr>
            <a:r>
              <a:rPr lang="en-US" dirty="0"/>
              <a:t>Hepatitis A</a:t>
            </a:r>
          </a:p>
          <a:p>
            <a:pPr marL="571500" lvl="1" indent="-457200" eaLnBrk="1" hangingPunct="1">
              <a:defRPr/>
            </a:pPr>
            <a:r>
              <a:rPr lang="en-US" dirty="0"/>
              <a:t>Norovirus</a:t>
            </a:r>
          </a:p>
        </p:txBody>
      </p:sp>
    </p:spTree>
    <p:extLst>
      <p:ext uri="{BB962C8B-B14F-4D97-AF65-F5344CB8AC3E}">
        <p14:creationId xmlns:p14="http://schemas.microsoft.com/office/powerpoint/2010/main" val="175055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2-54</a:t>
            </a:r>
          </a:p>
        </p:txBody>
      </p:sp>
      <p:sp>
        <p:nvSpPr>
          <p:cNvPr id="61463" name="Rectangle 37"/>
          <p:cNvSpPr>
            <a:spLocks noGrp="1" noChangeArrowheads="1"/>
          </p:cNvSpPr>
          <p:nvPr>
            <p:ph type="title"/>
          </p:nvPr>
        </p:nvSpPr>
        <p:spPr/>
        <p:txBody>
          <a:bodyPr/>
          <a:lstStyle/>
          <a:p>
            <a:pPr eaLnBrk="1" hangingPunct="1">
              <a:defRPr/>
            </a:pPr>
            <a:r>
              <a:rPr lang="en-US" dirty="0">
                <a:cs typeface="+mj-cs"/>
              </a:rPr>
              <a:t>Hepatitis A</a:t>
            </a:r>
          </a:p>
        </p:txBody>
      </p:sp>
      <p:sp>
        <p:nvSpPr>
          <p:cNvPr id="2" name="Content Placeholder 1"/>
          <p:cNvSpPr>
            <a:spLocks noGrp="1"/>
          </p:cNvSpPr>
          <p:nvPr>
            <p:ph idx="1"/>
          </p:nvPr>
        </p:nvSpPr>
        <p:spPr/>
        <p:txBody>
          <a:bodyPr/>
          <a:lstStyle/>
          <a:p>
            <a:pPr>
              <a:spcBef>
                <a:spcPct val="0"/>
              </a:spcBef>
              <a:tabLst>
                <a:tab pos="1025525" algn="l"/>
              </a:tabLst>
            </a:pPr>
            <a:r>
              <a:rPr lang="en-US" kern="1200" dirty="0">
                <a:solidFill>
                  <a:srgbClr val="E97635"/>
                </a:solidFill>
                <a:latin typeface="Arial Narrow" charset="0"/>
                <a:cs typeface="+mn-cs"/>
              </a:rPr>
              <a:t>Virus:</a:t>
            </a:r>
            <a:r>
              <a:rPr lang="en-US" dirty="0">
                <a:solidFill>
                  <a:srgbClr val="000000"/>
                </a:solidFill>
              </a:rPr>
              <a:t>	</a:t>
            </a:r>
            <a:r>
              <a:rPr lang="en-US" sz="2200" b="0" kern="1200" dirty="0">
                <a:solidFill>
                  <a:srgbClr val="231F20"/>
                </a:solidFill>
                <a:latin typeface="Arial Narrow" charset="0"/>
                <a:cs typeface="+mn-cs"/>
              </a:rPr>
              <a:t>Hepatitis A </a:t>
            </a:r>
          </a:p>
          <a:p>
            <a:pPr>
              <a:spcBef>
                <a:spcPct val="0"/>
              </a:spcBef>
              <a:tabLst>
                <a:tab pos="1025525" algn="l"/>
              </a:tabLst>
            </a:pPr>
            <a:r>
              <a:rPr lang="en-US" kern="1200" dirty="0">
                <a:solidFill>
                  <a:srgbClr val="E97635"/>
                </a:solidFill>
                <a:latin typeface="Arial Narrow" charset="0"/>
                <a:cs typeface="+mn-cs"/>
              </a:rPr>
              <a:t>Illness:</a:t>
            </a:r>
            <a:r>
              <a:rPr lang="en-US" dirty="0">
                <a:solidFill>
                  <a:srgbClr val="000000"/>
                </a:solidFill>
              </a:rPr>
              <a:t>	</a:t>
            </a:r>
            <a:r>
              <a:rPr lang="en-US" sz="2200" b="0" kern="1200" dirty="0">
                <a:solidFill>
                  <a:srgbClr val="231F20"/>
                </a:solidFill>
                <a:latin typeface="Arial Narrow" charset="0"/>
                <a:cs typeface="+mn-cs"/>
              </a:rPr>
              <a:t>Hepatitis A </a:t>
            </a:r>
          </a:p>
          <a:p>
            <a:endParaRPr lang="en-US" dirty="0"/>
          </a:p>
        </p:txBody>
      </p:sp>
      <p:pic>
        <p:nvPicPr>
          <p:cNvPr id="116761" name="Picture 1" descr="6e_c02_2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5750" y="979402"/>
            <a:ext cx="20161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Group 3"/>
          <p:cNvGraphicFramePr>
            <a:graphicFrameLocks/>
          </p:cNvGraphicFramePr>
          <p:nvPr>
            <p:extLst>
              <p:ext uri="{D42A27DB-BD31-4B8C-83A1-F6EECF244321}">
                <p14:modId xmlns:p14="http://schemas.microsoft.com/office/powerpoint/2010/main" val="1642314734"/>
              </p:ext>
            </p:extLst>
          </p:nvPr>
        </p:nvGraphicFramePr>
        <p:xfrm>
          <a:off x="571500" y="2235067"/>
          <a:ext cx="8229600" cy="4474729"/>
        </p:xfrm>
        <a:graphic>
          <a:graphicData uri="http://schemas.openxmlformats.org/drawingml/2006/table">
            <a:tbl>
              <a:tblPr/>
              <a:tblGrid>
                <a:gridCol w="4179060">
                  <a:extLst>
                    <a:ext uri="{9D8B030D-6E8A-4147-A177-3AD203B41FA5}">
                      <a16:colId xmlns:a16="http://schemas.microsoft.com/office/drawing/2014/main" val="20000"/>
                    </a:ext>
                  </a:extLst>
                </a:gridCol>
                <a:gridCol w="4050540">
                  <a:extLst>
                    <a:ext uri="{9D8B030D-6E8A-4147-A177-3AD203B41FA5}">
                      <a16:colId xmlns:a16="http://schemas.microsoft.com/office/drawing/2014/main" val="20001"/>
                    </a:ext>
                  </a:extLst>
                </a:gridCol>
              </a:tblGrid>
              <a:tr h="748341">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a:t>
                      </a:r>
                      <a:r>
                        <a:rPr lang="en-US" sz="2400" b="1" baseline="0" dirty="0">
                          <a:solidFill>
                            <a:srgbClr val="E97635"/>
                          </a:solidFill>
                          <a:latin typeface="Arial Narrow" charset="0"/>
                          <a:ea typeface="ＭＳ Ｐゴシック" charset="0"/>
                          <a:cs typeface="+mn-cs"/>
                        </a:rPr>
                        <a:t> Food</a:t>
                      </a:r>
                      <a:endParaRPr lang="en-US" sz="2400" b="1" dirty="0">
                        <a:solidFill>
                          <a:srgbClr val="E97635"/>
                        </a:solidFill>
                        <a:latin typeface="Arial Narrow" charset="0"/>
                        <a:ea typeface="ＭＳ Ｐゴシック" charset="0"/>
                        <a:cs typeface="+mn-cs"/>
                      </a:endParaRP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726388">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Ready-to-eat food</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Shellfish from contaminated water</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Fever (mild)</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General Weakness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Nausea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Abdominal pain</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Jaundice (appears later)</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560057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7"/>
          <p:cNvSpPr>
            <a:spLocks noGrp="1" noChangeArrowheads="1"/>
          </p:cNvSpPr>
          <p:nvPr>
            <p:ph type="title"/>
          </p:nvPr>
        </p:nvSpPr>
        <p:spPr/>
        <p:txBody>
          <a:bodyPr/>
          <a:lstStyle/>
          <a:p>
            <a:pPr eaLnBrk="1" hangingPunct="1">
              <a:defRPr/>
            </a:pPr>
            <a:r>
              <a:rPr lang="en-US" dirty="0">
                <a:cs typeface="+mj-cs"/>
              </a:rPr>
              <a:t>Hepatitis A</a:t>
            </a:r>
          </a:p>
        </p:txBody>
      </p:sp>
      <p:pic>
        <p:nvPicPr>
          <p:cNvPr id="3" name="Picture Placeholder 2"/>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
        <p:nvSpPr>
          <p:cNvPr id="1471491" name="Rectangle 3"/>
          <p:cNvSpPr>
            <a:spLocks noGrp="1" noChangeArrowheads="1"/>
          </p:cNvSpPr>
          <p:nvPr>
            <p:ph idx="4294967295"/>
          </p:nvPr>
        </p:nvSpPr>
        <p:spPr>
          <a:xfrm>
            <a:off x="3733800" y="1143000"/>
            <a:ext cx="5410200" cy="4914900"/>
          </a:xfrm>
        </p:spPr>
        <p:txBody>
          <a:bodyPr/>
          <a:lstStyle/>
          <a:p>
            <a:pPr eaLnBrk="1" hangingPunct="1">
              <a:defRPr/>
            </a:pPr>
            <a:r>
              <a:rPr lang="en-US" dirty="0"/>
              <a:t>Most important prevention measure:</a:t>
            </a:r>
          </a:p>
          <a:p>
            <a:pPr marL="347472" lvl="1" indent="-347472" eaLnBrk="1" hangingPunct="1">
              <a:defRPr/>
            </a:pPr>
            <a:r>
              <a:rPr lang="en-US" dirty="0"/>
              <a:t>Practicing good personal hygiene.</a:t>
            </a:r>
          </a:p>
          <a:p>
            <a:pPr eaLnBrk="1" hangingPunct="1">
              <a:defRPr/>
            </a:pPr>
            <a:r>
              <a:rPr lang="en-US" dirty="0"/>
              <a:t>Other prevention measures:</a:t>
            </a:r>
          </a:p>
          <a:p>
            <a:pPr marL="347472" lvl="1" indent="-347472" eaLnBrk="1" hangingPunct="1">
              <a:defRPr/>
            </a:pPr>
            <a:r>
              <a:rPr lang="en-US" dirty="0"/>
              <a:t>Exclude food handlers who have been diagnosed with Hepatitis A from the operation.</a:t>
            </a:r>
          </a:p>
          <a:p>
            <a:pPr marL="347472" lvl="1" indent="-347472" eaLnBrk="1" hangingPunct="1">
              <a:defRPr/>
            </a:pPr>
            <a:r>
              <a:rPr lang="en-US" dirty="0"/>
              <a:t>Exclude food handlers who have had jaundice for seven days or less from the operation.</a:t>
            </a:r>
          </a:p>
          <a:p>
            <a:pPr marL="347472" lvl="1" indent="-347472" eaLnBrk="1" hangingPunct="1">
              <a:defRPr/>
            </a:pPr>
            <a:r>
              <a:rPr lang="en-US" dirty="0"/>
              <a:t>Wash hands.</a:t>
            </a:r>
          </a:p>
          <a:p>
            <a:pPr marL="347472" lvl="1" indent="-347472" eaLnBrk="1" hangingPunct="1">
              <a:defRPr/>
            </a:pPr>
            <a:r>
              <a:rPr lang="en-US" dirty="0"/>
              <a:t>Avoid bare-hand contact with ready-to-eat food.</a:t>
            </a:r>
          </a:p>
          <a:p>
            <a:pPr marL="347472" lvl="1" indent="-347472" eaLnBrk="1" hangingPunct="1">
              <a:defRPr/>
            </a:pPr>
            <a:r>
              <a:rPr lang="en-US" dirty="0"/>
              <a:t>Purchase shellfish from approved, reputable suppliers.</a:t>
            </a:r>
          </a:p>
          <a:p>
            <a:pPr marL="347472" lvl="1" indent="-347472" eaLnBrk="1" hangingPunct="1">
              <a:defRPr/>
            </a:pPr>
            <a:endParaRPr lang="en-US" dirty="0"/>
          </a:p>
          <a:p>
            <a:pPr marL="0" lvl="1" indent="0" eaLnBrk="1" hangingPunct="1">
              <a:buFont typeface="Wingdings" pitchFamily="2" charset="2"/>
              <a:buNone/>
              <a:defRPr/>
            </a:pPr>
            <a:endParaRPr lang="en-US" dirty="0"/>
          </a:p>
          <a:p>
            <a:pPr marL="0" lvl="1" indent="0" eaLnBrk="1" hangingPunct="1">
              <a:buFont typeface="Wingdings" pitchFamily="2" charset="2"/>
              <a:buNone/>
              <a:defRPr/>
            </a:pPr>
            <a:endParaRPr lang="en-US" dirty="0"/>
          </a:p>
          <a:p>
            <a:pPr marL="347472" lvl="1" indent="-347472" eaLnBrk="1" hangingPunct="1">
              <a:defRPr/>
            </a:pPr>
            <a:endParaRPr lang="en-US" dirty="0"/>
          </a:p>
          <a:p>
            <a:pPr marL="347472" lvl="1" indent="-347472" eaLnBrk="1" hangingPunct="1">
              <a:defRPr/>
            </a:pPr>
            <a:endParaRPr lang="en-US" dirty="0"/>
          </a:p>
          <a:p>
            <a:pPr marL="347472" lvl="1" indent="-347472" eaLnBrk="1" hangingPunct="1">
              <a:defRPr/>
            </a:pPr>
            <a:endParaRPr lang="en-US" dirty="0"/>
          </a:p>
        </p:txBody>
      </p:sp>
      <p:sp>
        <p:nvSpPr>
          <p:cNvPr id="11776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2-55</a:t>
            </a:r>
          </a:p>
        </p:txBody>
      </p:sp>
    </p:spTree>
    <p:extLst>
      <p:ext uri="{BB962C8B-B14F-4D97-AF65-F5344CB8AC3E}">
        <p14:creationId xmlns:p14="http://schemas.microsoft.com/office/powerpoint/2010/main" val="7770865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2-56</a:t>
            </a:r>
          </a:p>
        </p:txBody>
      </p:sp>
      <p:sp>
        <p:nvSpPr>
          <p:cNvPr id="61463" name="Rectangle 37"/>
          <p:cNvSpPr>
            <a:spLocks noGrp="1" noChangeArrowheads="1"/>
          </p:cNvSpPr>
          <p:nvPr>
            <p:ph type="title"/>
          </p:nvPr>
        </p:nvSpPr>
        <p:spPr/>
        <p:txBody>
          <a:bodyPr/>
          <a:lstStyle/>
          <a:p>
            <a:pPr eaLnBrk="1" hangingPunct="1">
              <a:defRPr/>
            </a:pPr>
            <a:r>
              <a:rPr lang="en-US" dirty="0">
                <a:cs typeface="+mj-cs"/>
              </a:rPr>
              <a:t>Norovirus</a:t>
            </a:r>
          </a:p>
        </p:txBody>
      </p:sp>
      <p:sp>
        <p:nvSpPr>
          <p:cNvPr id="2" name="Content Placeholder 1"/>
          <p:cNvSpPr>
            <a:spLocks noGrp="1"/>
          </p:cNvSpPr>
          <p:nvPr>
            <p:ph idx="1"/>
          </p:nvPr>
        </p:nvSpPr>
        <p:spPr/>
        <p:txBody>
          <a:bodyPr/>
          <a:lstStyle/>
          <a:p>
            <a:pPr>
              <a:spcBef>
                <a:spcPct val="0"/>
              </a:spcBef>
              <a:tabLst>
                <a:tab pos="1025525" algn="l"/>
              </a:tabLst>
            </a:pPr>
            <a:r>
              <a:rPr lang="en-US" kern="1200" dirty="0">
                <a:solidFill>
                  <a:srgbClr val="E97635"/>
                </a:solidFill>
                <a:latin typeface="Arial Narrow" charset="0"/>
                <a:cs typeface="+mn-cs"/>
              </a:rPr>
              <a:t>Virus:</a:t>
            </a:r>
            <a:r>
              <a:rPr lang="en-US" dirty="0">
                <a:solidFill>
                  <a:srgbClr val="000000"/>
                </a:solidFill>
              </a:rPr>
              <a:t>	</a:t>
            </a:r>
            <a:r>
              <a:rPr lang="en-US" sz="2200" b="0" kern="1200" dirty="0">
                <a:solidFill>
                  <a:srgbClr val="231F20"/>
                </a:solidFill>
                <a:latin typeface="Arial Narrow" charset="0"/>
                <a:cs typeface="+mn-cs"/>
              </a:rPr>
              <a:t>Norovirus</a:t>
            </a:r>
          </a:p>
          <a:p>
            <a:pPr>
              <a:spcBef>
                <a:spcPct val="0"/>
              </a:spcBef>
              <a:tabLst>
                <a:tab pos="1025525" algn="l"/>
              </a:tabLst>
            </a:pPr>
            <a:r>
              <a:rPr lang="en-US" kern="1200" dirty="0">
                <a:solidFill>
                  <a:srgbClr val="E97635"/>
                </a:solidFill>
                <a:latin typeface="Arial Narrow" charset="0"/>
                <a:cs typeface="+mn-cs"/>
              </a:rPr>
              <a:t>Illness:</a:t>
            </a:r>
            <a:r>
              <a:rPr lang="en-US" dirty="0">
                <a:solidFill>
                  <a:srgbClr val="000000"/>
                </a:solidFill>
              </a:rPr>
              <a:t>	</a:t>
            </a:r>
            <a:r>
              <a:rPr lang="en-US" sz="2200" b="0" kern="1200" dirty="0">
                <a:solidFill>
                  <a:srgbClr val="231F20"/>
                </a:solidFill>
                <a:latin typeface="Arial Narrow" charset="0"/>
                <a:cs typeface="+mn-cs"/>
              </a:rPr>
              <a:t>Norovirus</a:t>
            </a:r>
            <a:r>
              <a:rPr lang="en-US" dirty="0">
                <a:solidFill>
                  <a:srgbClr val="0093D3"/>
                </a:solidFill>
              </a:rPr>
              <a:t> </a:t>
            </a:r>
            <a:r>
              <a:rPr lang="en-US" sz="2200" b="0" kern="1200" dirty="0">
                <a:solidFill>
                  <a:srgbClr val="231F20"/>
                </a:solidFill>
                <a:latin typeface="Arial Narrow" charset="0"/>
                <a:cs typeface="+mn-cs"/>
              </a:rPr>
              <a:t>gastroenteritis</a:t>
            </a:r>
          </a:p>
          <a:p>
            <a:endParaRPr lang="en-US" dirty="0"/>
          </a:p>
        </p:txBody>
      </p:sp>
      <p:pic>
        <p:nvPicPr>
          <p:cNvPr id="118806" name="Picture 1" descr="6e_c02_2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1420" y="953678"/>
            <a:ext cx="20161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Group 3"/>
          <p:cNvGraphicFramePr>
            <a:graphicFrameLocks/>
          </p:cNvGraphicFramePr>
          <p:nvPr>
            <p:extLst>
              <p:ext uri="{D42A27DB-BD31-4B8C-83A1-F6EECF244321}">
                <p14:modId xmlns:p14="http://schemas.microsoft.com/office/powerpoint/2010/main" val="2846210898"/>
              </p:ext>
            </p:extLst>
          </p:nvPr>
        </p:nvGraphicFramePr>
        <p:xfrm>
          <a:off x="573272" y="2108634"/>
          <a:ext cx="8229600" cy="4474729"/>
        </p:xfrm>
        <a:graphic>
          <a:graphicData uri="http://schemas.openxmlformats.org/drawingml/2006/table">
            <a:tbl>
              <a:tblPr/>
              <a:tblGrid>
                <a:gridCol w="4179060">
                  <a:extLst>
                    <a:ext uri="{9D8B030D-6E8A-4147-A177-3AD203B41FA5}">
                      <a16:colId xmlns:a16="http://schemas.microsoft.com/office/drawing/2014/main" val="20000"/>
                    </a:ext>
                  </a:extLst>
                </a:gridCol>
                <a:gridCol w="4050540">
                  <a:extLst>
                    <a:ext uri="{9D8B030D-6E8A-4147-A177-3AD203B41FA5}">
                      <a16:colId xmlns:a16="http://schemas.microsoft.com/office/drawing/2014/main" val="20001"/>
                    </a:ext>
                  </a:extLst>
                </a:gridCol>
              </a:tblGrid>
              <a:tr h="748341">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a:t>
                      </a:r>
                      <a:r>
                        <a:rPr lang="en-US" sz="2400" b="1" baseline="0" dirty="0">
                          <a:solidFill>
                            <a:srgbClr val="E97635"/>
                          </a:solidFill>
                          <a:latin typeface="Arial Narrow" charset="0"/>
                          <a:ea typeface="ＭＳ Ｐゴシック" charset="0"/>
                          <a:cs typeface="+mn-cs"/>
                        </a:rPr>
                        <a:t> Food</a:t>
                      </a:r>
                      <a:endParaRPr lang="en-US" sz="2400" b="1" dirty="0">
                        <a:solidFill>
                          <a:srgbClr val="E97635"/>
                        </a:solidFill>
                        <a:latin typeface="Arial Narrow" charset="0"/>
                        <a:ea typeface="ＭＳ Ｐゴシック" charset="0"/>
                        <a:cs typeface="+mn-cs"/>
                      </a:endParaRP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726388">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Ready-to-eat food</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Shellfish from contaminated water</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Vomiting</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Diarrhea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Nausea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Abdominal cramps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380931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7"/>
          <p:cNvSpPr>
            <a:spLocks noGrp="1" noChangeArrowheads="1"/>
          </p:cNvSpPr>
          <p:nvPr>
            <p:ph type="title"/>
          </p:nvPr>
        </p:nvSpPr>
        <p:spPr/>
        <p:txBody>
          <a:bodyPr/>
          <a:lstStyle/>
          <a:p>
            <a:pPr eaLnBrk="1" hangingPunct="1">
              <a:defRPr/>
            </a:pPr>
            <a:r>
              <a:rPr lang="en-US" dirty="0">
                <a:cs typeface="+mj-cs"/>
              </a:rPr>
              <a:t>Norovirus</a:t>
            </a:r>
          </a:p>
        </p:txBody>
      </p:sp>
      <p:pic>
        <p:nvPicPr>
          <p:cNvPr id="3" name="Picture Placeholder 2"/>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
        <p:nvSpPr>
          <p:cNvPr id="1471491" name="Rectangle 3"/>
          <p:cNvSpPr>
            <a:spLocks noGrp="1" noChangeArrowheads="1"/>
          </p:cNvSpPr>
          <p:nvPr>
            <p:ph idx="4294967295"/>
          </p:nvPr>
        </p:nvSpPr>
        <p:spPr>
          <a:xfrm>
            <a:off x="3705225" y="1123950"/>
            <a:ext cx="5438775" cy="4914900"/>
          </a:xfrm>
        </p:spPr>
        <p:txBody>
          <a:bodyPr/>
          <a:lstStyle/>
          <a:p>
            <a:pPr eaLnBrk="1" hangingPunct="1">
              <a:defRPr/>
            </a:pPr>
            <a:r>
              <a:rPr lang="en-US" dirty="0"/>
              <a:t>Most important prevention measure:</a:t>
            </a:r>
          </a:p>
          <a:p>
            <a:pPr marL="347472" lvl="1" indent="-347472" eaLnBrk="1" hangingPunct="1">
              <a:defRPr/>
            </a:pPr>
            <a:r>
              <a:rPr lang="en-US" dirty="0"/>
              <a:t>Practicing good personal hygiene.</a:t>
            </a:r>
          </a:p>
          <a:p>
            <a:pPr eaLnBrk="1" hangingPunct="1">
              <a:defRPr/>
            </a:pPr>
            <a:r>
              <a:rPr lang="en-US" dirty="0"/>
              <a:t>Other prevention measures:</a:t>
            </a:r>
          </a:p>
          <a:p>
            <a:pPr marL="347472" lvl="1" indent="-347472" eaLnBrk="1" hangingPunct="1">
              <a:defRPr/>
            </a:pPr>
            <a:r>
              <a:rPr lang="en-US" dirty="0">
                <a:solidFill>
                  <a:schemeClr val="tx1"/>
                </a:solidFill>
              </a:rPr>
              <a:t>Exclude food handlers who are vomiting or have diarrhea and have </a:t>
            </a:r>
            <a:r>
              <a:rPr lang="en-US" dirty="0"/>
              <a:t>been diagnosed with Norovirus from the operation.</a:t>
            </a:r>
          </a:p>
          <a:p>
            <a:pPr marL="347472" lvl="1" indent="-347472" eaLnBrk="1" hangingPunct="1">
              <a:defRPr/>
            </a:pPr>
            <a:r>
              <a:rPr lang="en-US" dirty="0"/>
              <a:t>Wash hands.</a:t>
            </a:r>
          </a:p>
          <a:p>
            <a:pPr marL="347472" lvl="1" indent="-347472" eaLnBrk="1" hangingPunct="1">
              <a:defRPr/>
            </a:pPr>
            <a:r>
              <a:rPr lang="en-US" dirty="0"/>
              <a:t>Avoid bare-hand contact with ready-to-eat food.</a:t>
            </a:r>
          </a:p>
          <a:p>
            <a:pPr marL="347472" lvl="1" indent="-347472" eaLnBrk="1" hangingPunct="1">
              <a:defRPr/>
            </a:pPr>
            <a:r>
              <a:rPr lang="en-US" dirty="0"/>
              <a:t>Purchase shellfish from approved, reputable suppliers.</a:t>
            </a:r>
          </a:p>
          <a:p>
            <a:pPr marL="347472" lvl="1" indent="-347472" eaLnBrk="1" hangingPunct="1">
              <a:defRPr/>
            </a:pPr>
            <a:endParaRPr lang="en-US" sz="2400" kern="1200" dirty="0"/>
          </a:p>
          <a:p>
            <a:pPr marL="0" lvl="1" indent="0" eaLnBrk="1" hangingPunct="1">
              <a:buFont typeface="Wingdings" pitchFamily="2" charset="2"/>
              <a:buNone/>
              <a:defRPr/>
            </a:pPr>
            <a:endParaRPr lang="en-US" dirty="0"/>
          </a:p>
          <a:p>
            <a:pPr marL="347472" lvl="1" indent="-347472" eaLnBrk="1" hangingPunct="1">
              <a:defRPr/>
            </a:pPr>
            <a:endParaRPr lang="en-US" dirty="0"/>
          </a:p>
        </p:txBody>
      </p:sp>
      <p:sp>
        <p:nvSpPr>
          <p:cNvPr id="119812"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2-57</a:t>
            </a:r>
          </a:p>
        </p:txBody>
      </p:sp>
    </p:spTree>
    <p:extLst>
      <p:ext uri="{BB962C8B-B14F-4D97-AF65-F5344CB8AC3E}">
        <p14:creationId xmlns:p14="http://schemas.microsoft.com/office/powerpoint/2010/main" val="3206017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63490" name="Rectangle 2"/>
          <p:cNvSpPr>
            <a:spLocks noGrp="1" noChangeArrowheads="1"/>
          </p:cNvSpPr>
          <p:nvPr>
            <p:ph type="title"/>
          </p:nvPr>
        </p:nvSpPr>
        <p:spPr/>
        <p:txBody>
          <a:bodyPr/>
          <a:lstStyle/>
          <a:p>
            <a:pPr eaLnBrk="1" hangingPunct="1">
              <a:defRPr/>
            </a:pPr>
            <a:r>
              <a:rPr lang="en-US" dirty="0">
                <a:cs typeface="+mj-cs"/>
              </a:rPr>
              <a:t>Characteristics of Parasites </a:t>
            </a:r>
          </a:p>
        </p:txBody>
      </p:sp>
      <p:sp>
        <p:nvSpPr>
          <p:cNvPr id="27651" name="Rectangle 3"/>
          <p:cNvSpPr>
            <a:spLocks noGrp="1" noChangeArrowheads="1"/>
          </p:cNvSpPr>
          <p:nvPr>
            <p:ph idx="1"/>
          </p:nvPr>
        </p:nvSpPr>
        <p:spPr/>
        <p:txBody>
          <a:bodyPr/>
          <a:lstStyle/>
          <a:p>
            <a:pPr marL="0" indent="0" eaLnBrk="1" hangingPunct="1">
              <a:defRPr/>
            </a:pPr>
            <a:r>
              <a:rPr lang="en-US" dirty="0">
                <a:ea typeface="+mn-ea"/>
                <a:cs typeface="+mn-cs"/>
              </a:rPr>
              <a:t>Location:</a:t>
            </a:r>
          </a:p>
          <a:p>
            <a:pPr marL="347472" lvl="1" indent="-347472" eaLnBrk="1" hangingPunct="1">
              <a:defRPr/>
            </a:pPr>
            <a:r>
              <a:rPr lang="en-US" dirty="0"/>
              <a:t>Require a host to live and reproduce</a:t>
            </a:r>
          </a:p>
          <a:p>
            <a:pPr marL="0" indent="0" eaLnBrk="1" hangingPunct="1">
              <a:defRPr/>
            </a:pPr>
            <a:r>
              <a:rPr lang="en-US" dirty="0">
                <a:ea typeface="+mn-ea"/>
                <a:cs typeface="+mn-cs"/>
              </a:rPr>
              <a:t>Source:</a:t>
            </a:r>
          </a:p>
          <a:p>
            <a:pPr marL="347472" lvl="1" indent="-347472" eaLnBrk="1" hangingPunct="1">
              <a:defRPr/>
            </a:pPr>
            <a:r>
              <a:rPr lang="en-US" dirty="0"/>
              <a:t>Seafood, wild game, and food processed with contaminated water, such as produce</a:t>
            </a:r>
          </a:p>
          <a:p>
            <a:pPr marL="114300" lvl="1" indent="0" eaLnBrk="1" hangingPunct="1">
              <a:buFont typeface="Wingdings" pitchFamily="2" charset="2"/>
              <a:buNone/>
              <a:defRPr/>
            </a:pPr>
            <a:endParaRPr lang="en-US" dirty="0"/>
          </a:p>
          <a:p>
            <a:pPr marL="571500" lvl="1" indent="-457200" eaLnBrk="1" hangingPunct="1">
              <a:buFont typeface="Wingdings" pitchFamily="2" charset="2"/>
              <a:buNone/>
              <a:defRPr/>
            </a:pPr>
            <a:endParaRPr lang="en-US" dirty="0"/>
          </a:p>
        </p:txBody>
      </p:sp>
      <p:sp>
        <p:nvSpPr>
          <p:cNvPr id="6349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2-58</a:t>
            </a:r>
          </a:p>
        </p:txBody>
      </p:sp>
      <p:pic>
        <p:nvPicPr>
          <p:cNvPr id="120837" name="Picture 6" descr="6e_c02_06C.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3038" y="1243013"/>
            <a:ext cx="2103437"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5182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7" name="Rectangle 2"/>
          <p:cNvSpPr>
            <a:spLocks noGrp="1" noChangeArrowheads="1"/>
          </p:cNvSpPr>
          <p:nvPr>
            <p:ph type="title"/>
          </p:nvPr>
        </p:nvSpPr>
        <p:spPr/>
        <p:txBody>
          <a:bodyPr/>
          <a:lstStyle/>
          <a:p>
            <a:pPr eaLnBrk="1" hangingPunct="1">
              <a:defRPr/>
            </a:pPr>
            <a:r>
              <a:rPr lang="en-US" dirty="0">
                <a:cs typeface="+mj-cs"/>
              </a:rPr>
              <a:t>Characteristics of Parasites </a:t>
            </a:r>
          </a:p>
        </p:txBody>
      </p:sp>
      <p:sp>
        <p:nvSpPr>
          <p:cNvPr id="64515" name="Rectangle 3"/>
          <p:cNvSpPr>
            <a:spLocks noGrp="1" noChangeArrowheads="1"/>
          </p:cNvSpPr>
          <p:nvPr>
            <p:ph idx="1"/>
          </p:nvPr>
        </p:nvSpPr>
        <p:spPr/>
        <p:txBody>
          <a:bodyPr/>
          <a:lstStyle/>
          <a:p>
            <a:pPr marL="0" indent="0" eaLnBrk="1" hangingPunct="1">
              <a:defRPr/>
            </a:pPr>
            <a:r>
              <a:rPr lang="en-US" dirty="0">
                <a:cs typeface="+mn-cs"/>
              </a:rPr>
              <a:t>Prevention:</a:t>
            </a:r>
          </a:p>
          <a:p>
            <a:pPr marL="347472" lvl="1" indent="-347472" eaLnBrk="1" hangingPunct="1">
              <a:defRPr/>
            </a:pPr>
            <a:r>
              <a:rPr lang="en-US" dirty="0"/>
              <a:t>Purchase food from approved, reputable suppliers.</a:t>
            </a:r>
          </a:p>
          <a:p>
            <a:pPr marL="347472" lvl="1" indent="-347472" eaLnBrk="1" hangingPunct="1">
              <a:defRPr/>
            </a:pPr>
            <a:r>
              <a:rPr lang="en-US" dirty="0"/>
              <a:t>Cook food to required minimum internal temperatures.</a:t>
            </a:r>
          </a:p>
          <a:p>
            <a:pPr marL="347472" lvl="1" indent="-347472" eaLnBrk="1" hangingPunct="1">
              <a:defRPr/>
            </a:pPr>
            <a:r>
              <a:rPr lang="en-US" dirty="0"/>
              <a:t>Fish that will be served raw or undercooked must be frozen correctly by the manufacturer.</a:t>
            </a:r>
          </a:p>
          <a:p>
            <a:pPr marL="571500" lvl="1" indent="-457200" eaLnBrk="1" hangingPunct="1">
              <a:defRPr/>
            </a:pPr>
            <a:endParaRPr lang="en-US" dirty="0"/>
          </a:p>
          <a:p>
            <a:pPr marL="571500" lvl="1" indent="-457200" eaLnBrk="1" hangingPunct="1">
              <a:defRPr/>
            </a:pPr>
            <a:endParaRPr lang="en-US" dirty="0"/>
          </a:p>
          <a:p>
            <a:pPr marL="571500" lvl="1" indent="-457200" eaLnBrk="1" hangingPunct="1">
              <a:defRPr/>
            </a:pPr>
            <a:endParaRPr lang="en-US" dirty="0"/>
          </a:p>
          <a:p>
            <a:pPr marL="571500" lvl="1" indent="-457200" eaLnBrk="1" hangingPunct="1">
              <a:defRPr/>
            </a:pPr>
            <a:endParaRPr lang="en-US" dirty="0"/>
          </a:p>
          <a:p>
            <a:pPr marL="571500" lvl="1" indent="-457200" eaLnBrk="1" hangingPunct="1">
              <a:buFont typeface="Wingdings" charset="0"/>
              <a:buNone/>
              <a:defRPr/>
            </a:pPr>
            <a:endParaRPr lang="en-US" dirty="0"/>
          </a:p>
        </p:txBody>
      </p:sp>
      <p:sp>
        <p:nvSpPr>
          <p:cNvPr id="64516"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2-59</a:t>
            </a:r>
          </a:p>
        </p:txBody>
      </p:sp>
      <p:pic>
        <p:nvPicPr>
          <p:cNvPr id="121861" name="Picture 1" descr="6e_c02_06C.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3038" y="1243013"/>
            <a:ext cx="2103437"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3596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a:ln w="3175">
            <a:solidFill>
              <a:schemeClr val="tx1"/>
            </a:solidFill>
          </a:ln>
        </p:spPr>
      </p:pic>
      <p:sp>
        <p:nvSpPr>
          <p:cNvPr id="40962" name="Rectangle 2"/>
          <p:cNvSpPr>
            <a:spLocks noGrp="1" noChangeArrowheads="1"/>
          </p:cNvSpPr>
          <p:nvPr>
            <p:ph type="title"/>
          </p:nvPr>
        </p:nvSpPr>
        <p:spPr/>
        <p:txBody>
          <a:bodyPr/>
          <a:lstStyle/>
          <a:p>
            <a:pPr eaLnBrk="1" hangingPunct="1">
              <a:defRPr/>
            </a:pPr>
            <a:r>
              <a:rPr lang="en-US" dirty="0">
                <a:latin typeface="Arial Narrow" charset="0"/>
                <a:cs typeface="+mj-cs"/>
              </a:rPr>
              <a:t>How Contamination Happens</a:t>
            </a:r>
          </a:p>
        </p:txBody>
      </p:sp>
      <p:sp>
        <p:nvSpPr>
          <p:cNvPr id="40963" name="Rectangle 3"/>
          <p:cNvSpPr>
            <a:spLocks noGrp="1" noChangeArrowheads="1"/>
          </p:cNvSpPr>
          <p:nvPr>
            <p:ph idx="1"/>
          </p:nvPr>
        </p:nvSpPr>
        <p:spPr/>
        <p:txBody>
          <a:bodyPr/>
          <a:lstStyle/>
          <a:p>
            <a:pPr marL="0" indent="0" eaLnBrk="1" hangingPunct="1">
              <a:defRPr/>
            </a:pPr>
            <a:r>
              <a:rPr lang="en-US" dirty="0">
                <a:latin typeface="Arial Narrow" charset="0"/>
                <a:cs typeface="+mn-cs"/>
              </a:rPr>
              <a:t>Simple mistakes can cause contamination: </a:t>
            </a:r>
          </a:p>
          <a:p>
            <a:pPr lvl="1" eaLnBrk="1" hangingPunct="1">
              <a:defRPr/>
            </a:pPr>
            <a:r>
              <a:rPr lang="en-US" dirty="0"/>
              <a:t>Allowing ready-to-eat food to touch a surface that contacted raw meat, seafood, or poultry </a:t>
            </a:r>
          </a:p>
          <a:p>
            <a:pPr lvl="1" eaLnBrk="1" hangingPunct="1">
              <a:defRPr/>
            </a:pPr>
            <a:r>
              <a:rPr lang="en-US" dirty="0"/>
              <a:t>Storing food or cleaning products incorrectly</a:t>
            </a:r>
          </a:p>
          <a:p>
            <a:pPr lvl="1" eaLnBrk="1" hangingPunct="1">
              <a:defRPr/>
            </a:pPr>
            <a:r>
              <a:rPr lang="en-US" dirty="0"/>
              <a:t>Failing to spot signs of pests</a:t>
            </a:r>
            <a:endParaRPr lang="en-US" dirty="0">
              <a:latin typeface="Arial Narrow" charset="0"/>
            </a:endParaRP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p:txBody>
      </p:sp>
      <p:sp>
        <p:nvSpPr>
          <p:cNvPr id="4096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2-6</a:t>
            </a:r>
          </a:p>
        </p:txBody>
      </p:sp>
    </p:spTree>
    <p:extLst>
      <p:ext uri="{BB962C8B-B14F-4D97-AF65-F5344CB8AC3E}">
        <p14:creationId xmlns:p14="http://schemas.microsoft.com/office/powerpoint/2010/main" val="21177459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60"/>
          <p:cNvSpPr>
            <a:spLocks noGrp="1" noChangeArrowheads="1"/>
          </p:cNvSpPr>
          <p:nvPr>
            <p:ph type="title"/>
          </p:nvPr>
        </p:nvSpPr>
        <p:spPr/>
        <p:txBody>
          <a:bodyPr/>
          <a:lstStyle/>
          <a:p>
            <a:pPr eaLnBrk="1" hangingPunct="1">
              <a:defRPr/>
            </a:pPr>
            <a:r>
              <a:rPr lang="en-US" dirty="0"/>
              <a:t>Major Foodborne Parasites </a:t>
            </a:r>
          </a:p>
        </p:txBody>
      </p:sp>
      <p:sp>
        <p:nvSpPr>
          <p:cNvPr id="916483" name="Rectangle 3"/>
          <p:cNvSpPr>
            <a:spLocks noGrp="1" noChangeArrowheads="1"/>
          </p:cNvSpPr>
          <p:nvPr>
            <p:ph idx="1"/>
          </p:nvPr>
        </p:nvSpPr>
        <p:spPr/>
        <p:txBody>
          <a:bodyPr/>
          <a:lstStyle/>
          <a:p>
            <a:pPr marL="0" indent="0" eaLnBrk="1" hangingPunct="1">
              <a:defRPr/>
            </a:pPr>
            <a:r>
              <a:rPr lang="en-US" dirty="0"/>
              <a:t>Purchasing from approved, reputable suppliers can keep these parasites from causing a foodborne illness:</a:t>
            </a:r>
          </a:p>
          <a:p>
            <a:pPr marL="347472" lvl="1" indent="-347472" eaLnBrk="1" hangingPunct="1">
              <a:defRPr/>
            </a:pPr>
            <a:r>
              <a:rPr lang="en-US" i="1" dirty="0"/>
              <a:t>Anisakis simplex</a:t>
            </a:r>
          </a:p>
          <a:p>
            <a:pPr marL="347472" lvl="1" indent="-347472" eaLnBrk="1" hangingPunct="1">
              <a:defRPr/>
            </a:pPr>
            <a:r>
              <a:rPr lang="en-US" i="1" dirty="0"/>
              <a:t>Cryptosporidium parvum</a:t>
            </a:r>
          </a:p>
          <a:p>
            <a:pPr marL="347472" lvl="1" indent="-347472" eaLnBrk="1" hangingPunct="1">
              <a:defRPr/>
            </a:pPr>
            <a:r>
              <a:rPr lang="en-US" i="1" dirty="0"/>
              <a:t>Giardia duodenalis</a:t>
            </a:r>
          </a:p>
          <a:p>
            <a:pPr marL="347472" lvl="1" indent="-347472" eaLnBrk="1" hangingPunct="1">
              <a:defRPr/>
            </a:pPr>
            <a:r>
              <a:rPr lang="en-US" i="1" dirty="0"/>
              <a:t>Cyclospora cayetanensis</a:t>
            </a:r>
          </a:p>
        </p:txBody>
      </p:sp>
      <p:sp>
        <p:nvSpPr>
          <p:cNvPr id="12288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2-60</a:t>
            </a:r>
          </a:p>
        </p:txBody>
      </p:sp>
    </p:spTree>
    <p:extLst>
      <p:ext uri="{BB962C8B-B14F-4D97-AF65-F5344CB8AC3E}">
        <p14:creationId xmlns:p14="http://schemas.microsoft.com/office/powerpoint/2010/main" val="32107037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ess02_21a_REV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250" y="979880"/>
            <a:ext cx="1974850" cy="1141413"/>
          </a:xfrm>
          <a:prstGeom prst="roundRect">
            <a:avLst>
              <a:gd name="adj" fmla="val 8594"/>
            </a:avLst>
          </a:prstGeom>
          <a:noFill/>
          <a:ln>
            <a:noFill/>
          </a:ln>
          <a:effectLst/>
        </p:spPr>
      </p:pic>
      <p:sp>
        <p:nvSpPr>
          <p:cNvPr id="918558" name="Rectangle 30"/>
          <p:cNvSpPr>
            <a:spLocks noGrp="1" noChangeArrowheads="1"/>
          </p:cNvSpPr>
          <p:nvPr>
            <p:ph type="title"/>
          </p:nvPr>
        </p:nvSpPr>
        <p:spPr/>
        <p:txBody>
          <a:bodyPr/>
          <a:lstStyle/>
          <a:p>
            <a:pPr eaLnBrk="1" hangingPunct="1">
              <a:defRPr/>
            </a:pPr>
            <a:r>
              <a:rPr lang="en-US" i="1" dirty="0"/>
              <a:t>Anisakis simplex</a:t>
            </a:r>
          </a:p>
        </p:txBody>
      </p:sp>
      <p:sp>
        <p:nvSpPr>
          <p:cNvPr id="123921" name="Rectangle 26"/>
          <p:cNvSpPr>
            <a:spLocks noChangeArrowheads="1"/>
          </p:cNvSpPr>
          <p:nvPr/>
        </p:nvSpPr>
        <p:spPr bwMode="auto">
          <a:xfrm>
            <a:off x="2667000" y="917468"/>
            <a:ext cx="507841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0" fontAlgn="base" hangingPunct="0">
              <a:spcBef>
                <a:spcPct val="50000"/>
              </a:spcBef>
              <a:spcAft>
                <a:spcPct val="0"/>
              </a:spcAft>
              <a:tabLst>
                <a:tab pos="1028700" algn="l"/>
              </a:tabLst>
            </a:pPr>
            <a:r>
              <a:rPr lang="en-US" sz="2400" b="1" dirty="0">
                <a:solidFill>
                  <a:srgbClr val="E97635"/>
                </a:solidFill>
                <a:latin typeface="Arial Narrow" charset="0"/>
                <a:ea typeface="ＭＳ Ｐゴシック" charset="0"/>
              </a:rPr>
              <a:t>Parasite:</a:t>
            </a:r>
            <a:r>
              <a:rPr lang="en-US" sz="2000" b="1" dirty="0">
                <a:solidFill>
                  <a:srgbClr val="000000"/>
                </a:solidFill>
                <a:ea typeface="ＭＳ Ｐゴシック" charset="0"/>
                <a:cs typeface="ＭＳ Ｐゴシック" charset="0"/>
              </a:rPr>
              <a:t> </a:t>
            </a:r>
            <a:r>
              <a:rPr lang="en-US" sz="2200" i="1" dirty="0" err="1">
                <a:solidFill>
                  <a:srgbClr val="231F20"/>
                </a:solidFill>
                <a:latin typeface="Arial Narrow" charset="0"/>
                <a:ea typeface="ＭＳ Ｐゴシック" charset="0"/>
              </a:rPr>
              <a:t>Anisakis</a:t>
            </a:r>
            <a:r>
              <a:rPr lang="en-US" sz="2200" i="1" dirty="0">
                <a:solidFill>
                  <a:srgbClr val="231F20"/>
                </a:solidFill>
                <a:latin typeface="Arial Narrow" charset="0"/>
                <a:ea typeface="ＭＳ Ｐゴシック" charset="0"/>
              </a:rPr>
              <a:t> simplex</a:t>
            </a:r>
          </a:p>
          <a:p>
            <a:pPr eaLnBrk="0" fontAlgn="base" hangingPunct="0">
              <a:spcBef>
                <a:spcPct val="50000"/>
              </a:spcBef>
              <a:spcAft>
                <a:spcPct val="0"/>
              </a:spcAft>
              <a:tabLst>
                <a:tab pos="1028700" algn="l"/>
              </a:tabLst>
            </a:pPr>
            <a:r>
              <a:rPr lang="en-US" sz="2400" b="1" dirty="0">
                <a:solidFill>
                  <a:srgbClr val="E97635"/>
                </a:solidFill>
                <a:latin typeface="Arial Narrow" charset="0"/>
                <a:ea typeface="ＭＳ Ｐゴシック" charset="0"/>
              </a:rPr>
              <a:t>Illness:</a:t>
            </a:r>
            <a:r>
              <a:rPr lang="en-US" sz="2000" b="1" dirty="0">
                <a:solidFill>
                  <a:srgbClr val="000000"/>
                </a:solidFill>
                <a:ea typeface="ＭＳ Ｐゴシック" charset="0"/>
                <a:cs typeface="ＭＳ Ｐゴシック" charset="0"/>
              </a:rPr>
              <a:t>	</a:t>
            </a:r>
            <a:r>
              <a:rPr lang="en-US" sz="2200" dirty="0" err="1">
                <a:solidFill>
                  <a:srgbClr val="231F20"/>
                </a:solidFill>
                <a:latin typeface="Arial Narrow" charset="0"/>
                <a:ea typeface="ＭＳ Ｐゴシック" charset="0"/>
              </a:rPr>
              <a:t>Anisakiasis</a:t>
            </a:r>
            <a:r>
              <a:rPr lang="en-US" sz="2200" dirty="0">
                <a:solidFill>
                  <a:srgbClr val="231F20"/>
                </a:solidFill>
                <a:latin typeface="Arial Narrow" charset="0"/>
                <a:ea typeface="ＭＳ Ｐゴシック" charset="0"/>
              </a:rPr>
              <a:t>	</a:t>
            </a:r>
          </a:p>
        </p:txBody>
      </p:sp>
      <p:sp>
        <p:nvSpPr>
          <p:cNvPr id="123922" name="Text Box 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2-61</a:t>
            </a:r>
          </a:p>
        </p:txBody>
      </p:sp>
      <p:graphicFrame>
        <p:nvGraphicFramePr>
          <p:cNvPr id="7" name="Group 3"/>
          <p:cNvGraphicFramePr>
            <a:graphicFrameLocks/>
          </p:cNvGraphicFramePr>
          <p:nvPr>
            <p:extLst>
              <p:ext uri="{D42A27DB-BD31-4B8C-83A1-F6EECF244321}">
                <p14:modId xmlns:p14="http://schemas.microsoft.com/office/powerpoint/2010/main" val="2143347013"/>
              </p:ext>
            </p:extLst>
          </p:nvPr>
        </p:nvGraphicFramePr>
        <p:xfrm>
          <a:off x="537018" y="2179870"/>
          <a:ext cx="8229600" cy="4474729"/>
        </p:xfrm>
        <a:graphic>
          <a:graphicData uri="http://schemas.openxmlformats.org/drawingml/2006/table">
            <a:tbl>
              <a:tblPr/>
              <a:tblGrid>
                <a:gridCol w="4179060">
                  <a:extLst>
                    <a:ext uri="{9D8B030D-6E8A-4147-A177-3AD203B41FA5}">
                      <a16:colId xmlns:a16="http://schemas.microsoft.com/office/drawing/2014/main" val="20000"/>
                    </a:ext>
                  </a:extLst>
                </a:gridCol>
                <a:gridCol w="4050540">
                  <a:extLst>
                    <a:ext uri="{9D8B030D-6E8A-4147-A177-3AD203B41FA5}">
                      <a16:colId xmlns:a16="http://schemas.microsoft.com/office/drawing/2014/main" val="20001"/>
                    </a:ext>
                  </a:extLst>
                </a:gridCol>
              </a:tblGrid>
              <a:tr h="748341">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a:t>
                      </a:r>
                      <a:r>
                        <a:rPr lang="en-US" sz="2400" b="1" baseline="0" dirty="0">
                          <a:solidFill>
                            <a:srgbClr val="E97635"/>
                          </a:solidFill>
                          <a:latin typeface="Arial Narrow" charset="0"/>
                          <a:ea typeface="ＭＳ Ｐゴシック" charset="0"/>
                          <a:cs typeface="+mn-cs"/>
                        </a:rPr>
                        <a:t> Food</a:t>
                      </a:r>
                      <a:endParaRPr lang="en-US" sz="2400" b="1" dirty="0">
                        <a:solidFill>
                          <a:srgbClr val="E97635"/>
                        </a:solidFill>
                        <a:latin typeface="Arial Narrow" charset="0"/>
                        <a:ea typeface="ＭＳ Ｐゴシック" charset="0"/>
                        <a:cs typeface="+mn-cs"/>
                      </a:endParaRP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726388">
                <a:tc>
                  <a:txBody>
                    <a:bodyPr/>
                    <a:lstStyle/>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r>
                        <a:rPr lang="en-US" sz="2200" b="1" dirty="0">
                          <a:solidFill>
                            <a:srgbClr val="231F20"/>
                          </a:solidFill>
                          <a:latin typeface="Arial Narrow" charset="0"/>
                          <a:ea typeface="ＭＳ Ｐゴシック" charset="0"/>
                        </a:rPr>
                        <a:t>Raw and undercooked fish, including:</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Herring</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Code</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Halibut</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Mackerel</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Pacific Salmon</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Tingling in throat</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Coughing up worms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604421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0"/>
          <p:cNvSpPr>
            <a:spLocks noGrp="1" noChangeArrowheads="1"/>
          </p:cNvSpPr>
          <p:nvPr>
            <p:ph type="title"/>
          </p:nvPr>
        </p:nvSpPr>
        <p:spPr/>
        <p:txBody>
          <a:bodyPr/>
          <a:lstStyle/>
          <a:p>
            <a:pPr eaLnBrk="1" hangingPunct="1">
              <a:defRPr/>
            </a:pPr>
            <a:r>
              <a:rPr lang="en-US" i="1" dirty="0"/>
              <a:t>Anisakis simplex</a:t>
            </a:r>
          </a:p>
        </p:txBody>
      </p:sp>
      <p:pic>
        <p:nvPicPr>
          <p:cNvPr id="3" name="Picture Placeholder 2"/>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
        <p:nvSpPr>
          <p:cNvPr id="920579" name="Rectangle 3"/>
          <p:cNvSpPr>
            <a:spLocks noGrp="1" noChangeArrowheads="1"/>
          </p:cNvSpPr>
          <p:nvPr>
            <p:ph idx="4294967295"/>
          </p:nvPr>
        </p:nvSpPr>
        <p:spPr>
          <a:xfrm>
            <a:off x="3848100" y="1122363"/>
            <a:ext cx="5295900" cy="4983162"/>
          </a:xfrm>
        </p:spPr>
        <p:txBody>
          <a:bodyPr/>
          <a:lstStyle/>
          <a:p>
            <a:pPr eaLnBrk="1" hangingPunct="1">
              <a:defRPr/>
            </a:pPr>
            <a:r>
              <a:rPr lang="en-US" dirty="0"/>
              <a:t>Most important prevention measure:</a:t>
            </a:r>
          </a:p>
          <a:p>
            <a:pPr marL="347472" lvl="1" indent="-347472" eaLnBrk="1" hangingPunct="1">
              <a:defRPr/>
            </a:pPr>
            <a:r>
              <a:rPr lang="en-US" dirty="0">
                <a:solidFill>
                  <a:schemeClr val="tx1"/>
                </a:solidFill>
              </a:rPr>
              <a:t>Purchase from approved, reputable suppliers.</a:t>
            </a:r>
            <a:endParaRPr lang="en-US" dirty="0"/>
          </a:p>
          <a:p>
            <a:pPr eaLnBrk="1" hangingPunct="1">
              <a:defRPr/>
            </a:pPr>
            <a:r>
              <a:rPr lang="en-US" dirty="0"/>
              <a:t>Other prevention measures:</a:t>
            </a:r>
          </a:p>
          <a:p>
            <a:pPr marL="347472" lvl="1" indent="-347472" eaLnBrk="1" hangingPunct="1">
              <a:defRPr/>
            </a:pPr>
            <a:r>
              <a:rPr lang="en-US" dirty="0"/>
              <a:t>Cook fish to minimum internal temperatures.</a:t>
            </a:r>
          </a:p>
          <a:p>
            <a:pPr marL="347472" lvl="1" indent="-347472" eaLnBrk="1" hangingPunct="1">
              <a:defRPr/>
            </a:pPr>
            <a:r>
              <a:rPr lang="en-US" dirty="0"/>
              <a:t>If serving raw or undercooked fish, purchase sushi-grade fish that has been frozen to the correct time-temperature requirements.</a:t>
            </a:r>
          </a:p>
        </p:txBody>
      </p:sp>
      <p:sp>
        <p:nvSpPr>
          <p:cNvPr id="1249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2-62</a:t>
            </a:r>
          </a:p>
        </p:txBody>
      </p:sp>
    </p:spTree>
    <p:extLst>
      <p:ext uri="{BB962C8B-B14F-4D97-AF65-F5344CB8AC3E}">
        <p14:creationId xmlns:p14="http://schemas.microsoft.com/office/powerpoint/2010/main" val="7184637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3" descr="ess02_21b"/>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3944" y="1028700"/>
            <a:ext cx="1974850"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57" name="Rectangle 33"/>
          <p:cNvSpPr>
            <a:spLocks noGrp="1" noChangeArrowheads="1"/>
          </p:cNvSpPr>
          <p:nvPr>
            <p:ph type="title"/>
          </p:nvPr>
        </p:nvSpPr>
        <p:spPr/>
        <p:txBody>
          <a:bodyPr/>
          <a:lstStyle/>
          <a:p>
            <a:pPr eaLnBrk="1" hangingPunct="1">
              <a:defRPr/>
            </a:pPr>
            <a:r>
              <a:rPr lang="en-US" i="1" dirty="0"/>
              <a:t>Cryptosporidium parvum</a:t>
            </a:r>
          </a:p>
        </p:txBody>
      </p:sp>
      <p:sp>
        <p:nvSpPr>
          <p:cNvPr id="125973" name="Rectangle 29"/>
          <p:cNvSpPr>
            <a:spLocks noChangeArrowheads="1"/>
          </p:cNvSpPr>
          <p:nvPr/>
        </p:nvSpPr>
        <p:spPr bwMode="auto">
          <a:xfrm>
            <a:off x="2743200" y="875050"/>
            <a:ext cx="507841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defTabSz="114300" eaLnBrk="0" fontAlgn="base" hangingPunct="0">
              <a:spcBef>
                <a:spcPct val="50000"/>
              </a:spcBef>
              <a:spcAft>
                <a:spcPct val="0"/>
              </a:spcAft>
            </a:pPr>
            <a:r>
              <a:rPr lang="en-US" sz="2400" b="1" dirty="0">
                <a:solidFill>
                  <a:srgbClr val="E97635"/>
                </a:solidFill>
                <a:latin typeface="Arial Narrow" charset="0"/>
                <a:ea typeface="ＭＳ Ｐゴシック" charset="0"/>
              </a:rPr>
              <a:t>Parasite:	</a:t>
            </a:r>
            <a:r>
              <a:rPr lang="en-US" sz="2200" i="1" dirty="0">
                <a:solidFill>
                  <a:srgbClr val="231F20"/>
                </a:solidFill>
                <a:latin typeface="Arial Narrow" charset="0"/>
                <a:ea typeface="ＭＳ Ｐゴシック" charset="0"/>
              </a:rPr>
              <a:t>Cryptosporidium </a:t>
            </a:r>
            <a:r>
              <a:rPr lang="en-US" sz="2200" i="1" dirty="0" err="1">
                <a:solidFill>
                  <a:srgbClr val="231F20"/>
                </a:solidFill>
                <a:latin typeface="Arial Narrow" charset="0"/>
                <a:ea typeface="ＭＳ Ｐゴシック" charset="0"/>
              </a:rPr>
              <a:t>parvum</a:t>
            </a:r>
            <a:endParaRPr lang="en-US" sz="2200" i="1" dirty="0">
              <a:solidFill>
                <a:srgbClr val="231F20"/>
              </a:solidFill>
              <a:latin typeface="Arial Narrow" charset="0"/>
              <a:ea typeface="ＭＳ Ｐゴシック" charset="0"/>
            </a:endParaRPr>
          </a:p>
          <a:p>
            <a:pPr defTabSz="114300" eaLnBrk="0" fontAlgn="base" hangingPunct="0">
              <a:spcBef>
                <a:spcPct val="50000"/>
              </a:spcBef>
              <a:spcAft>
                <a:spcPct val="0"/>
              </a:spcAft>
            </a:pPr>
            <a:r>
              <a:rPr lang="en-US" sz="2400" b="1" dirty="0">
                <a:solidFill>
                  <a:srgbClr val="E97635"/>
                </a:solidFill>
                <a:latin typeface="Arial Narrow" charset="0"/>
                <a:ea typeface="ＭＳ Ｐゴシック" charset="0"/>
              </a:rPr>
              <a:t>Illness:	</a:t>
            </a:r>
            <a:r>
              <a:rPr lang="en-US" sz="2000" b="1" dirty="0">
                <a:solidFill>
                  <a:srgbClr val="000000"/>
                </a:solidFill>
                <a:ea typeface="ＭＳ Ｐゴシック" charset="0"/>
                <a:cs typeface="ＭＳ Ｐゴシック" charset="0"/>
              </a:rPr>
              <a:t>		</a:t>
            </a:r>
            <a:r>
              <a:rPr lang="en-US" sz="2200" dirty="0">
                <a:solidFill>
                  <a:srgbClr val="231F20"/>
                </a:solidFill>
                <a:latin typeface="Arial Narrow" charset="0"/>
                <a:ea typeface="ＭＳ Ｐゴシック" charset="0"/>
              </a:rPr>
              <a:t>Cryptosporidiosis</a:t>
            </a:r>
          </a:p>
        </p:txBody>
      </p:sp>
      <p:sp>
        <p:nvSpPr>
          <p:cNvPr id="125974"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2-63</a:t>
            </a:r>
          </a:p>
        </p:txBody>
      </p:sp>
      <p:graphicFrame>
        <p:nvGraphicFramePr>
          <p:cNvPr id="7" name="Group 3"/>
          <p:cNvGraphicFramePr>
            <a:graphicFrameLocks/>
          </p:cNvGraphicFramePr>
          <p:nvPr>
            <p:extLst>
              <p:ext uri="{D42A27DB-BD31-4B8C-83A1-F6EECF244321}">
                <p14:modId xmlns:p14="http://schemas.microsoft.com/office/powerpoint/2010/main" val="3607085659"/>
              </p:ext>
            </p:extLst>
          </p:nvPr>
        </p:nvGraphicFramePr>
        <p:xfrm>
          <a:off x="904026" y="2332074"/>
          <a:ext cx="7787463" cy="4221163"/>
        </p:xfrm>
        <a:graphic>
          <a:graphicData uri="http://schemas.openxmlformats.org/drawingml/2006/table">
            <a:tbl>
              <a:tblPr/>
              <a:tblGrid>
                <a:gridCol w="3954539">
                  <a:extLst>
                    <a:ext uri="{9D8B030D-6E8A-4147-A177-3AD203B41FA5}">
                      <a16:colId xmlns:a16="http://schemas.microsoft.com/office/drawing/2014/main" val="20000"/>
                    </a:ext>
                  </a:extLst>
                </a:gridCol>
                <a:gridCol w="3832924">
                  <a:extLst>
                    <a:ext uri="{9D8B030D-6E8A-4147-A177-3AD203B41FA5}">
                      <a16:colId xmlns:a16="http://schemas.microsoft.com/office/drawing/2014/main" val="20001"/>
                    </a:ext>
                  </a:extLst>
                </a:gridCol>
              </a:tblGrid>
              <a:tr h="705935">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a:t>
                      </a:r>
                      <a:r>
                        <a:rPr lang="en-US" sz="2400" b="1" baseline="0" dirty="0">
                          <a:solidFill>
                            <a:srgbClr val="E97635"/>
                          </a:solidFill>
                          <a:latin typeface="Arial Narrow" charset="0"/>
                          <a:ea typeface="ＭＳ Ｐゴシック" charset="0"/>
                          <a:cs typeface="+mn-cs"/>
                        </a:rPr>
                        <a:t> Food</a:t>
                      </a:r>
                      <a:endParaRPr lang="en-US" sz="2400" b="1" dirty="0">
                        <a:solidFill>
                          <a:srgbClr val="E97635"/>
                        </a:solidFill>
                        <a:latin typeface="Arial Narrow" charset="0"/>
                        <a:ea typeface="ＭＳ Ｐゴシック" charset="0"/>
                        <a:cs typeface="+mn-cs"/>
                      </a:endParaRP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15228">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Contaminated water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Produce</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Watery diarrhea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Abdominal cramps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Nausea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Weight loss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59711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3"/>
          <p:cNvSpPr>
            <a:spLocks noGrp="1" noChangeArrowheads="1"/>
          </p:cNvSpPr>
          <p:nvPr>
            <p:ph type="title"/>
          </p:nvPr>
        </p:nvSpPr>
        <p:spPr/>
        <p:txBody>
          <a:bodyPr/>
          <a:lstStyle/>
          <a:p>
            <a:pPr eaLnBrk="1" hangingPunct="1">
              <a:defRPr/>
            </a:pPr>
            <a:r>
              <a:rPr lang="en-US" i="1" dirty="0"/>
              <a:t>Cryptosporidium parvum</a:t>
            </a:r>
          </a:p>
        </p:txBody>
      </p:sp>
      <p:pic>
        <p:nvPicPr>
          <p:cNvPr id="3" name="Picture Placeholder 2"/>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
        <p:nvSpPr>
          <p:cNvPr id="924675" name="Rectangle 3"/>
          <p:cNvSpPr>
            <a:spLocks noGrp="1" noChangeArrowheads="1"/>
          </p:cNvSpPr>
          <p:nvPr>
            <p:ph idx="4294967295"/>
          </p:nvPr>
        </p:nvSpPr>
        <p:spPr>
          <a:xfrm>
            <a:off x="4000500" y="1122363"/>
            <a:ext cx="5143500" cy="4983162"/>
          </a:xfrm>
        </p:spPr>
        <p:txBody>
          <a:bodyPr/>
          <a:lstStyle/>
          <a:p>
            <a:pPr eaLnBrk="1" hangingPunct="1">
              <a:defRPr/>
            </a:pPr>
            <a:r>
              <a:rPr lang="en-US" dirty="0"/>
              <a:t>Most important prevention measure:</a:t>
            </a:r>
          </a:p>
          <a:p>
            <a:pPr marL="347472" lvl="1" indent="-347472" eaLnBrk="1" hangingPunct="1">
              <a:defRPr/>
            </a:pPr>
            <a:r>
              <a:rPr lang="en-US" dirty="0">
                <a:solidFill>
                  <a:schemeClr val="tx1"/>
                </a:solidFill>
              </a:rPr>
              <a:t>Purchase from approved, reputable suppliers.</a:t>
            </a:r>
          </a:p>
          <a:p>
            <a:pPr eaLnBrk="1" hangingPunct="1">
              <a:defRPr/>
            </a:pPr>
            <a:r>
              <a:rPr lang="en-US" dirty="0"/>
              <a:t>Other prevention measures:</a:t>
            </a:r>
            <a:endParaRPr lang="en-US" dirty="0">
              <a:solidFill>
                <a:schemeClr val="tx1"/>
              </a:solidFill>
            </a:endParaRPr>
          </a:p>
          <a:p>
            <a:pPr marL="347472" lvl="1" indent="-347472" eaLnBrk="1" hangingPunct="1">
              <a:defRPr/>
            </a:pPr>
            <a:r>
              <a:rPr lang="en-US" dirty="0">
                <a:solidFill>
                  <a:schemeClr val="tx1"/>
                </a:solidFill>
              </a:rPr>
              <a:t>Use correctly treated water.</a:t>
            </a:r>
            <a:endParaRPr lang="en-US" dirty="0"/>
          </a:p>
          <a:p>
            <a:pPr marL="347472" lvl="1" indent="-347472" eaLnBrk="1" hangingPunct="1">
              <a:defRPr/>
            </a:pPr>
            <a:r>
              <a:rPr lang="en-US" dirty="0">
                <a:solidFill>
                  <a:schemeClr val="tx1"/>
                </a:solidFill>
              </a:rPr>
              <a:t>Keep food handlers with diarrhea out of the operation.</a:t>
            </a:r>
          </a:p>
          <a:p>
            <a:pPr marL="347472" lvl="1" indent="-347472" eaLnBrk="1" hangingPunct="1">
              <a:defRPr/>
            </a:pPr>
            <a:r>
              <a:rPr lang="en-US" dirty="0">
                <a:solidFill>
                  <a:schemeClr val="tx1"/>
                </a:solidFill>
              </a:rPr>
              <a:t>Wash hands.</a:t>
            </a:r>
            <a:endParaRPr lang="en-US" dirty="0"/>
          </a:p>
        </p:txBody>
      </p:sp>
      <p:sp>
        <p:nvSpPr>
          <p:cNvPr id="12698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2-64</a:t>
            </a:r>
          </a:p>
        </p:txBody>
      </p:sp>
    </p:spTree>
    <p:extLst>
      <p:ext uri="{BB962C8B-B14F-4D97-AF65-F5344CB8AC3E}">
        <p14:creationId xmlns:p14="http://schemas.microsoft.com/office/powerpoint/2010/main" val="9949752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64" name="Rectangle 44"/>
          <p:cNvSpPr>
            <a:spLocks noGrp="1" noChangeArrowheads="1"/>
          </p:cNvSpPr>
          <p:nvPr>
            <p:ph type="title"/>
          </p:nvPr>
        </p:nvSpPr>
        <p:spPr/>
        <p:txBody>
          <a:bodyPr/>
          <a:lstStyle/>
          <a:p>
            <a:pPr eaLnBrk="1" hangingPunct="1">
              <a:defRPr/>
            </a:pPr>
            <a:r>
              <a:rPr lang="en-US" i="1" dirty="0"/>
              <a:t>Giardia duodenalis</a:t>
            </a:r>
          </a:p>
        </p:txBody>
      </p:sp>
      <p:sp>
        <p:nvSpPr>
          <p:cNvPr id="128023" name="Rectangle 39"/>
          <p:cNvSpPr>
            <a:spLocks noChangeArrowheads="1"/>
          </p:cNvSpPr>
          <p:nvPr/>
        </p:nvSpPr>
        <p:spPr bwMode="auto">
          <a:xfrm>
            <a:off x="2667000" y="1207362"/>
            <a:ext cx="6477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b">
            <a:spAutoFit/>
          </a:bodyPr>
          <a:lstStyle/>
          <a:p>
            <a:pPr marL="0" lvl="4" defTabSz="800100" eaLnBrk="0" fontAlgn="base" hangingPunct="0">
              <a:spcBef>
                <a:spcPct val="50000"/>
              </a:spcBef>
              <a:spcAft>
                <a:spcPct val="0"/>
              </a:spcAft>
              <a:tabLst>
                <a:tab pos="1028700" algn="l"/>
              </a:tabLst>
            </a:pPr>
            <a:r>
              <a:rPr lang="en-US" sz="2400" b="1" dirty="0">
                <a:solidFill>
                  <a:srgbClr val="E97635"/>
                </a:solidFill>
                <a:latin typeface="Arial Narrow" charset="0"/>
                <a:ea typeface="ＭＳ Ｐゴシック" charset="0"/>
              </a:rPr>
              <a:t>Parasite:</a:t>
            </a:r>
            <a:r>
              <a:rPr lang="en-US" sz="2000" b="1" dirty="0">
                <a:solidFill>
                  <a:srgbClr val="000000"/>
                </a:solidFill>
                <a:ea typeface="ＭＳ Ｐゴシック" charset="0"/>
                <a:cs typeface="ＭＳ Ｐゴシック" charset="0"/>
              </a:rPr>
              <a:t> </a:t>
            </a:r>
            <a:r>
              <a:rPr lang="en-US" sz="2200" i="1" dirty="0">
                <a:solidFill>
                  <a:srgbClr val="231F20"/>
                </a:solidFill>
                <a:latin typeface="Arial Narrow" charset="0"/>
                <a:ea typeface="ＭＳ Ｐゴシック" charset="0"/>
              </a:rPr>
              <a:t>Giardia </a:t>
            </a:r>
            <a:r>
              <a:rPr lang="en-US" sz="2200" i="1" dirty="0" err="1">
                <a:solidFill>
                  <a:srgbClr val="231F20"/>
                </a:solidFill>
                <a:latin typeface="Arial Narrow" charset="0"/>
                <a:ea typeface="ＭＳ Ｐゴシック" charset="0"/>
              </a:rPr>
              <a:t>duodenalis</a:t>
            </a:r>
            <a:r>
              <a:rPr lang="en-US" sz="2200" i="1" dirty="0">
                <a:solidFill>
                  <a:srgbClr val="231F20"/>
                </a:solidFill>
                <a:latin typeface="Arial Narrow" charset="0"/>
                <a:ea typeface="ＭＳ Ｐゴシック" charset="0"/>
              </a:rPr>
              <a:t> </a:t>
            </a:r>
            <a:r>
              <a:rPr lang="en-US" sz="2200" dirty="0">
                <a:solidFill>
                  <a:srgbClr val="231F20"/>
                </a:solidFill>
                <a:latin typeface="Arial Narrow" charset="0"/>
                <a:ea typeface="ＭＳ Ｐゴシック" charset="0"/>
              </a:rPr>
              <a:t>(G. </a:t>
            </a:r>
            <a:r>
              <a:rPr lang="en-US" sz="2200" i="1" dirty="0">
                <a:solidFill>
                  <a:srgbClr val="231F20"/>
                </a:solidFill>
                <a:latin typeface="Arial Narrow" charset="0"/>
                <a:ea typeface="ＭＳ Ｐゴシック" charset="0"/>
              </a:rPr>
              <a:t>lamblia</a:t>
            </a:r>
            <a:r>
              <a:rPr lang="en-US" sz="2200" dirty="0">
                <a:solidFill>
                  <a:srgbClr val="231F20"/>
                </a:solidFill>
                <a:latin typeface="Arial Narrow" charset="0"/>
                <a:ea typeface="ＭＳ Ｐゴシック" charset="0"/>
              </a:rPr>
              <a:t> or G. </a:t>
            </a:r>
            <a:r>
              <a:rPr lang="en-US" sz="2200" i="1" dirty="0" err="1">
                <a:solidFill>
                  <a:srgbClr val="231F20"/>
                </a:solidFill>
                <a:latin typeface="Arial Narrow" charset="0"/>
                <a:ea typeface="ＭＳ Ｐゴシック" charset="0"/>
              </a:rPr>
              <a:t>Intestinalis</a:t>
            </a:r>
            <a:r>
              <a:rPr lang="en-US" sz="2200" dirty="0">
                <a:solidFill>
                  <a:srgbClr val="231F20"/>
                </a:solidFill>
                <a:latin typeface="Arial Narrow" charset="0"/>
                <a:ea typeface="ＭＳ Ｐゴシック" charset="0"/>
              </a:rPr>
              <a:t>)</a:t>
            </a:r>
          </a:p>
          <a:p>
            <a:pPr marL="0" lvl="4" defTabSz="800100" eaLnBrk="0" fontAlgn="base" hangingPunct="0">
              <a:spcBef>
                <a:spcPct val="50000"/>
              </a:spcBef>
              <a:spcAft>
                <a:spcPct val="0"/>
              </a:spcAft>
              <a:tabLst>
                <a:tab pos="1028700" algn="l"/>
              </a:tabLst>
            </a:pPr>
            <a:r>
              <a:rPr lang="en-US" sz="2400" b="1" dirty="0">
                <a:solidFill>
                  <a:srgbClr val="E97635"/>
                </a:solidFill>
                <a:latin typeface="Arial Narrow" charset="0"/>
                <a:ea typeface="ＭＳ Ｐゴシック" charset="0"/>
              </a:rPr>
              <a:t>Illness:</a:t>
            </a:r>
            <a:r>
              <a:rPr lang="en-US" sz="2000" b="1" dirty="0">
                <a:solidFill>
                  <a:srgbClr val="000000"/>
                </a:solidFill>
                <a:ea typeface="ＭＳ Ｐゴシック" charset="0"/>
                <a:cs typeface="ＭＳ Ｐゴシック" charset="0"/>
              </a:rPr>
              <a:t>	</a:t>
            </a:r>
            <a:r>
              <a:rPr lang="en-US" sz="2200" dirty="0">
                <a:solidFill>
                  <a:srgbClr val="231F20"/>
                </a:solidFill>
                <a:latin typeface="Arial Narrow" charset="0"/>
                <a:ea typeface="ＭＳ Ｐゴシック" charset="0"/>
              </a:rPr>
              <a:t>Giardiasis</a:t>
            </a:r>
            <a:r>
              <a:rPr lang="en-US" sz="2000" b="1" dirty="0">
                <a:solidFill>
                  <a:srgbClr val="0093D3"/>
                </a:solidFill>
                <a:ea typeface="ＭＳ Ｐゴシック" charset="0"/>
                <a:cs typeface="ＭＳ Ｐゴシック" charset="0"/>
              </a:rPr>
              <a:t>	</a:t>
            </a:r>
          </a:p>
        </p:txBody>
      </p:sp>
      <p:pic>
        <p:nvPicPr>
          <p:cNvPr id="128024" name="Picture 40" descr="ess02_21b"/>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9250" y="990600"/>
            <a:ext cx="1974850"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25" name="Text Box 4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2-65</a:t>
            </a:r>
          </a:p>
        </p:txBody>
      </p:sp>
      <p:graphicFrame>
        <p:nvGraphicFramePr>
          <p:cNvPr id="7" name="Group 3"/>
          <p:cNvGraphicFramePr>
            <a:graphicFrameLocks/>
          </p:cNvGraphicFramePr>
          <p:nvPr>
            <p:extLst>
              <p:ext uri="{D42A27DB-BD31-4B8C-83A1-F6EECF244321}">
                <p14:modId xmlns:p14="http://schemas.microsoft.com/office/powerpoint/2010/main" val="487130714"/>
              </p:ext>
            </p:extLst>
          </p:nvPr>
        </p:nvGraphicFramePr>
        <p:xfrm>
          <a:off x="571500" y="2198688"/>
          <a:ext cx="8229600" cy="4474729"/>
        </p:xfrm>
        <a:graphic>
          <a:graphicData uri="http://schemas.openxmlformats.org/drawingml/2006/table">
            <a:tbl>
              <a:tblPr/>
              <a:tblGrid>
                <a:gridCol w="4179060">
                  <a:extLst>
                    <a:ext uri="{9D8B030D-6E8A-4147-A177-3AD203B41FA5}">
                      <a16:colId xmlns:a16="http://schemas.microsoft.com/office/drawing/2014/main" val="20000"/>
                    </a:ext>
                  </a:extLst>
                </a:gridCol>
                <a:gridCol w="4050540">
                  <a:extLst>
                    <a:ext uri="{9D8B030D-6E8A-4147-A177-3AD203B41FA5}">
                      <a16:colId xmlns:a16="http://schemas.microsoft.com/office/drawing/2014/main" val="20001"/>
                    </a:ext>
                  </a:extLst>
                </a:gridCol>
              </a:tblGrid>
              <a:tr h="748341">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a:t>
                      </a:r>
                      <a:r>
                        <a:rPr lang="en-US" sz="2400" b="1" baseline="0" dirty="0">
                          <a:solidFill>
                            <a:srgbClr val="E97635"/>
                          </a:solidFill>
                          <a:latin typeface="Arial Narrow" charset="0"/>
                          <a:ea typeface="ＭＳ Ｐゴシック" charset="0"/>
                          <a:cs typeface="+mn-cs"/>
                        </a:rPr>
                        <a:t> Food</a:t>
                      </a:r>
                      <a:endParaRPr lang="en-US" sz="2400" b="1" dirty="0">
                        <a:solidFill>
                          <a:srgbClr val="E97635"/>
                        </a:solidFill>
                        <a:latin typeface="Arial Narrow" charset="0"/>
                        <a:ea typeface="ＭＳ Ｐゴシック" charset="0"/>
                        <a:cs typeface="+mn-cs"/>
                      </a:endParaRP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726388">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Incorrectly treated water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Produce</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r>
                        <a:rPr lang="en-US" sz="2200" b="1" kern="1200" dirty="0">
                          <a:solidFill>
                            <a:srgbClr val="231F20"/>
                          </a:solidFill>
                          <a:latin typeface="Arial Narrow" charset="0"/>
                          <a:ea typeface="ＭＳ Ｐゴシック" charset="0"/>
                          <a:cs typeface="+mn-cs"/>
                        </a:rPr>
                        <a:t>Initially</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Fever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endParaRPr lang="en-US" sz="2200" kern="1200" dirty="0">
                        <a:solidFill>
                          <a:srgbClr val="231F20"/>
                        </a:solidFill>
                        <a:latin typeface="Arial Narrow" charset="0"/>
                        <a:ea typeface="ＭＳ Ｐゴシック" charset="0"/>
                        <a:cs typeface="+mn-cs"/>
                      </a:endParaRPr>
                    </a:p>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r>
                        <a:rPr lang="en-US" sz="2200" b="1" kern="1200" dirty="0">
                          <a:solidFill>
                            <a:srgbClr val="231F20"/>
                          </a:solidFill>
                          <a:latin typeface="Arial Narrow" charset="0"/>
                          <a:ea typeface="ＭＳ Ｐゴシック" charset="0"/>
                          <a:cs typeface="+mn-cs"/>
                        </a:rPr>
                        <a:t>Later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Diarrhea </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Abdominal cramps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Nausea</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342304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4"/>
          <p:cNvSpPr>
            <a:spLocks noGrp="1" noChangeArrowheads="1"/>
          </p:cNvSpPr>
          <p:nvPr>
            <p:ph type="title"/>
          </p:nvPr>
        </p:nvSpPr>
        <p:spPr/>
        <p:txBody>
          <a:bodyPr/>
          <a:lstStyle/>
          <a:p>
            <a:pPr eaLnBrk="1" hangingPunct="1">
              <a:defRPr/>
            </a:pPr>
            <a:r>
              <a:rPr lang="en-US" i="1" dirty="0"/>
              <a:t>Giardia duodenalis</a:t>
            </a:r>
          </a:p>
        </p:txBody>
      </p:sp>
      <p:pic>
        <p:nvPicPr>
          <p:cNvPr id="3" name="Picture Placeholder 2"/>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
        <p:nvSpPr>
          <p:cNvPr id="930819" name="Rectangle 3"/>
          <p:cNvSpPr>
            <a:spLocks noGrp="1" noChangeArrowheads="1"/>
          </p:cNvSpPr>
          <p:nvPr>
            <p:ph idx="4294967295"/>
          </p:nvPr>
        </p:nvSpPr>
        <p:spPr>
          <a:xfrm>
            <a:off x="3924300" y="1122363"/>
            <a:ext cx="5219700" cy="4983162"/>
          </a:xfrm>
        </p:spPr>
        <p:txBody>
          <a:bodyPr/>
          <a:lstStyle/>
          <a:p>
            <a:pPr marL="0" indent="0" eaLnBrk="1" hangingPunct="1">
              <a:lnSpc>
                <a:spcPct val="100000"/>
              </a:lnSpc>
              <a:spcBef>
                <a:spcPct val="0"/>
              </a:spcBef>
              <a:buClrTx/>
              <a:buSzTx/>
              <a:buFontTx/>
              <a:buNone/>
              <a:defRPr/>
            </a:pPr>
            <a:r>
              <a:rPr lang="en-US" dirty="0"/>
              <a:t>Most important prevention measure:</a:t>
            </a:r>
            <a:r>
              <a:rPr lang="en-US" dirty="0">
                <a:solidFill>
                  <a:schemeClr val="tx1"/>
                </a:solidFill>
              </a:rPr>
              <a:t> </a:t>
            </a:r>
          </a:p>
          <a:p>
            <a:pPr marL="544513" lvl="1" indent="-403225" eaLnBrk="1" hangingPunct="1">
              <a:defRPr/>
            </a:pPr>
            <a:r>
              <a:rPr lang="en-US" dirty="0"/>
              <a:t>Purchase from approved, reputable suppliers.</a:t>
            </a:r>
          </a:p>
          <a:p>
            <a:pPr marL="0" indent="0" eaLnBrk="1" hangingPunct="1">
              <a:spcBef>
                <a:spcPct val="50000"/>
              </a:spcBef>
              <a:buClr>
                <a:srgbClr val="0093D3"/>
              </a:buClr>
              <a:defRPr/>
            </a:pPr>
            <a:r>
              <a:rPr lang="en-US" dirty="0"/>
              <a:t>Other prevention measures: </a:t>
            </a:r>
          </a:p>
          <a:p>
            <a:pPr marL="544513" lvl="1" indent="-403225" eaLnBrk="1" hangingPunct="1">
              <a:defRPr/>
            </a:pPr>
            <a:r>
              <a:rPr lang="en-US" dirty="0"/>
              <a:t>Use correctly treated water.</a:t>
            </a:r>
          </a:p>
          <a:p>
            <a:pPr marL="544513" lvl="1" indent="-403225" eaLnBrk="1" hangingPunct="1">
              <a:defRPr/>
            </a:pPr>
            <a:r>
              <a:rPr lang="en-US" dirty="0">
                <a:solidFill>
                  <a:schemeClr val="tx1"/>
                </a:solidFill>
              </a:rPr>
              <a:t>Keep food handlers with diarrhea out of the operation.</a:t>
            </a:r>
          </a:p>
          <a:p>
            <a:pPr marL="544513" lvl="1" indent="-403225" eaLnBrk="1" hangingPunct="1">
              <a:defRPr/>
            </a:pPr>
            <a:r>
              <a:rPr lang="en-US" dirty="0">
                <a:solidFill>
                  <a:schemeClr val="tx1"/>
                </a:solidFill>
              </a:rPr>
              <a:t>Wash hands.</a:t>
            </a:r>
            <a:endParaRPr lang="en-US" dirty="0"/>
          </a:p>
        </p:txBody>
      </p:sp>
      <p:sp>
        <p:nvSpPr>
          <p:cNvPr id="12902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2-66</a:t>
            </a:r>
          </a:p>
        </p:txBody>
      </p:sp>
    </p:spTree>
    <p:extLst>
      <p:ext uri="{BB962C8B-B14F-4D97-AF65-F5344CB8AC3E}">
        <p14:creationId xmlns:p14="http://schemas.microsoft.com/office/powerpoint/2010/main" val="32134214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64" name="Rectangle 44"/>
          <p:cNvSpPr>
            <a:spLocks noGrp="1" noChangeArrowheads="1"/>
          </p:cNvSpPr>
          <p:nvPr>
            <p:ph type="title"/>
          </p:nvPr>
        </p:nvSpPr>
        <p:spPr/>
        <p:txBody>
          <a:bodyPr/>
          <a:lstStyle/>
          <a:p>
            <a:pPr eaLnBrk="1" hangingPunct="1">
              <a:defRPr/>
            </a:pPr>
            <a:r>
              <a:rPr lang="en-US" i="1" dirty="0"/>
              <a:t>Cyclospora cayetanensis</a:t>
            </a:r>
          </a:p>
        </p:txBody>
      </p:sp>
      <p:sp>
        <p:nvSpPr>
          <p:cNvPr id="130071" name="Rectangle 39"/>
          <p:cNvSpPr>
            <a:spLocks noChangeArrowheads="1"/>
          </p:cNvSpPr>
          <p:nvPr/>
        </p:nvSpPr>
        <p:spPr bwMode="auto">
          <a:xfrm>
            <a:off x="2667000" y="884589"/>
            <a:ext cx="490378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marL="0" lvl="4" defTabSz="800100" eaLnBrk="0" fontAlgn="base" hangingPunct="0">
              <a:spcBef>
                <a:spcPct val="50000"/>
              </a:spcBef>
              <a:spcAft>
                <a:spcPct val="0"/>
              </a:spcAft>
              <a:tabLst>
                <a:tab pos="1028700" algn="l"/>
              </a:tabLst>
            </a:pPr>
            <a:r>
              <a:rPr lang="en-US" sz="2400" b="1" dirty="0">
                <a:solidFill>
                  <a:srgbClr val="E97635"/>
                </a:solidFill>
                <a:latin typeface="Arial Narrow" charset="0"/>
                <a:ea typeface="ＭＳ Ｐゴシック" charset="0"/>
              </a:rPr>
              <a:t>Parasite:</a:t>
            </a:r>
            <a:r>
              <a:rPr lang="en-US" sz="2000" dirty="0">
                <a:solidFill>
                  <a:srgbClr val="000000"/>
                </a:solidFill>
                <a:ea typeface="ＭＳ Ｐゴシック" charset="0"/>
                <a:cs typeface="ＭＳ Ｐゴシック" charset="0"/>
              </a:rPr>
              <a:t> </a:t>
            </a:r>
            <a:r>
              <a:rPr lang="en-US" sz="2200" i="1" dirty="0" err="1">
                <a:solidFill>
                  <a:srgbClr val="231F20"/>
                </a:solidFill>
                <a:latin typeface="Arial Narrow" charset="0"/>
                <a:ea typeface="ＭＳ Ｐゴシック" charset="0"/>
              </a:rPr>
              <a:t>Cyclospora</a:t>
            </a:r>
            <a:r>
              <a:rPr lang="en-US" sz="2200" i="1" dirty="0">
                <a:solidFill>
                  <a:srgbClr val="231F20"/>
                </a:solidFill>
                <a:latin typeface="Arial Narrow" charset="0"/>
                <a:ea typeface="ＭＳ Ｐゴシック" charset="0"/>
              </a:rPr>
              <a:t> </a:t>
            </a:r>
            <a:r>
              <a:rPr lang="en-US" sz="2200" i="1" dirty="0" err="1">
                <a:solidFill>
                  <a:srgbClr val="231F20"/>
                </a:solidFill>
                <a:latin typeface="Arial Narrow" charset="0"/>
                <a:ea typeface="ＭＳ Ｐゴシック" charset="0"/>
              </a:rPr>
              <a:t>cayetanensis</a:t>
            </a:r>
            <a:endParaRPr lang="en-US" sz="2200" i="1" dirty="0">
              <a:solidFill>
                <a:srgbClr val="231F20"/>
              </a:solidFill>
              <a:latin typeface="Arial Narrow" charset="0"/>
              <a:ea typeface="ＭＳ Ｐゴシック" charset="0"/>
            </a:endParaRPr>
          </a:p>
          <a:p>
            <a:pPr marL="0" lvl="4" defTabSz="800100" eaLnBrk="0" fontAlgn="base" hangingPunct="0">
              <a:spcBef>
                <a:spcPct val="50000"/>
              </a:spcBef>
              <a:spcAft>
                <a:spcPct val="0"/>
              </a:spcAft>
              <a:tabLst>
                <a:tab pos="1028700" algn="l"/>
              </a:tabLst>
            </a:pPr>
            <a:r>
              <a:rPr lang="en-US" sz="2400" b="1" dirty="0">
                <a:solidFill>
                  <a:srgbClr val="E97635"/>
                </a:solidFill>
                <a:latin typeface="Arial Narrow" charset="0"/>
                <a:ea typeface="ＭＳ Ｐゴシック" charset="0"/>
              </a:rPr>
              <a:t>Illness:</a:t>
            </a:r>
            <a:r>
              <a:rPr lang="en-US" sz="2000" b="1" dirty="0">
                <a:solidFill>
                  <a:srgbClr val="000000"/>
                </a:solidFill>
                <a:ea typeface="ＭＳ Ｐゴシック" charset="0"/>
                <a:cs typeface="ＭＳ Ｐゴシック" charset="0"/>
              </a:rPr>
              <a:t>	</a:t>
            </a:r>
            <a:r>
              <a:rPr lang="en-US" sz="2200" dirty="0" err="1">
                <a:solidFill>
                  <a:srgbClr val="231F20"/>
                </a:solidFill>
                <a:latin typeface="Arial Narrow" charset="0"/>
                <a:ea typeface="ＭＳ Ｐゴシック" charset="0"/>
              </a:rPr>
              <a:t>Cyclosporiasis</a:t>
            </a:r>
            <a:endParaRPr lang="en-US" sz="2200" dirty="0">
              <a:solidFill>
                <a:srgbClr val="231F20"/>
              </a:solidFill>
              <a:latin typeface="Arial Narrow" charset="0"/>
              <a:ea typeface="ＭＳ Ｐゴシック" charset="0"/>
            </a:endParaRPr>
          </a:p>
        </p:txBody>
      </p:sp>
      <p:sp>
        <p:nvSpPr>
          <p:cNvPr id="130072" name="Text Box 4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2-67</a:t>
            </a:r>
          </a:p>
        </p:txBody>
      </p:sp>
      <p:pic>
        <p:nvPicPr>
          <p:cNvPr id="13007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3544" y="992819"/>
            <a:ext cx="1846262" cy="1349375"/>
          </a:xfrm>
          <a:prstGeom prst="roundRect">
            <a:avLst>
              <a:gd name="adj" fmla="val 8594"/>
            </a:avLst>
          </a:prstGeom>
          <a:noFill/>
          <a:ln w="3175">
            <a:solidFill>
              <a:schemeClr val="tx1"/>
            </a:solidFill>
          </a:ln>
          <a:effectLst/>
          <a:extLst/>
        </p:spPr>
      </p:pic>
      <p:graphicFrame>
        <p:nvGraphicFramePr>
          <p:cNvPr id="8" name="Group 3"/>
          <p:cNvGraphicFramePr>
            <a:graphicFrameLocks/>
          </p:cNvGraphicFramePr>
          <p:nvPr>
            <p:extLst>
              <p:ext uri="{D42A27DB-BD31-4B8C-83A1-F6EECF244321}">
                <p14:modId xmlns:p14="http://schemas.microsoft.com/office/powerpoint/2010/main" val="2449243480"/>
              </p:ext>
            </p:extLst>
          </p:nvPr>
        </p:nvGraphicFramePr>
        <p:xfrm>
          <a:off x="762000" y="2366924"/>
          <a:ext cx="8056562" cy="4346156"/>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26839">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a:t>
                      </a:r>
                      <a:r>
                        <a:rPr lang="en-US" sz="2400" b="1" baseline="0" dirty="0">
                          <a:solidFill>
                            <a:srgbClr val="E97635"/>
                          </a:solidFill>
                          <a:latin typeface="Arial Narrow" charset="0"/>
                          <a:ea typeface="ＭＳ Ｐゴシック" charset="0"/>
                          <a:cs typeface="+mn-cs"/>
                        </a:rPr>
                        <a:t> Food</a:t>
                      </a:r>
                      <a:endParaRPr lang="en-US" sz="2400" b="1" dirty="0">
                        <a:solidFill>
                          <a:srgbClr val="E97635"/>
                        </a:solidFill>
                        <a:latin typeface="Arial Narrow" charset="0"/>
                        <a:ea typeface="ＭＳ Ｐゴシック" charset="0"/>
                        <a:cs typeface="+mn-cs"/>
                      </a:endParaRP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619317">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Incorrectly treated water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Produce such as berries, lettuce, or basil</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Nausea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Abdominal cramps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Mild fever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Diarrhea alternating with constipation</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Loss of weight</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Loss of appetite</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799824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4"/>
          <p:cNvSpPr>
            <a:spLocks noGrp="1" noChangeArrowheads="1"/>
          </p:cNvSpPr>
          <p:nvPr>
            <p:ph type="title"/>
          </p:nvPr>
        </p:nvSpPr>
        <p:spPr/>
        <p:txBody>
          <a:bodyPr/>
          <a:lstStyle/>
          <a:p>
            <a:pPr eaLnBrk="1" hangingPunct="1">
              <a:defRPr/>
            </a:pPr>
            <a:r>
              <a:rPr lang="en-US" i="1" dirty="0"/>
              <a:t>Cyclospora cayetanensis</a:t>
            </a:r>
          </a:p>
        </p:txBody>
      </p:sp>
      <p:pic>
        <p:nvPicPr>
          <p:cNvPr id="3" name="Picture Placeholder 2"/>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l="-111" t="-8659" b="-10284"/>
          <a:stretch/>
        </p:blipFill>
        <p:spPr>
          <a:ln w="3175">
            <a:solidFill>
              <a:schemeClr val="tx1"/>
            </a:solidFill>
          </a:ln>
        </p:spPr>
      </p:pic>
      <p:sp>
        <p:nvSpPr>
          <p:cNvPr id="930819" name="Rectangle 3"/>
          <p:cNvSpPr>
            <a:spLocks noGrp="1" noChangeArrowheads="1"/>
          </p:cNvSpPr>
          <p:nvPr>
            <p:ph idx="4294967295"/>
          </p:nvPr>
        </p:nvSpPr>
        <p:spPr>
          <a:xfrm>
            <a:off x="3771900" y="1122363"/>
            <a:ext cx="5372100" cy="4983162"/>
          </a:xfrm>
        </p:spPr>
        <p:txBody>
          <a:bodyPr/>
          <a:lstStyle/>
          <a:p>
            <a:pPr marL="0" indent="0" eaLnBrk="1" hangingPunct="1">
              <a:lnSpc>
                <a:spcPct val="100000"/>
              </a:lnSpc>
              <a:spcBef>
                <a:spcPct val="0"/>
              </a:spcBef>
              <a:buClrTx/>
              <a:buSzTx/>
              <a:buFontTx/>
              <a:buNone/>
              <a:defRPr/>
            </a:pPr>
            <a:r>
              <a:rPr lang="en-US" dirty="0"/>
              <a:t>Most important prevention measure:</a:t>
            </a:r>
            <a:r>
              <a:rPr lang="en-US" dirty="0">
                <a:solidFill>
                  <a:schemeClr val="tx1"/>
                </a:solidFill>
              </a:rPr>
              <a:t> </a:t>
            </a:r>
          </a:p>
          <a:p>
            <a:pPr marL="544513" lvl="1" indent="-403225" eaLnBrk="1" hangingPunct="1">
              <a:defRPr/>
            </a:pPr>
            <a:r>
              <a:rPr lang="en-US" dirty="0"/>
              <a:t>Purchase from approved, reputable suppliers.</a:t>
            </a:r>
          </a:p>
          <a:p>
            <a:pPr marL="0" indent="0" eaLnBrk="1" hangingPunct="1">
              <a:spcBef>
                <a:spcPct val="50000"/>
              </a:spcBef>
              <a:buClr>
                <a:srgbClr val="0093D3"/>
              </a:buClr>
              <a:defRPr/>
            </a:pPr>
            <a:r>
              <a:rPr lang="en-US" dirty="0"/>
              <a:t>Other prevention measures: </a:t>
            </a:r>
          </a:p>
          <a:p>
            <a:pPr marL="544513" lvl="1" indent="-403225" eaLnBrk="1" hangingPunct="1">
              <a:defRPr/>
            </a:pPr>
            <a:r>
              <a:rPr lang="en-US" dirty="0"/>
              <a:t>Purchase produce from approved, reputable suppliers.</a:t>
            </a:r>
          </a:p>
          <a:p>
            <a:pPr marL="544513" lvl="1" indent="-403225" eaLnBrk="1" hangingPunct="1">
              <a:defRPr/>
            </a:pPr>
            <a:r>
              <a:rPr lang="en-US" dirty="0">
                <a:solidFill>
                  <a:schemeClr val="tx1"/>
                </a:solidFill>
              </a:rPr>
              <a:t>Keep food handlers with diarrhea out of the operation.</a:t>
            </a:r>
          </a:p>
          <a:p>
            <a:pPr marL="544513" lvl="1" indent="-403225" eaLnBrk="1" hangingPunct="1">
              <a:defRPr/>
            </a:pPr>
            <a:r>
              <a:rPr lang="en-US" dirty="0">
                <a:solidFill>
                  <a:schemeClr val="tx1"/>
                </a:solidFill>
              </a:rPr>
              <a:t>Wash hands.</a:t>
            </a:r>
            <a:endParaRPr lang="en-US" dirty="0"/>
          </a:p>
        </p:txBody>
      </p:sp>
      <p:sp>
        <p:nvSpPr>
          <p:cNvPr id="13107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2-68</a:t>
            </a:r>
          </a:p>
        </p:txBody>
      </p:sp>
    </p:spTree>
    <p:extLst>
      <p:ext uri="{BB962C8B-B14F-4D97-AF65-F5344CB8AC3E}">
        <p14:creationId xmlns:p14="http://schemas.microsoft.com/office/powerpoint/2010/main" val="28660662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pPr eaLnBrk="1" hangingPunct="1">
              <a:defRPr/>
            </a:pPr>
            <a:r>
              <a:rPr lang="en-US" dirty="0"/>
              <a:t>Fungi</a:t>
            </a:r>
          </a:p>
        </p:txBody>
      </p:sp>
      <p:sp>
        <p:nvSpPr>
          <p:cNvPr id="237571" name="Rectangle 3"/>
          <p:cNvSpPr>
            <a:spLocks noGrp="1" noChangeArrowheads="1"/>
          </p:cNvSpPr>
          <p:nvPr>
            <p:ph idx="1"/>
          </p:nvPr>
        </p:nvSpPr>
        <p:spPr/>
        <p:txBody>
          <a:bodyPr/>
          <a:lstStyle/>
          <a:p>
            <a:pPr eaLnBrk="1" hangingPunct="1">
              <a:defRPr/>
            </a:pPr>
            <a:r>
              <a:rPr lang="en-US" dirty="0"/>
              <a:t>Fungi:</a:t>
            </a:r>
          </a:p>
          <a:p>
            <a:pPr marL="347472" lvl="1" indent="-347472" eaLnBrk="1" hangingPunct="1">
              <a:defRPr/>
            </a:pPr>
            <a:r>
              <a:rPr lang="en-US" dirty="0"/>
              <a:t>Sometimes make people sick</a:t>
            </a:r>
          </a:p>
          <a:p>
            <a:pPr marL="347472" lvl="1" indent="-347472" eaLnBrk="1" hangingPunct="1">
              <a:defRPr/>
            </a:pPr>
            <a:r>
              <a:rPr lang="en-US" dirty="0"/>
              <a:t>Commonly spoil food</a:t>
            </a:r>
          </a:p>
          <a:p>
            <a:pPr marL="347472" lvl="1" indent="-347472" eaLnBrk="1" hangingPunct="1">
              <a:defRPr/>
            </a:pPr>
            <a:r>
              <a:rPr lang="en-US" dirty="0"/>
              <a:t>Examples of fungi</a:t>
            </a:r>
          </a:p>
          <a:p>
            <a:pPr marL="695135" lvl="2" indent="-347472" eaLnBrk="1" hangingPunct="1">
              <a:defRPr/>
            </a:pPr>
            <a:r>
              <a:rPr lang="en-US" dirty="0"/>
              <a:t>Mold</a:t>
            </a:r>
          </a:p>
          <a:p>
            <a:pPr marL="695135" lvl="2" indent="-347472" eaLnBrk="1" hangingPunct="1">
              <a:defRPr/>
            </a:pPr>
            <a:r>
              <a:rPr lang="en-US" dirty="0"/>
              <a:t>Yeast</a:t>
            </a:r>
          </a:p>
        </p:txBody>
      </p:sp>
      <p:pic>
        <p:nvPicPr>
          <p:cNvPr id="132103" name="Picture 9" descr="SS5eESSc02_p02_d"/>
          <p:cNvPicPr>
            <a:picLocks noChangeAspect="1" noChangeArrowheads="1"/>
          </p:cNvPicPr>
          <p:nvPr/>
        </p:nvPicPr>
        <p:blipFill>
          <a:blip r:embed="rId3"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525908" y="1236058"/>
            <a:ext cx="2103120" cy="201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4"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2-69</a:t>
            </a:r>
          </a:p>
        </p:txBody>
      </p:sp>
    </p:spTree>
    <p:extLst>
      <p:ext uri="{BB962C8B-B14F-4D97-AF65-F5344CB8AC3E}">
        <p14:creationId xmlns:p14="http://schemas.microsoft.com/office/powerpoint/2010/main" val="2035989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p:pic>
      <p:sp>
        <p:nvSpPr>
          <p:cNvPr id="44034" name="Rectangle 2"/>
          <p:cNvSpPr>
            <a:spLocks noGrp="1" noChangeArrowheads="1"/>
          </p:cNvSpPr>
          <p:nvPr>
            <p:ph type="title"/>
          </p:nvPr>
        </p:nvSpPr>
        <p:spPr/>
        <p:txBody>
          <a:bodyPr/>
          <a:lstStyle/>
          <a:p>
            <a:pPr eaLnBrk="1" hangingPunct="1">
              <a:defRPr/>
            </a:pPr>
            <a:r>
              <a:rPr lang="en-US" dirty="0">
                <a:latin typeface="Arial Narrow" charset="0"/>
                <a:cs typeface="+mj-cs"/>
              </a:rPr>
              <a:t>Symptoms of a Foodborne Illness</a:t>
            </a:r>
          </a:p>
        </p:txBody>
      </p:sp>
      <p:sp>
        <p:nvSpPr>
          <p:cNvPr id="2" name="Content Placeholder 1"/>
          <p:cNvSpPr>
            <a:spLocks noGrp="1"/>
          </p:cNvSpPr>
          <p:nvPr>
            <p:ph idx="1"/>
          </p:nvPr>
        </p:nvSpPr>
        <p:spPr/>
        <p:txBody>
          <a:bodyPr/>
          <a:lstStyle/>
          <a:p>
            <a:pPr marL="0" lvl="1" indent="0">
              <a:buFont typeface="Wingdings" pitchFamily="2" charset="2"/>
              <a:buNone/>
              <a:defRPr/>
            </a:pPr>
            <a:r>
              <a:rPr lang="en-US" sz="2400" b="1" dirty="0">
                <a:solidFill>
                  <a:srgbClr val="E97635"/>
                </a:solidFill>
                <a:latin typeface="Arial Narrow" charset="0"/>
                <a:cs typeface="+mn-cs"/>
              </a:rPr>
              <a:t>Common symptoms of foodborne illness:</a:t>
            </a:r>
          </a:p>
          <a:p>
            <a:pPr lvl="1">
              <a:defRPr/>
            </a:pPr>
            <a:r>
              <a:rPr lang="en-US" dirty="0"/>
              <a:t>Diarrhea</a:t>
            </a:r>
          </a:p>
          <a:p>
            <a:pPr lvl="1">
              <a:defRPr/>
            </a:pPr>
            <a:r>
              <a:rPr lang="en-US" dirty="0"/>
              <a:t>Vomiting</a:t>
            </a:r>
          </a:p>
          <a:p>
            <a:pPr lvl="1">
              <a:defRPr/>
            </a:pPr>
            <a:r>
              <a:rPr lang="en-US" dirty="0"/>
              <a:t>Fever</a:t>
            </a:r>
          </a:p>
          <a:p>
            <a:pPr lvl="1">
              <a:defRPr/>
            </a:pPr>
            <a:r>
              <a:rPr lang="en-US" dirty="0"/>
              <a:t>Nausea</a:t>
            </a:r>
          </a:p>
          <a:p>
            <a:pPr lvl="1">
              <a:defRPr/>
            </a:pPr>
            <a:r>
              <a:rPr lang="en-US" dirty="0"/>
              <a:t>Abdominal cramps</a:t>
            </a:r>
          </a:p>
          <a:p>
            <a:pPr lvl="1">
              <a:defRPr/>
            </a:pPr>
            <a:r>
              <a:rPr lang="en-US" dirty="0"/>
              <a:t>Jaundice—a yellowing of the skin and eyes</a:t>
            </a:r>
          </a:p>
          <a:p>
            <a:pPr marL="0" lvl="1" indent="0">
              <a:buNone/>
              <a:defRPr/>
            </a:pPr>
            <a:endParaRPr lang="en-US" dirty="0">
              <a:solidFill>
                <a:srgbClr val="005CAB"/>
              </a:solidFill>
            </a:endParaRPr>
          </a:p>
          <a:p>
            <a:pPr marL="0" lvl="1" indent="0">
              <a:buNone/>
              <a:defRPr/>
            </a:pPr>
            <a:r>
              <a:rPr lang="en-US" sz="2400" b="1" dirty="0">
                <a:solidFill>
                  <a:srgbClr val="E97635"/>
                </a:solidFill>
                <a:latin typeface="Arial Narrow" charset="0"/>
                <a:cs typeface="+mn-cs"/>
              </a:rPr>
              <a:t>Onset times: </a:t>
            </a:r>
          </a:p>
          <a:p>
            <a:pPr lvl="1">
              <a:defRPr/>
            </a:pPr>
            <a:r>
              <a:rPr lang="en-US" dirty="0"/>
              <a:t>Depend on the type of foodborne illness</a:t>
            </a:r>
          </a:p>
          <a:p>
            <a:pPr lvl="1">
              <a:defRPr/>
            </a:pPr>
            <a:r>
              <a:rPr lang="en-US" dirty="0"/>
              <a:t>Can range from 30 minutes to six weeks</a:t>
            </a:r>
          </a:p>
          <a:p>
            <a:endParaRPr lang="en-US" dirty="0"/>
          </a:p>
        </p:txBody>
      </p:sp>
      <p:sp>
        <p:nvSpPr>
          <p:cNvPr id="44035"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2-7</a:t>
            </a:r>
          </a:p>
        </p:txBody>
      </p:sp>
    </p:spTree>
    <p:extLst>
      <p:ext uri="{BB962C8B-B14F-4D97-AF65-F5344CB8AC3E}">
        <p14:creationId xmlns:p14="http://schemas.microsoft.com/office/powerpoint/2010/main" val="29079651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239618" name="Rectangle 2"/>
          <p:cNvSpPr>
            <a:spLocks noGrp="1" noChangeArrowheads="1"/>
          </p:cNvSpPr>
          <p:nvPr>
            <p:ph type="title"/>
          </p:nvPr>
        </p:nvSpPr>
        <p:spPr/>
        <p:txBody>
          <a:bodyPr/>
          <a:lstStyle/>
          <a:p>
            <a:pPr eaLnBrk="1" hangingPunct="1">
              <a:defRPr/>
            </a:pPr>
            <a:r>
              <a:rPr lang="en-US" dirty="0"/>
              <a:t>Mold</a:t>
            </a:r>
          </a:p>
        </p:txBody>
      </p:sp>
      <p:sp>
        <p:nvSpPr>
          <p:cNvPr id="239619" name="Rectangle 3"/>
          <p:cNvSpPr>
            <a:spLocks noGrp="1" noChangeArrowheads="1"/>
          </p:cNvSpPr>
          <p:nvPr>
            <p:ph idx="1"/>
          </p:nvPr>
        </p:nvSpPr>
        <p:spPr/>
        <p:txBody>
          <a:bodyPr/>
          <a:lstStyle/>
          <a:p>
            <a:pPr eaLnBrk="1" hangingPunct="1">
              <a:defRPr/>
            </a:pPr>
            <a:r>
              <a:rPr lang="en-US" dirty="0"/>
              <a:t>Basic characteristics of mold:</a:t>
            </a:r>
          </a:p>
          <a:p>
            <a:pPr marL="347472" lvl="1" indent="-347472" eaLnBrk="1" hangingPunct="1">
              <a:defRPr/>
            </a:pPr>
            <a:r>
              <a:rPr lang="en-US" dirty="0"/>
              <a:t>Spoil food and sometimes cause illness.</a:t>
            </a:r>
          </a:p>
          <a:p>
            <a:pPr marL="347472" lvl="1" indent="-347472" eaLnBrk="1" hangingPunct="1">
              <a:defRPr/>
            </a:pPr>
            <a:r>
              <a:rPr lang="en-US" dirty="0"/>
              <a:t>May produce toxins.</a:t>
            </a:r>
          </a:p>
          <a:p>
            <a:pPr marL="347472" lvl="1" indent="-347472" eaLnBrk="1" hangingPunct="1">
              <a:defRPr/>
            </a:pPr>
            <a:r>
              <a:rPr lang="en-US" dirty="0"/>
              <a:t>Grow well in almost any condition, especially in acidic food with low water activity.</a:t>
            </a:r>
          </a:p>
          <a:p>
            <a:pPr marL="347472" lvl="1" indent="-347472" eaLnBrk="1" hangingPunct="1">
              <a:defRPr/>
            </a:pPr>
            <a:r>
              <a:rPr lang="en-US" dirty="0"/>
              <a:t>Are only slowed not destroyed by cooler or freezer temperatures.</a:t>
            </a:r>
          </a:p>
          <a:p>
            <a:pPr marL="457200" lvl="1" indent="-457200" eaLnBrk="1" hangingPunct="1">
              <a:lnSpc>
                <a:spcPct val="90000"/>
              </a:lnSpc>
              <a:spcBef>
                <a:spcPct val="100000"/>
              </a:spcBef>
              <a:buFont typeface="Wingdings" pitchFamily="2" charset="2"/>
              <a:buNone/>
              <a:defRPr/>
            </a:pPr>
            <a:r>
              <a:rPr lang="en-US" sz="2400" b="1" dirty="0">
                <a:solidFill>
                  <a:srgbClr val="E97635"/>
                </a:solidFill>
                <a:cs typeface="ＭＳ Ｐゴシック" charset="0"/>
              </a:rPr>
              <a:t>Prevention:</a:t>
            </a:r>
          </a:p>
          <a:p>
            <a:pPr marL="347472" lvl="1" indent="-347472" eaLnBrk="1" hangingPunct="1">
              <a:defRPr/>
            </a:pPr>
            <a:r>
              <a:rPr lang="en-US" dirty="0"/>
              <a:t>Throw out all moldy food unless the mold is a natural part of the food.</a:t>
            </a:r>
          </a:p>
          <a:p>
            <a:pPr marL="347472" lvl="1" indent="-347472" eaLnBrk="1" hangingPunct="1">
              <a:defRPr/>
            </a:pPr>
            <a:endParaRPr lang="en-US" dirty="0"/>
          </a:p>
          <a:p>
            <a:pPr marL="0" lvl="1" indent="0" eaLnBrk="1" hangingPunct="1">
              <a:buFont typeface="Wingdings" pitchFamily="2" charset="2"/>
              <a:buNone/>
              <a:defRPr/>
            </a:pPr>
            <a:endParaRPr lang="en-US" sz="2400" b="1" dirty="0">
              <a:solidFill>
                <a:srgbClr val="005CAB"/>
              </a:solidFill>
            </a:endParaRPr>
          </a:p>
        </p:txBody>
      </p:sp>
      <p:pic>
        <p:nvPicPr>
          <p:cNvPr id="133124" name="Picture 4"/>
          <p:cNvPicPr>
            <a:picLocks noChangeArrowheads="1"/>
          </p:cNvPicPr>
          <p:nvPr/>
        </p:nvPicPr>
        <p:blipFill>
          <a:blip r:embed="rId3">
            <a:lum bright="-8000" contrast="16000"/>
            <a:extLst>
              <a:ext uri="{28A0092B-C50C-407E-A947-70E740481C1C}">
                <a14:useLocalDpi xmlns:a14="http://schemas.microsoft.com/office/drawing/2010/main"/>
              </a:ext>
            </a:extLst>
          </a:blip>
          <a:srcRect/>
          <a:stretch>
            <a:fillRect/>
          </a:stretch>
        </p:blipFill>
        <p:spPr bwMode="auto">
          <a:xfrm>
            <a:off x="6515100" y="1240555"/>
            <a:ext cx="2103120" cy="2103120"/>
          </a:xfrm>
          <a:prstGeom prst="roundRect">
            <a:avLst>
              <a:gd name="adj" fmla="val 8594"/>
            </a:avLst>
          </a:prstGeom>
          <a:noFill/>
          <a:ln w="12700">
            <a:noFill/>
            <a:miter lim="800000"/>
            <a:headEnd/>
            <a:tailEnd/>
          </a:ln>
          <a:effectLst/>
          <a:extLst/>
        </p:spPr>
      </p:pic>
      <p:sp>
        <p:nvSpPr>
          <p:cNvPr id="13312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2-70</a:t>
            </a:r>
          </a:p>
        </p:txBody>
      </p:sp>
    </p:spTree>
    <p:extLst>
      <p:ext uri="{BB962C8B-B14F-4D97-AF65-F5344CB8AC3E}">
        <p14:creationId xmlns:p14="http://schemas.microsoft.com/office/powerpoint/2010/main" val="20898488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p:pic>
      <p:sp>
        <p:nvSpPr>
          <p:cNvPr id="241666" name="Rectangle 2"/>
          <p:cNvSpPr>
            <a:spLocks noGrp="1" noChangeArrowheads="1"/>
          </p:cNvSpPr>
          <p:nvPr>
            <p:ph type="title"/>
          </p:nvPr>
        </p:nvSpPr>
        <p:spPr/>
        <p:txBody>
          <a:bodyPr/>
          <a:lstStyle/>
          <a:p>
            <a:pPr eaLnBrk="1" hangingPunct="1">
              <a:defRPr/>
            </a:pPr>
            <a:r>
              <a:rPr lang="en-US" dirty="0"/>
              <a:t>Yeast</a:t>
            </a:r>
          </a:p>
        </p:txBody>
      </p:sp>
      <p:sp>
        <p:nvSpPr>
          <p:cNvPr id="241667" name="Rectangle 3"/>
          <p:cNvSpPr>
            <a:spLocks noGrp="1" noChangeArrowheads="1"/>
          </p:cNvSpPr>
          <p:nvPr>
            <p:ph idx="1"/>
          </p:nvPr>
        </p:nvSpPr>
        <p:spPr/>
        <p:txBody>
          <a:bodyPr/>
          <a:lstStyle/>
          <a:p>
            <a:pPr eaLnBrk="1" hangingPunct="1">
              <a:defRPr/>
            </a:pPr>
            <a:r>
              <a:rPr lang="en-US" dirty="0"/>
              <a:t>Basic characteristics of yeast:</a:t>
            </a:r>
          </a:p>
          <a:p>
            <a:pPr marL="347472" lvl="1" indent="-347472" eaLnBrk="1" hangingPunct="1">
              <a:defRPr/>
            </a:pPr>
            <a:r>
              <a:rPr lang="en-US" dirty="0"/>
              <a:t>Can spoil food quickly.</a:t>
            </a:r>
          </a:p>
          <a:p>
            <a:pPr marL="347472" lvl="1" indent="-347472" eaLnBrk="1" hangingPunct="1">
              <a:defRPr/>
            </a:pPr>
            <a:r>
              <a:rPr lang="en-US" dirty="0"/>
              <a:t>May produce a smell or taste of </a:t>
            </a:r>
            <a:br>
              <a:rPr lang="en-US" dirty="0"/>
            </a:br>
            <a:r>
              <a:rPr lang="en-US" dirty="0"/>
              <a:t>alcohol as it spoils food.</a:t>
            </a:r>
          </a:p>
          <a:p>
            <a:pPr marL="347472" lvl="1" indent="-347472" eaLnBrk="1" hangingPunct="1">
              <a:defRPr/>
            </a:pPr>
            <a:r>
              <a:rPr lang="en-US" dirty="0"/>
              <a:t>May look like a white or pink        discoloration or slime and may         bubble.</a:t>
            </a:r>
          </a:p>
          <a:p>
            <a:pPr marL="347472" lvl="1" indent="-347472" eaLnBrk="1" hangingPunct="1">
              <a:defRPr/>
            </a:pPr>
            <a:r>
              <a:rPr lang="en-US" dirty="0"/>
              <a:t>Grow well in acidic food with little moisture.</a:t>
            </a:r>
          </a:p>
          <a:p>
            <a:pPr marL="0" lvl="1" indent="0" eaLnBrk="1" hangingPunct="1">
              <a:buFont typeface="Wingdings" pitchFamily="2" charset="2"/>
              <a:buNone/>
              <a:defRPr/>
            </a:pPr>
            <a:r>
              <a:rPr lang="en-US" sz="2400" b="1" dirty="0">
                <a:solidFill>
                  <a:srgbClr val="E97635"/>
                </a:solidFill>
                <a:cs typeface="ＭＳ Ｐゴシック" charset="0"/>
              </a:rPr>
              <a:t>Prevention:</a:t>
            </a:r>
          </a:p>
          <a:p>
            <a:pPr marL="347472" lvl="1" indent="-347472" eaLnBrk="1" hangingPunct="1">
              <a:defRPr/>
            </a:pPr>
            <a:r>
              <a:rPr lang="en-US" dirty="0"/>
              <a:t>Throw away food containing yeast.</a:t>
            </a:r>
          </a:p>
          <a:p>
            <a:pPr marL="0" lvl="1" indent="0" eaLnBrk="1" hangingPunct="1">
              <a:buFont typeface="Wingdings" pitchFamily="2" charset="2"/>
              <a:buNone/>
              <a:defRPr/>
            </a:pPr>
            <a:endParaRPr lang="en-US" dirty="0"/>
          </a:p>
          <a:p>
            <a:pPr marL="0" lvl="1" indent="0" eaLnBrk="1" hangingPunct="1">
              <a:buFont typeface="Wingdings" pitchFamily="2" charset="2"/>
              <a:buNone/>
              <a:defRPr/>
            </a:pPr>
            <a:endParaRPr lang="en-US" dirty="0"/>
          </a:p>
        </p:txBody>
      </p:sp>
      <p:sp>
        <p:nvSpPr>
          <p:cNvPr id="134149"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2-71</a:t>
            </a:r>
          </a:p>
        </p:txBody>
      </p:sp>
    </p:spTree>
    <p:extLst>
      <p:ext uri="{BB962C8B-B14F-4D97-AF65-F5344CB8AC3E}">
        <p14:creationId xmlns:p14="http://schemas.microsoft.com/office/powerpoint/2010/main" val="1634184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2-72</a:t>
            </a:r>
          </a:p>
        </p:txBody>
      </p:sp>
      <p:sp>
        <p:nvSpPr>
          <p:cNvPr id="3" name="Picture Placeholder 2"/>
          <p:cNvSpPr>
            <a:spLocks noGrp="1"/>
          </p:cNvSpPr>
          <p:nvPr>
            <p:ph type="pic" sz="quarter" idx="12"/>
          </p:nvPr>
        </p:nvSpPr>
        <p:spPr/>
      </p:sp>
      <p:sp>
        <p:nvSpPr>
          <p:cNvPr id="66563" name="Rectangle 33"/>
          <p:cNvSpPr>
            <a:spLocks noGrp="1" noChangeArrowheads="1"/>
          </p:cNvSpPr>
          <p:nvPr>
            <p:ph type="title"/>
          </p:nvPr>
        </p:nvSpPr>
        <p:spPr/>
        <p:txBody>
          <a:bodyPr/>
          <a:lstStyle/>
          <a:p>
            <a:pPr eaLnBrk="1" hangingPunct="1">
              <a:defRPr/>
            </a:pPr>
            <a:r>
              <a:rPr lang="en-US" dirty="0">
                <a:cs typeface="+mj-cs"/>
              </a:rPr>
              <a:t>Biological Toxins</a:t>
            </a:r>
            <a:endParaRPr lang="en-US" sz="2600" i="1" dirty="0">
              <a:cs typeface="+mj-cs"/>
            </a:endParaRPr>
          </a:p>
        </p:txBody>
      </p:sp>
      <p:sp>
        <p:nvSpPr>
          <p:cNvPr id="2" name="Content Placeholder 1"/>
          <p:cNvSpPr>
            <a:spLocks noGrp="1"/>
          </p:cNvSpPr>
          <p:nvPr>
            <p:ph idx="1"/>
          </p:nvPr>
        </p:nvSpPr>
        <p:spPr/>
        <p:txBody>
          <a:bodyPr/>
          <a:lstStyle/>
          <a:p>
            <a:pPr marL="0" indent="0" eaLnBrk="1" hangingPunct="1">
              <a:defRPr/>
            </a:pPr>
            <a:r>
              <a:rPr lang="en-US" dirty="0">
                <a:cs typeface="+mn-cs"/>
              </a:rPr>
              <a:t>Sources of biological toxins:</a:t>
            </a:r>
          </a:p>
          <a:p>
            <a:pPr lvl="1" eaLnBrk="1" hangingPunct="1">
              <a:defRPr/>
            </a:pPr>
            <a:r>
              <a:rPr lang="en-US" dirty="0"/>
              <a:t>Seafood</a:t>
            </a:r>
          </a:p>
          <a:p>
            <a:pPr lvl="1" eaLnBrk="1" hangingPunct="1">
              <a:defRPr/>
            </a:pPr>
            <a:r>
              <a:rPr lang="en-US" dirty="0"/>
              <a:t>Plants</a:t>
            </a:r>
          </a:p>
          <a:p>
            <a:pPr lvl="1" eaLnBrk="1" hangingPunct="1">
              <a:defRPr/>
            </a:pPr>
            <a:r>
              <a:rPr lang="en-US" dirty="0"/>
              <a:t>Mushrooms</a:t>
            </a:r>
          </a:p>
          <a:p>
            <a:endParaRPr lang="en-US" dirty="0"/>
          </a:p>
        </p:txBody>
      </p:sp>
      <p:pic>
        <p:nvPicPr>
          <p:cNvPr id="135173" name="Picture 10" descr="6e_c02_29.jp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6526077" y="1246260"/>
            <a:ext cx="2078642" cy="2073929"/>
          </a:xfrm>
          <a:prstGeom prst="roundRect">
            <a:avLst>
              <a:gd name="adj" fmla="val 6300"/>
            </a:avLst>
          </a:prstGeom>
          <a:noFill/>
          <a:ln w="3175" cmpd="sng">
            <a:solidFill>
              <a:srgbClr val="000000"/>
            </a:solidFill>
          </a:ln>
          <a:effectLst/>
          <a:extLst/>
        </p:spPr>
      </p:pic>
    </p:spTree>
    <p:extLst>
      <p:ext uri="{BB962C8B-B14F-4D97-AF65-F5344CB8AC3E}">
        <p14:creationId xmlns:p14="http://schemas.microsoft.com/office/powerpoint/2010/main" val="1106393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2-73</a:t>
            </a:r>
          </a:p>
        </p:txBody>
      </p:sp>
      <p:sp>
        <p:nvSpPr>
          <p:cNvPr id="66563" name="Rectangle 33"/>
          <p:cNvSpPr>
            <a:spLocks noGrp="1" noChangeArrowheads="1"/>
          </p:cNvSpPr>
          <p:nvPr>
            <p:ph type="title"/>
          </p:nvPr>
        </p:nvSpPr>
        <p:spPr/>
        <p:txBody>
          <a:bodyPr/>
          <a:lstStyle/>
          <a:p>
            <a:pPr eaLnBrk="1" hangingPunct="1">
              <a:defRPr/>
            </a:pPr>
            <a:r>
              <a:rPr lang="en-US" dirty="0">
                <a:cs typeface="+mj-cs"/>
              </a:rPr>
              <a:t>Seafood Toxins</a:t>
            </a:r>
            <a:endParaRPr lang="en-US" sz="2600" i="1" dirty="0">
              <a:cs typeface="+mj-cs"/>
            </a:endParaRPr>
          </a:p>
        </p:txBody>
      </p:sp>
      <p:sp>
        <p:nvSpPr>
          <p:cNvPr id="2" name="Content Placeholder 1"/>
          <p:cNvSpPr>
            <a:spLocks noGrp="1"/>
          </p:cNvSpPr>
          <p:nvPr>
            <p:ph idx="1"/>
          </p:nvPr>
        </p:nvSpPr>
        <p:spPr/>
        <p:txBody>
          <a:bodyPr/>
          <a:lstStyle/>
          <a:p>
            <a:pPr marL="0" indent="0" eaLnBrk="1" hangingPunct="1">
              <a:defRPr/>
            </a:pPr>
            <a:r>
              <a:rPr lang="en-US" dirty="0">
                <a:cs typeface="+mn-cs"/>
              </a:rPr>
              <a:t>Seafood toxins:</a:t>
            </a:r>
          </a:p>
          <a:p>
            <a:pPr lvl="1" eaLnBrk="1" hangingPunct="1">
              <a:defRPr/>
            </a:pPr>
            <a:r>
              <a:rPr lang="en-US" dirty="0"/>
              <a:t>Cannot be smelled or tasted</a:t>
            </a:r>
          </a:p>
          <a:p>
            <a:pPr lvl="1" eaLnBrk="1" hangingPunct="1">
              <a:defRPr/>
            </a:pPr>
            <a:r>
              <a:rPr lang="en-US" dirty="0"/>
              <a:t>Cannot be destroyed by freezing or cooking</a:t>
            </a:r>
          </a:p>
          <a:p>
            <a:pPr lvl="1" eaLnBrk="1" hangingPunct="1">
              <a:defRPr/>
            </a:pPr>
            <a:r>
              <a:rPr lang="en-US" dirty="0"/>
              <a:t>Sources in fish:</a:t>
            </a:r>
          </a:p>
          <a:p>
            <a:pPr marL="809435" lvl="2" eaLnBrk="1" hangingPunct="1">
              <a:defRPr/>
            </a:pPr>
            <a:r>
              <a:rPr lang="en-US" sz="2200" dirty="0"/>
              <a:t>Naturally occurring</a:t>
            </a:r>
          </a:p>
          <a:p>
            <a:pPr marL="809435" lvl="2" eaLnBrk="1" hangingPunct="1">
              <a:defRPr/>
            </a:pPr>
            <a:r>
              <a:rPr lang="en-US" sz="2200" dirty="0"/>
              <a:t>Pathogens</a:t>
            </a:r>
          </a:p>
          <a:p>
            <a:pPr marL="809435" lvl="2" eaLnBrk="1" hangingPunct="1">
              <a:defRPr/>
            </a:pPr>
            <a:r>
              <a:rPr lang="en-US" sz="2200" dirty="0"/>
              <a:t>Fish that have eaten smaller fish that have eaten the toxin </a:t>
            </a:r>
          </a:p>
          <a:p>
            <a:pPr lvl="1" eaLnBrk="1" hangingPunct="1">
              <a:defRPr/>
            </a:pPr>
            <a:r>
              <a:rPr lang="en-US" dirty="0"/>
              <a:t>Sources in shellfish:</a:t>
            </a:r>
          </a:p>
          <a:p>
            <a:pPr marL="809435" lvl="2" eaLnBrk="1" hangingPunct="1">
              <a:defRPr/>
            </a:pPr>
            <a:r>
              <a:rPr lang="en-US" sz="2200" dirty="0"/>
              <a:t>Shellfish that have eaten algae that are toxic</a:t>
            </a:r>
          </a:p>
          <a:p>
            <a:endParaRPr lang="en-US" dirty="0"/>
          </a:p>
        </p:txBody>
      </p:sp>
    </p:spTree>
    <p:extLst>
      <p:ext uri="{BB962C8B-B14F-4D97-AF65-F5344CB8AC3E}">
        <p14:creationId xmlns:p14="http://schemas.microsoft.com/office/powerpoint/2010/main" val="6691226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60"/>
          <p:cNvSpPr>
            <a:spLocks noGrp="1" noChangeArrowheads="1"/>
          </p:cNvSpPr>
          <p:nvPr>
            <p:ph type="title"/>
          </p:nvPr>
        </p:nvSpPr>
        <p:spPr/>
        <p:txBody>
          <a:bodyPr/>
          <a:lstStyle/>
          <a:p>
            <a:pPr eaLnBrk="1" hangingPunct="1">
              <a:defRPr/>
            </a:pPr>
            <a:r>
              <a:rPr lang="en-US" dirty="0"/>
              <a:t>Seafood Toxins</a:t>
            </a:r>
          </a:p>
        </p:txBody>
      </p:sp>
      <p:sp>
        <p:nvSpPr>
          <p:cNvPr id="932867" name="Rectangle 3"/>
          <p:cNvSpPr>
            <a:spLocks noGrp="1" noChangeArrowheads="1"/>
          </p:cNvSpPr>
          <p:nvPr>
            <p:ph idx="1"/>
          </p:nvPr>
        </p:nvSpPr>
        <p:spPr/>
        <p:txBody>
          <a:bodyPr/>
          <a:lstStyle/>
          <a:p>
            <a:pPr marL="0" indent="0" eaLnBrk="1" hangingPunct="1">
              <a:defRPr/>
            </a:pPr>
            <a:r>
              <a:rPr lang="en-US" dirty="0"/>
              <a:t>Purchasing from approved, reputable suppliers can keep these fish toxins from causing a foodborne illness:</a:t>
            </a:r>
          </a:p>
          <a:p>
            <a:pPr marL="544513" lvl="1" indent="-403225" eaLnBrk="1" hangingPunct="1">
              <a:defRPr/>
            </a:pPr>
            <a:r>
              <a:rPr lang="en-US" dirty="0">
                <a:solidFill>
                  <a:srgbClr val="000000"/>
                </a:solidFill>
              </a:rPr>
              <a:t>Histamine</a:t>
            </a:r>
            <a:endParaRPr lang="en-US" dirty="0"/>
          </a:p>
          <a:p>
            <a:pPr marL="544513" lvl="1" indent="-403225" eaLnBrk="1" hangingPunct="1">
              <a:defRPr/>
            </a:pPr>
            <a:r>
              <a:rPr lang="en-US" dirty="0" err="1">
                <a:solidFill>
                  <a:srgbClr val="000000"/>
                </a:solidFill>
              </a:rPr>
              <a:t>Ciguatoxin</a:t>
            </a:r>
            <a:endParaRPr lang="en-US" dirty="0">
              <a:solidFill>
                <a:srgbClr val="000000"/>
              </a:solidFill>
            </a:endParaRPr>
          </a:p>
          <a:p>
            <a:pPr marL="544513" lvl="1" indent="-403225" eaLnBrk="1" hangingPunct="1">
              <a:defRPr/>
            </a:pPr>
            <a:r>
              <a:rPr lang="en-US" dirty="0" err="1">
                <a:solidFill>
                  <a:srgbClr val="000000"/>
                </a:solidFill>
              </a:rPr>
              <a:t>Saxitoxin</a:t>
            </a:r>
            <a:endParaRPr lang="en-US" dirty="0">
              <a:solidFill>
                <a:srgbClr val="000000"/>
              </a:solidFill>
            </a:endParaRPr>
          </a:p>
          <a:p>
            <a:pPr marL="544513" lvl="1" indent="-403225" eaLnBrk="1" hangingPunct="1">
              <a:defRPr/>
            </a:pPr>
            <a:r>
              <a:rPr lang="en-US" dirty="0" err="1">
                <a:solidFill>
                  <a:srgbClr val="000000"/>
                </a:solidFill>
              </a:rPr>
              <a:t>Brevetoxin</a:t>
            </a:r>
            <a:endParaRPr lang="en-US" dirty="0">
              <a:solidFill>
                <a:srgbClr val="000000"/>
              </a:solidFill>
            </a:endParaRPr>
          </a:p>
          <a:p>
            <a:pPr marL="544513" lvl="1" indent="-403225" eaLnBrk="1" hangingPunct="1">
              <a:defRPr/>
            </a:pPr>
            <a:r>
              <a:rPr lang="en-US" dirty="0" err="1">
                <a:solidFill>
                  <a:srgbClr val="000000"/>
                </a:solidFill>
              </a:rPr>
              <a:t>Domoic</a:t>
            </a:r>
            <a:r>
              <a:rPr lang="en-US" dirty="0">
                <a:solidFill>
                  <a:srgbClr val="000000"/>
                </a:solidFill>
              </a:rPr>
              <a:t> acid</a:t>
            </a:r>
            <a:endParaRPr lang="en-US" dirty="0"/>
          </a:p>
        </p:txBody>
      </p:sp>
      <p:sp>
        <p:nvSpPr>
          <p:cNvPr id="136196"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2-74</a:t>
            </a:r>
          </a:p>
        </p:txBody>
      </p:sp>
    </p:spTree>
    <p:extLst>
      <p:ext uri="{BB962C8B-B14F-4D97-AF65-F5344CB8AC3E}">
        <p14:creationId xmlns:p14="http://schemas.microsoft.com/office/powerpoint/2010/main" val="1302991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ChangeArrowheads="1"/>
          </p:cNvSpPr>
          <p:nvPr/>
        </p:nvSpPr>
        <p:spPr bwMode="auto">
          <a:xfrm>
            <a:off x="2743200" y="864611"/>
            <a:ext cx="507841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defTabSz="114300" eaLnBrk="0" fontAlgn="base" hangingPunct="0">
              <a:spcBef>
                <a:spcPct val="50000"/>
              </a:spcBef>
              <a:spcAft>
                <a:spcPct val="0"/>
              </a:spcAft>
            </a:pPr>
            <a:r>
              <a:rPr lang="en-US" sz="2400" b="1" dirty="0">
                <a:solidFill>
                  <a:srgbClr val="E97635"/>
                </a:solidFill>
                <a:latin typeface="Arial Narrow" charset="0"/>
                <a:ea typeface="ＭＳ Ｐゴシック" charset="0"/>
              </a:rPr>
              <a:t>Toxin:	</a:t>
            </a:r>
            <a:r>
              <a:rPr lang="en-US" sz="2000" dirty="0">
                <a:solidFill>
                  <a:srgbClr val="000000"/>
                </a:solidFill>
                <a:ea typeface="ＭＳ Ｐゴシック" charset="0"/>
                <a:cs typeface="ＭＳ Ｐゴシック" charset="0"/>
              </a:rPr>
              <a:t>		</a:t>
            </a:r>
            <a:r>
              <a:rPr lang="en-US" sz="2200" dirty="0">
                <a:solidFill>
                  <a:srgbClr val="231F20"/>
                </a:solidFill>
                <a:latin typeface="Arial Narrow" charset="0"/>
                <a:ea typeface="ＭＳ Ｐゴシック" charset="0"/>
              </a:rPr>
              <a:t>Histamine</a:t>
            </a:r>
          </a:p>
          <a:p>
            <a:pPr defTabSz="114300" eaLnBrk="0" fontAlgn="base" hangingPunct="0">
              <a:spcBef>
                <a:spcPct val="50000"/>
              </a:spcBef>
              <a:spcAft>
                <a:spcPct val="0"/>
              </a:spcAft>
            </a:pPr>
            <a:r>
              <a:rPr lang="en-US" sz="2400" b="1" dirty="0">
                <a:solidFill>
                  <a:srgbClr val="E97635"/>
                </a:solidFill>
                <a:latin typeface="Arial Narrow" charset="0"/>
                <a:ea typeface="ＭＳ Ｐゴシック" charset="0"/>
              </a:rPr>
              <a:t>Illness:</a:t>
            </a:r>
            <a:r>
              <a:rPr lang="en-US" sz="2000" b="1" dirty="0">
                <a:solidFill>
                  <a:srgbClr val="000000"/>
                </a:solidFill>
                <a:ea typeface="ＭＳ Ｐゴシック" charset="0"/>
                <a:cs typeface="ＭＳ Ｐゴシック" charset="0"/>
              </a:rPr>
              <a:t>		</a:t>
            </a:r>
            <a:r>
              <a:rPr lang="en-US" sz="2200" dirty="0" err="1">
                <a:solidFill>
                  <a:srgbClr val="231F20"/>
                </a:solidFill>
                <a:latin typeface="Arial Narrow" charset="0"/>
                <a:ea typeface="ＭＳ Ｐゴシック" charset="0"/>
              </a:rPr>
              <a:t>Scombroid</a:t>
            </a:r>
            <a:r>
              <a:rPr lang="en-US" sz="2000" dirty="0">
                <a:solidFill>
                  <a:srgbClr val="0093D3"/>
                </a:solidFill>
                <a:ea typeface="ＭＳ Ｐゴシック" charset="0"/>
                <a:cs typeface="ＭＳ Ｐゴシック" charset="0"/>
              </a:rPr>
              <a:t> </a:t>
            </a:r>
            <a:r>
              <a:rPr lang="en-US" sz="2200" dirty="0">
                <a:solidFill>
                  <a:srgbClr val="231F20"/>
                </a:solidFill>
                <a:latin typeface="Arial Narrow" charset="0"/>
                <a:ea typeface="ＭＳ Ｐゴシック" charset="0"/>
              </a:rPr>
              <a:t>poisoning</a:t>
            </a:r>
          </a:p>
        </p:txBody>
      </p:sp>
      <p:pic>
        <p:nvPicPr>
          <p:cNvPr id="137219" name="Picture 43" descr="ess02_27a REV3"/>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0518" y="997735"/>
            <a:ext cx="1992313"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20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2-75</a:t>
            </a:r>
          </a:p>
        </p:txBody>
      </p:sp>
      <p:sp>
        <p:nvSpPr>
          <p:cNvPr id="935122" name="Rectangle 210"/>
          <p:cNvSpPr>
            <a:spLocks noGrp="1" noChangeArrowheads="1"/>
          </p:cNvSpPr>
          <p:nvPr>
            <p:ph type="title"/>
          </p:nvPr>
        </p:nvSpPr>
        <p:spPr/>
        <p:txBody>
          <a:bodyPr/>
          <a:lstStyle/>
          <a:p>
            <a:pPr eaLnBrk="1" hangingPunct="1">
              <a:defRPr/>
            </a:pPr>
            <a:r>
              <a:rPr lang="en-US" dirty="0"/>
              <a:t>Histamine</a:t>
            </a:r>
          </a:p>
        </p:txBody>
      </p:sp>
      <p:graphicFrame>
        <p:nvGraphicFramePr>
          <p:cNvPr id="7" name="Group 3"/>
          <p:cNvGraphicFramePr>
            <a:graphicFrameLocks/>
          </p:cNvGraphicFramePr>
          <p:nvPr>
            <p:extLst>
              <p:ext uri="{D42A27DB-BD31-4B8C-83A1-F6EECF244321}">
                <p14:modId xmlns:p14="http://schemas.microsoft.com/office/powerpoint/2010/main" val="2511679523"/>
              </p:ext>
            </p:extLst>
          </p:nvPr>
        </p:nvGraphicFramePr>
        <p:xfrm>
          <a:off x="571500" y="2219085"/>
          <a:ext cx="8229600" cy="4474729"/>
        </p:xfrm>
        <a:graphic>
          <a:graphicData uri="http://schemas.openxmlformats.org/drawingml/2006/table">
            <a:tbl>
              <a:tblPr/>
              <a:tblGrid>
                <a:gridCol w="4179060">
                  <a:extLst>
                    <a:ext uri="{9D8B030D-6E8A-4147-A177-3AD203B41FA5}">
                      <a16:colId xmlns:a16="http://schemas.microsoft.com/office/drawing/2014/main" val="20000"/>
                    </a:ext>
                  </a:extLst>
                </a:gridCol>
                <a:gridCol w="4050540">
                  <a:extLst>
                    <a:ext uri="{9D8B030D-6E8A-4147-A177-3AD203B41FA5}">
                      <a16:colId xmlns:a16="http://schemas.microsoft.com/office/drawing/2014/main" val="20001"/>
                    </a:ext>
                  </a:extLst>
                </a:gridCol>
              </a:tblGrid>
              <a:tr h="748341">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a:t>
                      </a:r>
                      <a:r>
                        <a:rPr lang="en-US" sz="2400" b="1" baseline="0" dirty="0">
                          <a:solidFill>
                            <a:srgbClr val="E97635"/>
                          </a:solidFill>
                          <a:latin typeface="Arial Narrow" charset="0"/>
                          <a:ea typeface="ＭＳ Ｐゴシック" charset="0"/>
                          <a:cs typeface="+mn-cs"/>
                        </a:rPr>
                        <a:t> Food</a:t>
                      </a:r>
                      <a:endParaRPr lang="en-US" sz="2400" b="1" dirty="0">
                        <a:solidFill>
                          <a:srgbClr val="E97635"/>
                        </a:solidFill>
                        <a:latin typeface="Arial Narrow" charset="0"/>
                        <a:ea typeface="ＭＳ Ｐゴシック" charset="0"/>
                        <a:cs typeface="+mn-cs"/>
                      </a:endParaRP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726388">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Tuna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Bonito</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Mackerel</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err="1">
                          <a:solidFill>
                            <a:srgbClr val="231F20"/>
                          </a:solidFill>
                          <a:latin typeface="Arial Narrow" charset="0"/>
                          <a:ea typeface="ＭＳ Ｐゴシック" charset="0"/>
                        </a:rPr>
                        <a:t>Mahimahi</a:t>
                      </a:r>
                      <a:endParaRPr lang="en-US" sz="2200" dirty="0">
                        <a:solidFill>
                          <a:srgbClr val="231F20"/>
                        </a:solidFill>
                        <a:latin typeface="Arial Narrow" charset="0"/>
                        <a:ea typeface="ＭＳ Ｐゴシック" charset="0"/>
                      </a:endParaRP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r>
                        <a:rPr lang="en-US" sz="2200" b="1" kern="1200" dirty="0">
                          <a:solidFill>
                            <a:srgbClr val="231F20"/>
                          </a:solidFill>
                          <a:latin typeface="Arial Narrow" charset="0"/>
                          <a:ea typeface="ＭＳ Ｐゴシック" charset="0"/>
                          <a:cs typeface="+mn-cs"/>
                        </a:rPr>
                        <a:t>Initially</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Reddening of the face and neck</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Sweating</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Headache</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Burning or tingling sensation in the mouth or throat</a:t>
                      </a:r>
                    </a:p>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endParaRPr lang="en-US" sz="2200" kern="1200" dirty="0">
                        <a:solidFill>
                          <a:srgbClr val="231F20"/>
                        </a:solidFill>
                        <a:latin typeface="Arial Narrow" charset="0"/>
                        <a:ea typeface="ＭＳ Ｐゴシック" charset="0"/>
                        <a:cs typeface="+mn-cs"/>
                      </a:endParaRPr>
                    </a:p>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r>
                        <a:rPr lang="en-US" sz="2200" b="1" kern="1200" dirty="0">
                          <a:solidFill>
                            <a:srgbClr val="231F20"/>
                          </a:solidFill>
                          <a:latin typeface="Arial Narrow" charset="0"/>
                          <a:ea typeface="ＭＳ Ｐゴシック" charset="0"/>
                          <a:cs typeface="+mn-cs"/>
                        </a:rPr>
                        <a:t>Possibly later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Diarrhea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Vomiting</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739379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10"/>
          <p:cNvSpPr>
            <a:spLocks noGrp="1" noChangeArrowheads="1"/>
          </p:cNvSpPr>
          <p:nvPr>
            <p:ph type="title"/>
          </p:nvPr>
        </p:nvSpPr>
        <p:spPr/>
        <p:txBody>
          <a:bodyPr/>
          <a:lstStyle/>
          <a:p>
            <a:pPr eaLnBrk="1" hangingPunct="1">
              <a:defRPr/>
            </a:pPr>
            <a:r>
              <a:rPr lang="en-US" dirty="0"/>
              <a:t>Histamine</a:t>
            </a:r>
          </a:p>
        </p:txBody>
      </p:sp>
      <p:pic>
        <p:nvPicPr>
          <p:cNvPr id="3" name="Picture Placeholder 2"/>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p:pic>
      <p:sp>
        <p:nvSpPr>
          <p:cNvPr id="936963" name="Rectangle 3"/>
          <p:cNvSpPr>
            <a:spLocks noGrp="1" noChangeArrowheads="1"/>
          </p:cNvSpPr>
          <p:nvPr>
            <p:ph idx="4294967295"/>
          </p:nvPr>
        </p:nvSpPr>
        <p:spPr>
          <a:xfrm>
            <a:off x="4229100" y="1122363"/>
            <a:ext cx="4914900" cy="4983162"/>
          </a:xfrm>
        </p:spPr>
        <p:txBody>
          <a:bodyPr/>
          <a:lstStyle/>
          <a:p>
            <a:pPr eaLnBrk="1" hangingPunct="1">
              <a:defRPr/>
            </a:pPr>
            <a:r>
              <a:rPr lang="en-US" dirty="0"/>
              <a:t>Most important prevention measure:</a:t>
            </a:r>
          </a:p>
          <a:p>
            <a:pPr marL="347472" lvl="1" indent="-347472" eaLnBrk="1" hangingPunct="1">
              <a:defRPr/>
            </a:pPr>
            <a:r>
              <a:rPr lang="en-US" dirty="0"/>
              <a:t>Purchase from approved, reputable suppliers.</a:t>
            </a:r>
          </a:p>
          <a:p>
            <a:pPr eaLnBrk="1" hangingPunct="1">
              <a:defRPr/>
            </a:pPr>
            <a:r>
              <a:rPr lang="en-US" dirty="0"/>
              <a:t>Other prevention measures:</a:t>
            </a:r>
          </a:p>
          <a:p>
            <a:pPr marL="347472" lvl="1" indent="-347472" eaLnBrk="1" hangingPunct="1">
              <a:defRPr/>
            </a:pPr>
            <a:r>
              <a:rPr lang="en-US" dirty="0"/>
              <a:t>Prevent time-temperature abuse during storage and preparation.</a:t>
            </a:r>
          </a:p>
          <a:p>
            <a:pPr marL="347472" lvl="1" indent="-347472" eaLnBrk="1" hangingPunct="1">
              <a:buFont typeface="Wingdings" pitchFamily="2" charset="2"/>
              <a:buNone/>
              <a:defRPr/>
            </a:pPr>
            <a:endParaRPr lang="en-US" dirty="0"/>
          </a:p>
        </p:txBody>
      </p:sp>
      <p:sp>
        <p:nvSpPr>
          <p:cNvPr id="13824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2-76</a:t>
            </a:r>
          </a:p>
        </p:txBody>
      </p:sp>
    </p:spTree>
    <p:extLst>
      <p:ext uri="{BB962C8B-B14F-4D97-AF65-F5344CB8AC3E}">
        <p14:creationId xmlns:p14="http://schemas.microsoft.com/office/powerpoint/2010/main" val="17677602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ChangeArrowheads="1"/>
          </p:cNvSpPr>
          <p:nvPr/>
        </p:nvSpPr>
        <p:spPr bwMode="auto">
          <a:xfrm>
            <a:off x="2590800" y="936062"/>
            <a:ext cx="507841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defTabSz="114300" eaLnBrk="0" fontAlgn="base" hangingPunct="0">
              <a:spcBef>
                <a:spcPct val="50000"/>
              </a:spcBef>
              <a:spcAft>
                <a:spcPct val="0"/>
              </a:spcAft>
            </a:pPr>
            <a:r>
              <a:rPr lang="en-US" sz="2400" b="1" dirty="0">
                <a:solidFill>
                  <a:srgbClr val="E97635"/>
                </a:solidFill>
                <a:latin typeface="Arial Narrow" charset="0"/>
                <a:ea typeface="ＭＳ Ｐゴシック" charset="0"/>
              </a:rPr>
              <a:t>Toxin:	</a:t>
            </a:r>
            <a:r>
              <a:rPr lang="en-US" sz="2000" dirty="0">
                <a:solidFill>
                  <a:srgbClr val="000000"/>
                </a:solidFill>
                <a:ea typeface="ＭＳ Ｐゴシック" charset="0"/>
                <a:cs typeface="ＭＳ Ｐゴシック" charset="0"/>
              </a:rPr>
              <a:t>		</a:t>
            </a:r>
            <a:r>
              <a:rPr lang="en-US" sz="2200" dirty="0" err="1">
                <a:solidFill>
                  <a:srgbClr val="231F20"/>
                </a:solidFill>
                <a:latin typeface="Arial Narrow" charset="0"/>
                <a:ea typeface="ＭＳ Ｐゴシック" charset="0"/>
              </a:rPr>
              <a:t>Ciguatoxin</a:t>
            </a:r>
            <a:r>
              <a:rPr lang="en-US" sz="2200" dirty="0">
                <a:solidFill>
                  <a:srgbClr val="231F20"/>
                </a:solidFill>
                <a:latin typeface="Arial Narrow" charset="0"/>
                <a:ea typeface="ＭＳ Ｐゴシック" charset="0"/>
              </a:rPr>
              <a:t> </a:t>
            </a:r>
          </a:p>
          <a:p>
            <a:pPr defTabSz="114300" eaLnBrk="0" fontAlgn="base" hangingPunct="0">
              <a:spcBef>
                <a:spcPct val="50000"/>
              </a:spcBef>
              <a:spcAft>
                <a:spcPct val="0"/>
              </a:spcAft>
            </a:pPr>
            <a:r>
              <a:rPr lang="en-US" sz="2400" b="1" dirty="0">
                <a:solidFill>
                  <a:srgbClr val="E97635"/>
                </a:solidFill>
                <a:latin typeface="Arial Narrow" charset="0"/>
                <a:ea typeface="ＭＳ Ｐゴシック" charset="0"/>
              </a:rPr>
              <a:t>Illness:</a:t>
            </a:r>
            <a:r>
              <a:rPr lang="en-US" sz="2000" b="1" dirty="0">
                <a:solidFill>
                  <a:srgbClr val="000000"/>
                </a:solidFill>
                <a:ea typeface="ＭＳ Ｐゴシック" charset="0"/>
                <a:cs typeface="ＭＳ Ｐゴシック" charset="0"/>
              </a:rPr>
              <a:t>		</a:t>
            </a:r>
            <a:r>
              <a:rPr lang="en-US" sz="2200" dirty="0">
                <a:solidFill>
                  <a:srgbClr val="231F20"/>
                </a:solidFill>
                <a:latin typeface="Arial Narrow" charset="0"/>
                <a:ea typeface="ＭＳ Ｐゴシック" charset="0"/>
              </a:rPr>
              <a:t>Ciguatera fish</a:t>
            </a:r>
            <a:r>
              <a:rPr lang="en-US" sz="2000" dirty="0">
                <a:solidFill>
                  <a:srgbClr val="0093D3"/>
                </a:solidFill>
                <a:ea typeface="ＭＳ Ｐゴシック" charset="0"/>
                <a:cs typeface="ＭＳ Ｐゴシック" charset="0"/>
              </a:rPr>
              <a:t> </a:t>
            </a:r>
            <a:r>
              <a:rPr lang="en-US" sz="2200" dirty="0">
                <a:solidFill>
                  <a:srgbClr val="231F20"/>
                </a:solidFill>
                <a:latin typeface="Arial Narrow" charset="0"/>
                <a:ea typeface="ＭＳ Ｐゴシック" charset="0"/>
              </a:rPr>
              <a:t>poisoning</a:t>
            </a:r>
          </a:p>
        </p:txBody>
      </p:sp>
      <p:sp>
        <p:nvSpPr>
          <p:cNvPr id="939052" name="Rectangle 44"/>
          <p:cNvSpPr>
            <a:spLocks noGrp="1" noChangeArrowheads="1"/>
          </p:cNvSpPr>
          <p:nvPr>
            <p:ph type="title"/>
          </p:nvPr>
        </p:nvSpPr>
        <p:spPr/>
        <p:txBody>
          <a:bodyPr/>
          <a:lstStyle/>
          <a:p>
            <a:pPr eaLnBrk="1" hangingPunct="1">
              <a:defRPr/>
            </a:pPr>
            <a:r>
              <a:rPr lang="en-US" dirty="0"/>
              <a:t>Ciguatoxin</a:t>
            </a:r>
          </a:p>
        </p:txBody>
      </p:sp>
      <p:pic>
        <p:nvPicPr>
          <p:cNvPr id="139292" name="Picture 40" descr="ess02_27b"/>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1631" y="992819"/>
            <a:ext cx="1970088"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3" name="Text Box 4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2-77</a:t>
            </a:r>
          </a:p>
        </p:txBody>
      </p:sp>
      <p:graphicFrame>
        <p:nvGraphicFramePr>
          <p:cNvPr id="7" name="Group 3"/>
          <p:cNvGraphicFramePr>
            <a:graphicFrameLocks/>
          </p:cNvGraphicFramePr>
          <p:nvPr>
            <p:extLst>
              <p:ext uri="{D42A27DB-BD31-4B8C-83A1-F6EECF244321}">
                <p14:modId xmlns:p14="http://schemas.microsoft.com/office/powerpoint/2010/main" val="676531910"/>
              </p:ext>
            </p:extLst>
          </p:nvPr>
        </p:nvGraphicFramePr>
        <p:xfrm>
          <a:off x="504825" y="2167498"/>
          <a:ext cx="8229600" cy="4474729"/>
        </p:xfrm>
        <a:graphic>
          <a:graphicData uri="http://schemas.openxmlformats.org/drawingml/2006/table">
            <a:tbl>
              <a:tblPr/>
              <a:tblGrid>
                <a:gridCol w="4179060">
                  <a:extLst>
                    <a:ext uri="{9D8B030D-6E8A-4147-A177-3AD203B41FA5}">
                      <a16:colId xmlns:a16="http://schemas.microsoft.com/office/drawing/2014/main" val="20000"/>
                    </a:ext>
                  </a:extLst>
                </a:gridCol>
                <a:gridCol w="4050540">
                  <a:extLst>
                    <a:ext uri="{9D8B030D-6E8A-4147-A177-3AD203B41FA5}">
                      <a16:colId xmlns:a16="http://schemas.microsoft.com/office/drawing/2014/main" val="20001"/>
                    </a:ext>
                  </a:extLst>
                </a:gridCol>
              </a:tblGrid>
              <a:tr h="748341">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a:t>
                      </a:r>
                      <a:r>
                        <a:rPr lang="en-US" sz="2400" b="1" baseline="0" dirty="0">
                          <a:solidFill>
                            <a:srgbClr val="E97635"/>
                          </a:solidFill>
                          <a:latin typeface="Arial Narrow" charset="0"/>
                          <a:ea typeface="ＭＳ Ｐゴシック" charset="0"/>
                          <a:cs typeface="+mn-cs"/>
                        </a:rPr>
                        <a:t> Food</a:t>
                      </a:r>
                      <a:endParaRPr lang="en-US" sz="2400" b="1" dirty="0">
                        <a:solidFill>
                          <a:srgbClr val="E97635"/>
                        </a:solidFill>
                        <a:latin typeface="Arial Narrow" charset="0"/>
                        <a:ea typeface="ＭＳ Ｐゴシック" charset="0"/>
                        <a:cs typeface="+mn-cs"/>
                      </a:endParaRP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726388">
                <a:tc>
                  <a:txBody>
                    <a:bodyPr/>
                    <a:lstStyle/>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r>
                        <a:rPr lang="en-US" sz="2200" b="1" dirty="0">
                          <a:solidFill>
                            <a:srgbClr val="231F20"/>
                          </a:solidFill>
                          <a:latin typeface="Arial Narrow" charset="0"/>
                          <a:ea typeface="ＭＳ Ｐゴシック" charset="0"/>
                        </a:rPr>
                        <a:t>Predatory tropical reef fish from Pacific Ocean, Western Indian Ocean, and Caribbean Sea:</a:t>
                      </a:r>
                    </a:p>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endParaRPr lang="en-US" sz="2200" dirty="0">
                        <a:solidFill>
                          <a:srgbClr val="231F20"/>
                        </a:solidFill>
                        <a:latin typeface="Arial Narrow" charset="0"/>
                        <a:ea typeface="ＭＳ Ｐゴシック" charset="0"/>
                      </a:endParaRP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Barracuda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Grouper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Jacks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Snapper</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Reversal of hot and cold sensations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Nausea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Vomiting</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Tingling in fingers, lips, or toes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Joint and muscle pain</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264811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2-78</a:t>
            </a:r>
          </a:p>
        </p:txBody>
      </p:sp>
      <p:sp>
        <p:nvSpPr>
          <p:cNvPr id="6" name="Rectangle 44"/>
          <p:cNvSpPr>
            <a:spLocks noGrp="1" noChangeArrowheads="1"/>
          </p:cNvSpPr>
          <p:nvPr>
            <p:ph type="title"/>
          </p:nvPr>
        </p:nvSpPr>
        <p:spPr/>
        <p:txBody>
          <a:bodyPr/>
          <a:lstStyle/>
          <a:p>
            <a:pPr eaLnBrk="1" hangingPunct="1">
              <a:defRPr/>
            </a:pPr>
            <a:r>
              <a:rPr lang="en-US" dirty="0"/>
              <a:t>Ciguatoxin</a:t>
            </a:r>
          </a:p>
        </p:txBody>
      </p:sp>
      <p:pic>
        <p:nvPicPr>
          <p:cNvPr id="3" name="Picture Placeholder 2"/>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p:pic>
      <p:sp>
        <p:nvSpPr>
          <p:cNvPr id="941065" name="Rectangle 9"/>
          <p:cNvSpPr>
            <a:spLocks noGrp="1" noChangeArrowheads="1"/>
          </p:cNvSpPr>
          <p:nvPr>
            <p:ph idx="4294967295"/>
          </p:nvPr>
        </p:nvSpPr>
        <p:spPr>
          <a:xfrm>
            <a:off x="4548188" y="1122363"/>
            <a:ext cx="4595812" cy="4983162"/>
          </a:xfrm>
        </p:spPr>
        <p:txBody>
          <a:bodyPr/>
          <a:lstStyle/>
          <a:p>
            <a:pPr eaLnBrk="1" hangingPunct="1">
              <a:defRPr/>
            </a:pPr>
            <a:r>
              <a:rPr lang="en-US" dirty="0"/>
              <a:t>Most important prevention measure:</a:t>
            </a:r>
          </a:p>
          <a:p>
            <a:pPr marL="571500" lvl="1" indent="-457200" eaLnBrk="1" hangingPunct="1">
              <a:defRPr/>
            </a:pPr>
            <a:r>
              <a:rPr lang="en-US" dirty="0"/>
              <a:t>Purchase predatory tropical reef fish from approved, reputable suppliers.</a:t>
            </a:r>
          </a:p>
          <a:p>
            <a:pPr marL="571500" lvl="1" indent="-457200" eaLnBrk="1" hangingPunct="1">
              <a:buFont typeface="Wingdings" pitchFamily="2" charset="2"/>
              <a:buNone/>
              <a:defRPr/>
            </a:pPr>
            <a:endParaRPr lang="en-US" dirty="0"/>
          </a:p>
        </p:txBody>
      </p:sp>
    </p:spTree>
    <p:extLst>
      <p:ext uri="{BB962C8B-B14F-4D97-AF65-F5344CB8AC3E}">
        <p14:creationId xmlns:p14="http://schemas.microsoft.com/office/powerpoint/2010/main" val="18976571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3"/>
          <p:cNvSpPr>
            <a:spLocks noChangeArrowheads="1"/>
          </p:cNvSpPr>
          <p:nvPr/>
        </p:nvSpPr>
        <p:spPr bwMode="auto">
          <a:xfrm>
            <a:off x="2667000" y="1031086"/>
            <a:ext cx="548798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0" fontAlgn="base" hangingPunct="0">
              <a:spcBef>
                <a:spcPct val="50000"/>
              </a:spcBef>
              <a:spcAft>
                <a:spcPct val="0"/>
              </a:spcAft>
              <a:tabLst>
                <a:tab pos="1028700" algn="l"/>
              </a:tabLst>
            </a:pPr>
            <a:r>
              <a:rPr lang="en-US" sz="2400" b="1" dirty="0">
                <a:solidFill>
                  <a:srgbClr val="E97635"/>
                </a:solidFill>
                <a:latin typeface="Arial Narrow" charset="0"/>
                <a:ea typeface="ＭＳ Ｐゴシック" charset="0"/>
              </a:rPr>
              <a:t>Toxin:</a:t>
            </a:r>
            <a:r>
              <a:rPr lang="en-US" sz="2000" dirty="0">
                <a:solidFill>
                  <a:srgbClr val="000000"/>
                </a:solidFill>
                <a:ea typeface="ＭＳ Ｐゴシック" charset="0"/>
                <a:cs typeface="ＭＳ Ｐゴシック" charset="0"/>
              </a:rPr>
              <a:t>	</a:t>
            </a:r>
            <a:r>
              <a:rPr lang="en-US" sz="2200" dirty="0" err="1">
                <a:solidFill>
                  <a:srgbClr val="231F20"/>
                </a:solidFill>
                <a:latin typeface="Arial Narrow" charset="0"/>
                <a:ea typeface="ＭＳ Ｐゴシック" charset="0"/>
              </a:rPr>
              <a:t>Saxitoxin</a:t>
            </a:r>
            <a:endParaRPr lang="en-US" sz="2200" dirty="0">
              <a:solidFill>
                <a:srgbClr val="231F20"/>
              </a:solidFill>
              <a:latin typeface="Arial Narrow" charset="0"/>
              <a:ea typeface="ＭＳ Ｐゴシック" charset="0"/>
            </a:endParaRPr>
          </a:p>
          <a:p>
            <a:pPr eaLnBrk="0" fontAlgn="base" hangingPunct="0">
              <a:spcBef>
                <a:spcPct val="50000"/>
              </a:spcBef>
              <a:spcAft>
                <a:spcPct val="0"/>
              </a:spcAft>
              <a:tabLst>
                <a:tab pos="1028700" algn="l"/>
              </a:tabLst>
            </a:pPr>
            <a:r>
              <a:rPr lang="en-US" sz="2400" b="1" dirty="0">
                <a:solidFill>
                  <a:srgbClr val="E97635"/>
                </a:solidFill>
                <a:latin typeface="Arial Narrow" charset="0"/>
                <a:ea typeface="ＭＳ Ｐゴシック" charset="0"/>
              </a:rPr>
              <a:t>Illness:</a:t>
            </a:r>
            <a:r>
              <a:rPr lang="en-US" sz="2000" b="1" dirty="0">
                <a:solidFill>
                  <a:srgbClr val="000000"/>
                </a:solidFill>
                <a:ea typeface="ＭＳ Ｐゴシック" charset="0"/>
                <a:cs typeface="ＭＳ Ｐゴシック" charset="0"/>
              </a:rPr>
              <a:t>	</a:t>
            </a:r>
            <a:r>
              <a:rPr lang="en-US" sz="2200" dirty="0">
                <a:solidFill>
                  <a:srgbClr val="231F20"/>
                </a:solidFill>
                <a:latin typeface="Arial Narrow" charset="0"/>
                <a:ea typeface="ＭＳ Ｐゴシック" charset="0"/>
              </a:rPr>
              <a:t>Paralytic shellfish poisoning (PSP) </a:t>
            </a:r>
          </a:p>
        </p:txBody>
      </p:sp>
      <p:sp>
        <p:nvSpPr>
          <p:cNvPr id="945201" name="Rectangle 49"/>
          <p:cNvSpPr>
            <a:spLocks noGrp="1" noChangeArrowheads="1"/>
          </p:cNvSpPr>
          <p:nvPr>
            <p:ph type="title"/>
          </p:nvPr>
        </p:nvSpPr>
        <p:spPr/>
        <p:txBody>
          <a:bodyPr/>
          <a:lstStyle/>
          <a:p>
            <a:pPr eaLnBrk="1" hangingPunct="1">
              <a:defRPr/>
            </a:pPr>
            <a:r>
              <a:rPr lang="en-US" dirty="0"/>
              <a:t>Saxitoxin</a:t>
            </a:r>
          </a:p>
        </p:txBody>
      </p:sp>
      <p:pic>
        <p:nvPicPr>
          <p:cNvPr id="142367" name="Picture 45" descr="ess02_28a_REV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9250" y="968212"/>
            <a:ext cx="19748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68" name="Text Box 4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2-79</a:t>
            </a:r>
          </a:p>
        </p:txBody>
      </p:sp>
      <p:graphicFrame>
        <p:nvGraphicFramePr>
          <p:cNvPr id="7" name="Group 3"/>
          <p:cNvGraphicFramePr>
            <a:graphicFrameLocks/>
          </p:cNvGraphicFramePr>
          <p:nvPr>
            <p:extLst>
              <p:ext uri="{D42A27DB-BD31-4B8C-83A1-F6EECF244321}">
                <p14:modId xmlns:p14="http://schemas.microsoft.com/office/powerpoint/2010/main" val="1104365730"/>
              </p:ext>
            </p:extLst>
          </p:nvPr>
        </p:nvGraphicFramePr>
        <p:xfrm>
          <a:off x="716185" y="2209637"/>
          <a:ext cx="7991253" cy="4406124"/>
        </p:xfrm>
        <a:graphic>
          <a:graphicData uri="http://schemas.openxmlformats.org/drawingml/2006/table">
            <a:tbl>
              <a:tblPr/>
              <a:tblGrid>
                <a:gridCol w="4058025">
                  <a:extLst>
                    <a:ext uri="{9D8B030D-6E8A-4147-A177-3AD203B41FA5}">
                      <a16:colId xmlns:a16="http://schemas.microsoft.com/office/drawing/2014/main" val="20000"/>
                    </a:ext>
                  </a:extLst>
                </a:gridCol>
                <a:gridCol w="3933228">
                  <a:extLst>
                    <a:ext uri="{9D8B030D-6E8A-4147-A177-3AD203B41FA5}">
                      <a16:colId xmlns:a16="http://schemas.microsoft.com/office/drawing/2014/main" val="20001"/>
                    </a:ext>
                  </a:extLst>
                </a:gridCol>
              </a:tblGrid>
              <a:tr h="736868">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a:t>
                      </a:r>
                      <a:r>
                        <a:rPr lang="en-US" sz="2400" b="1" baseline="0" dirty="0">
                          <a:solidFill>
                            <a:srgbClr val="E97635"/>
                          </a:solidFill>
                          <a:latin typeface="Arial Narrow" charset="0"/>
                          <a:ea typeface="ＭＳ Ｐゴシック" charset="0"/>
                          <a:cs typeface="+mn-cs"/>
                        </a:rPr>
                        <a:t> Food</a:t>
                      </a:r>
                      <a:endParaRPr lang="en-US" sz="2400" b="1" dirty="0">
                        <a:solidFill>
                          <a:srgbClr val="E97635"/>
                        </a:solidFill>
                        <a:latin typeface="Arial Narrow" charset="0"/>
                        <a:ea typeface="ＭＳ Ｐゴシック" charset="0"/>
                        <a:cs typeface="+mn-cs"/>
                      </a:endParaRP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669256">
                <a:tc>
                  <a:txBody>
                    <a:bodyPr/>
                    <a:lstStyle/>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r>
                        <a:rPr lang="en-US" sz="2200" b="1" dirty="0">
                          <a:solidFill>
                            <a:srgbClr val="231F20"/>
                          </a:solidFill>
                          <a:latin typeface="Arial Narrow" charset="0"/>
                          <a:ea typeface="ＭＳ Ｐゴシック" charset="0"/>
                        </a:rPr>
                        <a:t>Shellfish found in colder waters such as those of the Pacific and New England coasts: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Clams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Oysters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Mussels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Scallops</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Numbness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Tingling in mouth, face, arms, and legs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Dizziness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Nausea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Vomiting</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Diarrhea</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60346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060"/>
          <p:cNvSpPr>
            <a:spLocks noGrp="1" noChangeArrowheads="1"/>
          </p:cNvSpPr>
          <p:nvPr>
            <p:ph type="title"/>
          </p:nvPr>
        </p:nvSpPr>
        <p:spPr/>
        <p:txBody>
          <a:bodyPr/>
          <a:lstStyle/>
          <a:p>
            <a:pPr eaLnBrk="1" hangingPunct="1">
              <a:defRPr/>
            </a:pPr>
            <a:r>
              <a:rPr lang="en-US" dirty="0">
                <a:solidFill>
                  <a:srgbClr val="FFFFFF"/>
                </a:solidFill>
                <a:cs typeface="+mj-cs"/>
              </a:rPr>
              <a:t>The Big Six Pathogens</a:t>
            </a:r>
          </a:p>
        </p:txBody>
      </p:sp>
      <p:sp>
        <p:nvSpPr>
          <p:cNvPr id="54274" name="Rectangle 3"/>
          <p:cNvSpPr>
            <a:spLocks noGrp="1" noChangeArrowheads="1"/>
          </p:cNvSpPr>
          <p:nvPr>
            <p:ph idx="1"/>
          </p:nvPr>
        </p:nvSpPr>
        <p:spPr/>
        <p:txBody>
          <a:bodyPr/>
          <a:lstStyle/>
          <a:p>
            <a:pPr marL="0" indent="0" eaLnBrk="1" hangingPunct="1">
              <a:lnSpc>
                <a:spcPct val="80000"/>
              </a:lnSpc>
            </a:pPr>
            <a:r>
              <a:rPr lang="en-US" dirty="0">
                <a:latin typeface="Arial Narrow" charset="0"/>
              </a:rPr>
              <a:t>These pathogens are highly infectious and can cause severe illness:</a:t>
            </a:r>
          </a:p>
          <a:p>
            <a:pPr lvl="1" eaLnBrk="1" hangingPunct="1"/>
            <a:r>
              <a:rPr lang="en-US" i="1" dirty="0">
                <a:latin typeface="Arial Narrow" charset="0"/>
              </a:rPr>
              <a:t>Salmonella</a:t>
            </a:r>
            <a:r>
              <a:rPr lang="en-US" dirty="0">
                <a:latin typeface="Arial Narrow" charset="0"/>
              </a:rPr>
              <a:t> Typhi</a:t>
            </a:r>
          </a:p>
          <a:p>
            <a:pPr lvl="1" eaLnBrk="1" hangingPunct="1"/>
            <a:r>
              <a:rPr lang="en-US" i="1" dirty="0">
                <a:latin typeface="Arial Narrow" charset="0"/>
              </a:rPr>
              <a:t>Shigella</a:t>
            </a:r>
            <a:r>
              <a:rPr lang="en-US" dirty="0">
                <a:latin typeface="Arial Narrow" charset="0"/>
              </a:rPr>
              <a:t> spp.</a:t>
            </a:r>
          </a:p>
          <a:p>
            <a:pPr lvl="1" eaLnBrk="1" hangingPunct="1"/>
            <a:r>
              <a:rPr lang="en-US" dirty="0">
                <a:latin typeface="Arial Narrow" charset="0"/>
              </a:rPr>
              <a:t>Nontyphoidal </a:t>
            </a:r>
            <a:r>
              <a:rPr lang="en-US" i="1" dirty="0">
                <a:latin typeface="Arial Narrow" charset="0"/>
              </a:rPr>
              <a:t>Salmonella</a:t>
            </a:r>
            <a:r>
              <a:rPr lang="en-US" dirty="0">
                <a:latin typeface="Arial Narrow" charset="0"/>
              </a:rPr>
              <a:t> (NTS)</a:t>
            </a:r>
          </a:p>
          <a:p>
            <a:pPr lvl="1" eaLnBrk="1" hangingPunct="1"/>
            <a:r>
              <a:rPr lang="en-US" dirty="0">
                <a:latin typeface="Arial Narrow" charset="0"/>
              </a:rPr>
              <a:t>Shiga toxin-producing </a:t>
            </a:r>
            <a:r>
              <a:rPr lang="en-US" i="1" dirty="0">
                <a:latin typeface="Arial Narrow" charset="0"/>
              </a:rPr>
              <a:t>Escherichia coli</a:t>
            </a:r>
            <a:r>
              <a:rPr lang="en-US" dirty="0">
                <a:latin typeface="Arial Narrow" charset="0"/>
              </a:rPr>
              <a:t> (STEC), also knows as </a:t>
            </a:r>
            <a:r>
              <a:rPr lang="en-US" i="1" dirty="0">
                <a:latin typeface="Arial Narrow" charset="0"/>
              </a:rPr>
              <a:t>E.coli</a:t>
            </a:r>
          </a:p>
          <a:p>
            <a:pPr lvl="1" eaLnBrk="1" hangingPunct="1"/>
            <a:r>
              <a:rPr lang="en-US" dirty="0">
                <a:latin typeface="Arial Narrow" charset="0"/>
              </a:rPr>
              <a:t>Hepatitis A </a:t>
            </a:r>
          </a:p>
          <a:p>
            <a:pPr lvl="1" eaLnBrk="1" hangingPunct="1"/>
            <a:r>
              <a:rPr lang="en-US" dirty="0">
                <a:latin typeface="Arial Narrow" charset="0"/>
              </a:rPr>
              <a:t>Norovirus</a:t>
            </a:r>
            <a:endParaRPr lang="en-US" sz="2400" b="1" dirty="0">
              <a:solidFill>
                <a:srgbClr val="005CAB"/>
              </a:solidFill>
              <a:latin typeface="Arial Narrow" charset="0"/>
            </a:endParaRPr>
          </a:p>
          <a:p>
            <a:pPr lvl="1" eaLnBrk="1" hangingPunct="1">
              <a:buFont typeface="Wingdings" charset="0"/>
              <a:buNone/>
            </a:pPr>
            <a:endParaRPr lang="en-US" dirty="0">
              <a:latin typeface="Arial Narrow" charset="0"/>
            </a:endParaRPr>
          </a:p>
          <a:p>
            <a:pPr lvl="1" eaLnBrk="1" hangingPunct="1"/>
            <a:endParaRPr lang="en-US" dirty="0">
              <a:latin typeface="Arial Narrow" charset="0"/>
            </a:endParaRPr>
          </a:p>
          <a:p>
            <a:pPr lvl="1" eaLnBrk="1" hangingPunct="1">
              <a:buFont typeface="Wingdings" charset="0"/>
              <a:buNone/>
            </a:pPr>
            <a:endParaRPr lang="en-US" b="1" i="1" dirty="0">
              <a:latin typeface="Arial Narrow" charset="0"/>
            </a:endParaRPr>
          </a:p>
        </p:txBody>
      </p:sp>
      <p:sp>
        <p:nvSpPr>
          <p:cNvPr id="54275" name="Text Box 205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2-8</a:t>
            </a:r>
          </a:p>
        </p:txBody>
      </p:sp>
    </p:spTree>
    <p:extLst>
      <p:ext uri="{BB962C8B-B14F-4D97-AF65-F5344CB8AC3E}">
        <p14:creationId xmlns:p14="http://schemas.microsoft.com/office/powerpoint/2010/main" val="29848457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9"/>
          <p:cNvSpPr>
            <a:spLocks noGrp="1" noChangeArrowheads="1"/>
          </p:cNvSpPr>
          <p:nvPr>
            <p:ph type="title"/>
          </p:nvPr>
        </p:nvSpPr>
        <p:spPr/>
        <p:txBody>
          <a:bodyPr/>
          <a:lstStyle/>
          <a:p>
            <a:pPr eaLnBrk="1" hangingPunct="1">
              <a:defRPr/>
            </a:pPr>
            <a:r>
              <a:rPr lang="en-US" dirty="0"/>
              <a:t>Saxitoxin</a:t>
            </a:r>
          </a:p>
        </p:txBody>
      </p:sp>
      <p:pic>
        <p:nvPicPr>
          <p:cNvPr id="3" name="Picture Placeholder 2"/>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16534" r="16534"/>
          <a:stretch>
            <a:fillRect/>
          </a:stretch>
        </p:blipFill>
        <p:spPr/>
      </p:pic>
      <p:sp>
        <p:nvSpPr>
          <p:cNvPr id="947203" name="Rectangle 3"/>
          <p:cNvSpPr>
            <a:spLocks noGrp="1" noChangeArrowheads="1"/>
          </p:cNvSpPr>
          <p:nvPr>
            <p:ph idx="4294967295"/>
          </p:nvPr>
        </p:nvSpPr>
        <p:spPr>
          <a:xfrm>
            <a:off x="4113213" y="1122363"/>
            <a:ext cx="5030787" cy="4983162"/>
          </a:xfrm>
        </p:spPr>
        <p:txBody>
          <a:bodyPr/>
          <a:lstStyle/>
          <a:p>
            <a:pPr marL="0" indent="0" eaLnBrk="1" hangingPunct="1">
              <a:defRPr/>
            </a:pPr>
            <a:r>
              <a:rPr lang="en-US" dirty="0"/>
              <a:t>Most important prevention measure:</a:t>
            </a:r>
          </a:p>
          <a:p>
            <a:pPr marL="571500" lvl="1" indent="-457200" eaLnBrk="1" hangingPunct="1">
              <a:defRPr/>
            </a:pPr>
            <a:r>
              <a:rPr lang="en-US" dirty="0"/>
              <a:t>Purchase shellfish from approved, reputable suppliers.</a:t>
            </a:r>
          </a:p>
          <a:p>
            <a:pPr marL="571500" lvl="1" indent="-457200" eaLnBrk="1" hangingPunct="1">
              <a:buFont typeface="Wingdings" pitchFamily="2" charset="2"/>
              <a:buNone/>
              <a:defRPr/>
            </a:pPr>
            <a:endParaRPr lang="en-US" dirty="0"/>
          </a:p>
        </p:txBody>
      </p:sp>
      <p:sp>
        <p:nvSpPr>
          <p:cNvPr id="143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2-80</a:t>
            </a:r>
          </a:p>
        </p:txBody>
      </p:sp>
    </p:spTree>
    <p:extLst>
      <p:ext uri="{BB962C8B-B14F-4D97-AF65-F5344CB8AC3E}">
        <p14:creationId xmlns:p14="http://schemas.microsoft.com/office/powerpoint/2010/main" val="3170146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
        <p:nvSpPr>
          <p:cNvPr id="949289" name="Rectangle 41"/>
          <p:cNvSpPr>
            <a:spLocks noGrp="1" noChangeArrowheads="1"/>
          </p:cNvSpPr>
          <p:nvPr>
            <p:ph type="title"/>
          </p:nvPr>
        </p:nvSpPr>
        <p:spPr/>
        <p:txBody>
          <a:bodyPr/>
          <a:lstStyle/>
          <a:p>
            <a:pPr eaLnBrk="1" hangingPunct="1">
              <a:defRPr/>
            </a:pPr>
            <a:r>
              <a:rPr lang="en-US" dirty="0"/>
              <a:t>Brevetoxin</a:t>
            </a:r>
          </a:p>
        </p:txBody>
      </p:sp>
      <p:sp>
        <p:nvSpPr>
          <p:cNvPr id="144408" name="Text Box 3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2-81</a:t>
            </a:r>
          </a:p>
        </p:txBody>
      </p:sp>
      <p:sp>
        <p:nvSpPr>
          <p:cNvPr id="144409" name="Rectangle 42"/>
          <p:cNvSpPr>
            <a:spLocks noChangeArrowheads="1"/>
          </p:cNvSpPr>
          <p:nvPr/>
        </p:nvSpPr>
        <p:spPr bwMode="auto">
          <a:xfrm>
            <a:off x="2667000" y="1068998"/>
            <a:ext cx="5487988"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defTabSz="393700" eaLnBrk="0" fontAlgn="base" hangingPunct="0">
              <a:spcBef>
                <a:spcPts val="600"/>
              </a:spcBef>
              <a:spcAft>
                <a:spcPct val="0"/>
              </a:spcAft>
              <a:tabLst>
                <a:tab pos="1092200" algn="l"/>
              </a:tabLst>
            </a:pPr>
            <a:r>
              <a:rPr lang="en-US" sz="2400" b="1" dirty="0">
                <a:solidFill>
                  <a:srgbClr val="E97635"/>
                </a:solidFill>
                <a:latin typeface="Arial Narrow" charset="0"/>
                <a:ea typeface="ＭＳ Ｐゴシック" charset="0"/>
              </a:rPr>
              <a:t>Toxin:</a:t>
            </a:r>
            <a:r>
              <a:rPr lang="en-US" sz="2000" dirty="0">
                <a:solidFill>
                  <a:srgbClr val="000000"/>
                </a:solidFill>
                <a:ea typeface="ＭＳ Ｐゴシック" charset="0"/>
                <a:cs typeface="ＭＳ Ｐゴシック" charset="0"/>
              </a:rPr>
              <a:t>	</a:t>
            </a:r>
            <a:r>
              <a:rPr lang="en-US" sz="2200" dirty="0" err="1">
                <a:solidFill>
                  <a:srgbClr val="231F20"/>
                </a:solidFill>
                <a:latin typeface="Arial Narrow" charset="0"/>
                <a:ea typeface="ＭＳ Ｐゴシック" charset="0"/>
              </a:rPr>
              <a:t>Brevetoxin</a:t>
            </a:r>
            <a:endParaRPr lang="en-US" sz="2200" dirty="0">
              <a:solidFill>
                <a:srgbClr val="231F20"/>
              </a:solidFill>
              <a:latin typeface="Arial Narrow" charset="0"/>
              <a:ea typeface="ＭＳ Ｐゴシック" charset="0"/>
            </a:endParaRPr>
          </a:p>
          <a:p>
            <a:pPr defTabSz="393700" eaLnBrk="0" fontAlgn="base" hangingPunct="0">
              <a:spcBef>
                <a:spcPts val="600"/>
              </a:spcBef>
              <a:spcAft>
                <a:spcPct val="0"/>
              </a:spcAft>
              <a:tabLst>
                <a:tab pos="1092200" algn="l"/>
              </a:tabLst>
            </a:pPr>
            <a:r>
              <a:rPr lang="en-US" sz="2400" b="1" dirty="0">
                <a:solidFill>
                  <a:srgbClr val="E97635"/>
                </a:solidFill>
                <a:latin typeface="Arial Narrow" charset="0"/>
                <a:ea typeface="ＭＳ Ｐゴシック" charset="0"/>
              </a:rPr>
              <a:t>Illness:</a:t>
            </a:r>
            <a:r>
              <a:rPr lang="en-US" sz="2000" dirty="0">
                <a:solidFill>
                  <a:srgbClr val="000000"/>
                </a:solidFill>
                <a:ea typeface="ＭＳ Ｐゴシック" charset="0"/>
                <a:cs typeface="ＭＳ Ｐゴシック" charset="0"/>
              </a:rPr>
              <a:t>	</a:t>
            </a:r>
            <a:r>
              <a:rPr lang="en-US" sz="2200" dirty="0">
                <a:solidFill>
                  <a:srgbClr val="231F20"/>
                </a:solidFill>
                <a:latin typeface="Arial Narrow" charset="0"/>
                <a:ea typeface="ＭＳ Ｐゴシック" charset="0"/>
              </a:rPr>
              <a:t>Neurotoxic</a:t>
            </a:r>
            <a:r>
              <a:rPr lang="en-US" sz="2000" dirty="0">
                <a:solidFill>
                  <a:srgbClr val="0093D3"/>
                </a:solidFill>
                <a:ea typeface="ＭＳ Ｐゴシック" charset="0"/>
                <a:cs typeface="ＭＳ Ｐゴシック" charset="0"/>
              </a:rPr>
              <a:t> </a:t>
            </a:r>
            <a:r>
              <a:rPr lang="en-US" sz="2200" dirty="0">
                <a:solidFill>
                  <a:srgbClr val="231F20"/>
                </a:solidFill>
                <a:latin typeface="Arial Narrow" charset="0"/>
                <a:ea typeface="ＭＳ Ｐゴシック" charset="0"/>
              </a:rPr>
              <a:t>shellfish</a:t>
            </a:r>
            <a:r>
              <a:rPr lang="en-US" sz="2000" dirty="0">
                <a:solidFill>
                  <a:srgbClr val="0093D3"/>
                </a:solidFill>
                <a:ea typeface="ＭＳ Ｐゴシック" charset="0"/>
                <a:cs typeface="ＭＳ Ｐゴシック" charset="0"/>
              </a:rPr>
              <a:t> </a:t>
            </a:r>
            <a:r>
              <a:rPr lang="en-US" sz="2200" dirty="0">
                <a:solidFill>
                  <a:srgbClr val="231F20"/>
                </a:solidFill>
                <a:latin typeface="Arial Narrow" charset="0"/>
                <a:ea typeface="ＭＳ Ｐゴシック" charset="0"/>
              </a:rPr>
              <a:t>poisoning</a:t>
            </a:r>
            <a:r>
              <a:rPr lang="en-US" sz="2000" dirty="0">
                <a:solidFill>
                  <a:srgbClr val="0093D3"/>
                </a:solidFill>
                <a:ea typeface="ＭＳ Ｐゴシック" charset="0"/>
                <a:cs typeface="ＭＳ Ｐゴシック" charset="0"/>
              </a:rPr>
              <a:t> </a:t>
            </a:r>
            <a:r>
              <a:rPr lang="en-US" sz="2200" dirty="0">
                <a:solidFill>
                  <a:srgbClr val="231F20"/>
                </a:solidFill>
                <a:latin typeface="Arial Narrow" charset="0"/>
                <a:ea typeface="ＭＳ Ｐゴシック" charset="0"/>
              </a:rPr>
              <a:t>(NSP) </a:t>
            </a:r>
          </a:p>
        </p:txBody>
      </p:sp>
      <p:graphicFrame>
        <p:nvGraphicFramePr>
          <p:cNvPr id="9" name="Group 3"/>
          <p:cNvGraphicFramePr>
            <a:graphicFrameLocks/>
          </p:cNvGraphicFramePr>
          <p:nvPr>
            <p:extLst>
              <p:ext uri="{D42A27DB-BD31-4B8C-83A1-F6EECF244321}">
                <p14:modId xmlns:p14="http://schemas.microsoft.com/office/powerpoint/2010/main" val="2738745103"/>
              </p:ext>
            </p:extLst>
          </p:nvPr>
        </p:nvGraphicFramePr>
        <p:xfrm>
          <a:off x="438944" y="2150876"/>
          <a:ext cx="8229600" cy="4474729"/>
        </p:xfrm>
        <a:graphic>
          <a:graphicData uri="http://schemas.openxmlformats.org/drawingml/2006/table">
            <a:tbl>
              <a:tblPr/>
              <a:tblGrid>
                <a:gridCol w="4179060">
                  <a:extLst>
                    <a:ext uri="{9D8B030D-6E8A-4147-A177-3AD203B41FA5}">
                      <a16:colId xmlns:a16="http://schemas.microsoft.com/office/drawing/2014/main" val="20000"/>
                    </a:ext>
                  </a:extLst>
                </a:gridCol>
                <a:gridCol w="4050540">
                  <a:extLst>
                    <a:ext uri="{9D8B030D-6E8A-4147-A177-3AD203B41FA5}">
                      <a16:colId xmlns:a16="http://schemas.microsoft.com/office/drawing/2014/main" val="20001"/>
                    </a:ext>
                  </a:extLst>
                </a:gridCol>
              </a:tblGrid>
              <a:tr h="748341">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a:t>
                      </a:r>
                      <a:r>
                        <a:rPr lang="en-US" sz="2400" b="1" baseline="0" dirty="0">
                          <a:solidFill>
                            <a:srgbClr val="E97635"/>
                          </a:solidFill>
                          <a:latin typeface="Arial Narrow" charset="0"/>
                          <a:ea typeface="ＭＳ Ｐゴシック" charset="0"/>
                          <a:cs typeface="+mn-cs"/>
                        </a:rPr>
                        <a:t> Food</a:t>
                      </a:r>
                      <a:endParaRPr lang="en-US" sz="2400" b="1" dirty="0">
                        <a:solidFill>
                          <a:srgbClr val="E97635"/>
                        </a:solidFill>
                        <a:latin typeface="Arial Narrow" charset="0"/>
                        <a:ea typeface="ＭＳ Ｐゴシック" charset="0"/>
                        <a:cs typeface="+mn-cs"/>
                      </a:endParaRP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726388">
                <a:tc>
                  <a:txBody>
                    <a:bodyPr/>
                    <a:lstStyle/>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r>
                        <a:rPr lang="en-US" sz="2200" b="1" dirty="0">
                          <a:solidFill>
                            <a:srgbClr val="231F20"/>
                          </a:solidFill>
                          <a:latin typeface="Arial Narrow" charset="0"/>
                          <a:ea typeface="ＭＳ Ｐゴシック" charset="0"/>
                        </a:rPr>
                        <a:t>Shellfish in warmer waters of west coast of Florida, Gulf of Mexico, and Caribbean Sea: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 Clams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 Mussels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 Oysters</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Tingling and numbness of the lips, tongue, and throat</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Dizziness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Reversal of hot and cold sensations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Vomiting</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Diarrhea</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802303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1"/>
          <p:cNvSpPr>
            <a:spLocks noGrp="1" noChangeArrowheads="1"/>
          </p:cNvSpPr>
          <p:nvPr>
            <p:ph type="title"/>
          </p:nvPr>
        </p:nvSpPr>
        <p:spPr/>
        <p:txBody>
          <a:bodyPr/>
          <a:lstStyle/>
          <a:p>
            <a:pPr eaLnBrk="1" hangingPunct="1">
              <a:defRPr/>
            </a:pPr>
            <a:r>
              <a:rPr lang="en-US" dirty="0"/>
              <a:t>Brevetoxin</a:t>
            </a:r>
          </a:p>
        </p:txBody>
      </p:sp>
      <p:pic>
        <p:nvPicPr>
          <p:cNvPr id="3" name="Picture Placeholder 2"/>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
        <p:nvSpPr>
          <p:cNvPr id="951299" name="Rectangle 3"/>
          <p:cNvSpPr>
            <a:spLocks noGrp="1" noChangeArrowheads="1"/>
          </p:cNvSpPr>
          <p:nvPr>
            <p:ph idx="4294967295"/>
          </p:nvPr>
        </p:nvSpPr>
        <p:spPr>
          <a:xfrm>
            <a:off x="4152900" y="1122363"/>
            <a:ext cx="4991100" cy="4983162"/>
          </a:xfrm>
        </p:spPr>
        <p:txBody>
          <a:bodyPr/>
          <a:lstStyle/>
          <a:p>
            <a:pPr eaLnBrk="1" hangingPunct="1">
              <a:defRPr/>
            </a:pPr>
            <a:r>
              <a:rPr lang="en-US" dirty="0"/>
              <a:t>Most important prevention measure:</a:t>
            </a:r>
          </a:p>
          <a:p>
            <a:pPr marL="347472" lvl="1" indent="-347472" eaLnBrk="1" hangingPunct="1">
              <a:defRPr/>
            </a:pPr>
            <a:r>
              <a:rPr lang="en-US" dirty="0"/>
              <a:t>Purchase shellfish from approved, reputable suppliers.</a:t>
            </a:r>
          </a:p>
          <a:p>
            <a:pPr marL="347472" lvl="1" indent="-347472" eaLnBrk="1" hangingPunct="1">
              <a:buFont typeface="Wingdings" pitchFamily="2" charset="2"/>
              <a:buNone/>
              <a:defRPr/>
            </a:pPr>
            <a:endParaRPr lang="en-US" dirty="0"/>
          </a:p>
        </p:txBody>
      </p:sp>
      <p:sp>
        <p:nvSpPr>
          <p:cNvPr id="14541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2-82</a:t>
            </a:r>
          </a:p>
        </p:txBody>
      </p:sp>
    </p:spTree>
    <p:extLst>
      <p:ext uri="{BB962C8B-B14F-4D97-AF65-F5344CB8AC3E}">
        <p14:creationId xmlns:p14="http://schemas.microsoft.com/office/powerpoint/2010/main" val="38574335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ChangeArrowheads="1"/>
          </p:cNvSpPr>
          <p:nvPr/>
        </p:nvSpPr>
        <p:spPr bwMode="auto">
          <a:xfrm>
            <a:off x="2743200" y="1028700"/>
            <a:ext cx="5487987"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0" fontAlgn="base" hangingPunct="0">
              <a:spcBef>
                <a:spcPct val="50000"/>
              </a:spcBef>
              <a:spcAft>
                <a:spcPct val="0"/>
              </a:spcAft>
              <a:tabLst>
                <a:tab pos="1143000" algn="l"/>
              </a:tabLst>
            </a:pPr>
            <a:r>
              <a:rPr lang="en-US" sz="2400" b="1" dirty="0">
                <a:solidFill>
                  <a:srgbClr val="E97635"/>
                </a:solidFill>
                <a:latin typeface="Arial Narrow" charset="0"/>
                <a:ea typeface="ＭＳ Ｐゴシック" charset="0"/>
              </a:rPr>
              <a:t>Toxin:</a:t>
            </a:r>
            <a:r>
              <a:rPr lang="en-US" sz="2000" dirty="0">
                <a:solidFill>
                  <a:srgbClr val="000000"/>
                </a:solidFill>
                <a:ea typeface="ＭＳ Ｐゴシック" charset="0"/>
                <a:cs typeface="ＭＳ Ｐゴシック" charset="0"/>
              </a:rPr>
              <a:t>	</a:t>
            </a:r>
            <a:r>
              <a:rPr lang="en-US" sz="2200" dirty="0" err="1">
                <a:solidFill>
                  <a:srgbClr val="231F20"/>
                </a:solidFill>
                <a:latin typeface="Arial Narrow" charset="0"/>
                <a:ea typeface="ＭＳ Ｐゴシック" charset="0"/>
              </a:rPr>
              <a:t>Domoic</a:t>
            </a:r>
            <a:r>
              <a:rPr lang="en-US" sz="2200" dirty="0">
                <a:solidFill>
                  <a:srgbClr val="231F20"/>
                </a:solidFill>
                <a:latin typeface="Arial Narrow" charset="0"/>
                <a:ea typeface="ＭＳ Ｐゴシック" charset="0"/>
              </a:rPr>
              <a:t> acid</a:t>
            </a:r>
          </a:p>
          <a:p>
            <a:pPr eaLnBrk="0" fontAlgn="base" hangingPunct="0">
              <a:spcBef>
                <a:spcPts val="600"/>
              </a:spcBef>
              <a:spcAft>
                <a:spcPct val="0"/>
              </a:spcAft>
              <a:tabLst>
                <a:tab pos="1143000" algn="l"/>
              </a:tabLst>
            </a:pPr>
            <a:r>
              <a:rPr lang="en-US" sz="2400" b="1" dirty="0">
                <a:solidFill>
                  <a:srgbClr val="E97635"/>
                </a:solidFill>
                <a:latin typeface="Arial Narrow" charset="0"/>
                <a:ea typeface="ＭＳ Ｐゴシック" charset="0"/>
              </a:rPr>
              <a:t>Illness:</a:t>
            </a:r>
            <a:r>
              <a:rPr lang="en-US" sz="2000" b="1" dirty="0">
                <a:solidFill>
                  <a:srgbClr val="000000"/>
                </a:solidFill>
                <a:ea typeface="ＭＳ Ｐゴシック" charset="0"/>
                <a:cs typeface="ＭＳ Ｐゴシック" charset="0"/>
              </a:rPr>
              <a:t>	</a:t>
            </a:r>
            <a:r>
              <a:rPr lang="en-US" sz="2200" dirty="0">
                <a:solidFill>
                  <a:srgbClr val="231F20"/>
                </a:solidFill>
                <a:latin typeface="Arial Narrow" charset="0"/>
                <a:ea typeface="ＭＳ Ｐゴシック" charset="0"/>
              </a:rPr>
              <a:t>Amnesic</a:t>
            </a:r>
            <a:r>
              <a:rPr lang="en-US" sz="2000" dirty="0">
                <a:solidFill>
                  <a:srgbClr val="0093D3"/>
                </a:solidFill>
                <a:ea typeface="ＭＳ Ｐゴシック" charset="0"/>
                <a:cs typeface="ＭＳ Ｐゴシック" charset="0"/>
              </a:rPr>
              <a:t> </a:t>
            </a:r>
            <a:r>
              <a:rPr lang="en-US" sz="2200" dirty="0">
                <a:solidFill>
                  <a:srgbClr val="231F20"/>
                </a:solidFill>
                <a:latin typeface="Arial Narrow" charset="0"/>
                <a:ea typeface="ＭＳ Ｐゴシック" charset="0"/>
              </a:rPr>
              <a:t>shellfish</a:t>
            </a:r>
            <a:r>
              <a:rPr lang="en-US" sz="2000" dirty="0">
                <a:solidFill>
                  <a:srgbClr val="0093D3"/>
                </a:solidFill>
                <a:ea typeface="ＭＳ Ｐゴシック" charset="0"/>
                <a:cs typeface="ＭＳ Ｐゴシック" charset="0"/>
              </a:rPr>
              <a:t> </a:t>
            </a:r>
            <a:r>
              <a:rPr lang="en-US" sz="2200" dirty="0">
                <a:solidFill>
                  <a:srgbClr val="231F20"/>
                </a:solidFill>
                <a:latin typeface="Arial Narrow" charset="0"/>
                <a:ea typeface="ＭＳ Ｐゴシック" charset="0"/>
              </a:rPr>
              <a:t>poisoning</a:t>
            </a:r>
            <a:r>
              <a:rPr lang="en-US" sz="2000" dirty="0">
                <a:solidFill>
                  <a:srgbClr val="0093D3"/>
                </a:solidFill>
                <a:ea typeface="ＭＳ Ｐゴシック" charset="0"/>
                <a:cs typeface="ＭＳ Ｐゴシック" charset="0"/>
              </a:rPr>
              <a:t> </a:t>
            </a:r>
            <a:r>
              <a:rPr lang="en-US" sz="2200" dirty="0">
                <a:solidFill>
                  <a:srgbClr val="231F20"/>
                </a:solidFill>
                <a:latin typeface="Arial Narrow" charset="0"/>
                <a:ea typeface="ＭＳ Ｐゴシック" charset="0"/>
              </a:rPr>
              <a:t>(ASP) </a:t>
            </a:r>
          </a:p>
        </p:txBody>
      </p:sp>
      <p:sp>
        <p:nvSpPr>
          <p:cNvPr id="953371" name="Rectangle 27"/>
          <p:cNvSpPr>
            <a:spLocks noGrp="1" noChangeArrowheads="1"/>
          </p:cNvSpPr>
          <p:nvPr>
            <p:ph type="title"/>
          </p:nvPr>
        </p:nvSpPr>
        <p:spPr/>
        <p:txBody>
          <a:bodyPr/>
          <a:lstStyle/>
          <a:p>
            <a:pPr eaLnBrk="1" hangingPunct="1">
              <a:defRPr/>
            </a:pPr>
            <a:r>
              <a:rPr lang="en-US" dirty="0"/>
              <a:t>Domoic acid</a:t>
            </a:r>
          </a:p>
        </p:txBody>
      </p:sp>
      <p:pic>
        <p:nvPicPr>
          <p:cNvPr id="146447" name="Picture 23" descr="ess02_28a_REV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6771" y="967145"/>
            <a:ext cx="19748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8" name="Text Box 2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2-83</a:t>
            </a:r>
          </a:p>
        </p:txBody>
      </p:sp>
      <p:graphicFrame>
        <p:nvGraphicFramePr>
          <p:cNvPr id="7" name="Group 3"/>
          <p:cNvGraphicFramePr>
            <a:graphicFrameLocks/>
          </p:cNvGraphicFramePr>
          <p:nvPr>
            <p:extLst>
              <p:ext uri="{D42A27DB-BD31-4B8C-83A1-F6EECF244321}">
                <p14:modId xmlns:p14="http://schemas.microsoft.com/office/powerpoint/2010/main" val="3928486945"/>
              </p:ext>
            </p:extLst>
          </p:nvPr>
        </p:nvGraphicFramePr>
        <p:xfrm>
          <a:off x="477838" y="2166716"/>
          <a:ext cx="8229600" cy="4527881"/>
        </p:xfrm>
        <a:graphic>
          <a:graphicData uri="http://schemas.openxmlformats.org/drawingml/2006/table">
            <a:tbl>
              <a:tblPr/>
              <a:tblGrid>
                <a:gridCol w="4179060">
                  <a:extLst>
                    <a:ext uri="{9D8B030D-6E8A-4147-A177-3AD203B41FA5}">
                      <a16:colId xmlns:a16="http://schemas.microsoft.com/office/drawing/2014/main" val="20000"/>
                    </a:ext>
                  </a:extLst>
                </a:gridCol>
                <a:gridCol w="4050540">
                  <a:extLst>
                    <a:ext uri="{9D8B030D-6E8A-4147-A177-3AD203B41FA5}">
                      <a16:colId xmlns:a16="http://schemas.microsoft.com/office/drawing/2014/main" val="20001"/>
                    </a:ext>
                  </a:extLst>
                </a:gridCol>
              </a:tblGrid>
              <a:tr h="748341">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Commonly Linked</a:t>
                      </a:r>
                      <a:r>
                        <a:rPr lang="en-US" sz="2400" b="1" baseline="0" dirty="0">
                          <a:solidFill>
                            <a:srgbClr val="E97635"/>
                          </a:solidFill>
                          <a:latin typeface="Arial Narrow" charset="0"/>
                          <a:ea typeface="ＭＳ Ｐゴシック" charset="0"/>
                          <a:cs typeface="+mn-cs"/>
                        </a:rPr>
                        <a:t> Food</a:t>
                      </a:r>
                      <a:endParaRPr lang="en-US" sz="2400" b="1" dirty="0">
                        <a:solidFill>
                          <a:srgbClr val="E97635"/>
                        </a:solidFill>
                        <a:latin typeface="Arial Narrow" charset="0"/>
                        <a:ea typeface="ＭＳ Ｐゴシック" charset="0"/>
                        <a:cs typeface="+mn-cs"/>
                      </a:endParaRP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Most Common Symptoms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726388">
                <a:tc>
                  <a:txBody>
                    <a:bodyPr/>
                    <a:lstStyle/>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r>
                        <a:rPr lang="en-US" sz="2200" b="1" dirty="0">
                          <a:solidFill>
                            <a:srgbClr val="231F20"/>
                          </a:solidFill>
                          <a:latin typeface="Arial Narrow" charset="0"/>
                          <a:ea typeface="ＭＳ Ｐゴシック" charset="0"/>
                        </a:rPr>
                        <a:t>Shellfish found in coastal waters of Pacific Northwest and east coast of Canada: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 Clams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 Mussels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 Oysters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 Scallops</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r>
                        <a:rPr lang="en-US" sz="2200" b="1" kern="1200" dirty="0">
                          <a:solidFill>
                            <a:srgbClr val="231F20"/>
                          </a:solidFill>
                          <a:latin typeface="Arial Narrow" charset="0"/>
                          <a:ea typeface="ＭＳ Ｐゴシック" charset="0"/>
                          <a:cs typeface="+mn-cs"/>
                        </a:rPr>
                        <a:t>Initially:</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Vomiting</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Diarrhea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Abdominal pain</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endParaRPr lang="en-US" sz="2200" kern="1200" dirty="0">
                        <a:solidFill>
                          <a:srgbClr val="231F20"/>
                        </a:solidFill>
                        <a:latin typeface="Arial Narrow" charset="0"/>
                        <a:ea typeface="ＭＳ Ｐゴシック" charset="0"/>
                        <a:cs typeface="+mn-cs"/>
                      </a:endParaRPr>
                    </a:p>
                    <a:p>
                      <a:pPr marL="0" marR="0" lvl="0" indent="0" algn="l" defTabSz="914400" rtl="0" eaLnBrk="1" fontAlgn="base" latinLnBrk="0" hangingPunct="1">
                        <a:lnSpc>
                          <a:spcPct val="100000"/>
                        </a:lnSpc>
                        <a:spcBef>
                          <a:spcPts val="0"/>
                        </a:spcBef>
                        <a:spcAft>
                          <a:spcPct val="0"/>
                        </a:spcAft>
                        <a:buClr>
                          <a:srgbClr val="E97635"/>
                        </a:buClr>
                        <a:buSzPct val="100000"/>
                        <a:buFont typeface="Arial" pitchFamily="34" charset="0"/>
                        <a:buNone/>
                        <a:tabLst/>
                      </a:pPr>
                      <a:r>
                        <a:rPr lang="en-US" sz="2200" b="1" kern="1200" dirty="0">
                          <a:solidFill>
                            <a:srgbClr val="231F20"/>
                          </a:solidFill>
                          <a:latin typeface="Arial Narrow" charset="0"/>
                          <a:ea typeface="ＭＳ Ｐゴシック" charset="0"/>
                          <a:cs typeface="+mn-cs"/>
                        </a:rPr>
                        <a:t>Possibly later: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Confusion</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Memory loss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Disorientation</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Seizure</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Coma</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035040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7"/>
          <p:cNvSpPr>
            <a:spLocks noGrp="1" noChangeArrowheads="1"/>
          </p:cNvSpPr>
          <p:nvPr>
            <p:ph type="title"/>
          </p:nvPr>
        </p:nvSpPr>
        <p:spPr/>
        <p:txBody>
          <a:bodyPr/>
          <a:lstStyle/>
          <a:p>
            <a:pPr eaLnBrk="1" hangingPunct="1">
              <a:defRPr/>
            </a:pPr>
            <a:r>
              <a:rPr lang="en-US" dirty="0"/>
              <a:t>Domoic acid</a:t>
            </a:r>
          </a:p>
        </p:txBody>
      </p:sp>
      <p:pic>
        <p:nvPicPr>
          <p:cNvPr id="3" name="Picture Placeholder 2"/>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16534" r="16534"/>
          <a:stretch>
            <a:fillRect/>
          </a:stretch>
        </p:blipFill>
        <p:spPr/>
      </p:pic>
      <p:sp>
        <p:nvSpPr>
          <p:cNvPr id="955395" name="Rectangle 3"/>
          <p:cNvSpPr>
            <a:spLocks noGrp="1" noChangeArrowheads="1"/>
          </p:cNvSpPr>
          <p:nvPr>
            <p:ph idx="4294967295"/>
          </p:nvPr>
        </p:nvSpPr>
        <p:spPr>
          <a:xfrm>
            <a:off x="4229100" y="1122363"/>
            <a:ext cx="4914900" cy="4983162"/>
          </a:xfrm>
        </p:spPr>
        <p:txBody>
          <a:bodyPr/>
          <a:lstStyle/>
          <a:p>
            <a:pPr eaLnBrk="1" hangingPunct="1">
              <a:defRPr/>
            </a:pPr>
            <a:r>
              <a:rPr lang="en-US" dirty="0"/>
              <a:t>Most important prevention measure:</a:t>
            </a:r>
          </a:p>
          <a:p>
            <a:pPr marL="347472" lvl="1" indent="-347472" eaLnBrk="1" hangingPunct="1">
              <a:defRPr/>
            </a:pPr>
            <a:r>
              <a:rPr lang="en-US" dirty="0"/>
              <a:t>Purchase shellfish from approved, reputable suppliers.</a:t>
            </a:r>
          </a:p>
          <a:p>
            <a:pPr marL="347472" lvl="1" indent="-347472" eaLnBrk="1" hangingPunct="1">
              <a:buFont typeface="Wingdings" pitchFamily="2" charset="2"/>
              <a:buNone/>
              <a:defRPr/>
            </a:pPr>
            <a:endParaRPr lang="en-US" dirty="0"/>
          </a:p>
        </p:txBody>
      </p:sp>
      <p:sp>
        <p:nvSpPr>
          <p:cNvPr id="14746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2-84</a:t>
            </a:r>
          </a:p>
        </p:txBody>
      </p:sp>
    </p:spTree>
    <p:extLst>
      <p:ext uri="{BB962C8B-B14F-4D97-AF65-F5344CB8AC3E}">
        <p14:creationId xmlns:p14="http://schemas.microsoft.com/office/powerpoint/2010/main" val="42510867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
        <p:nvSpPr>
          <p:cNvPr id="268291" name="Rectangle 3"/>
          <p:cNvSpPr>
            <a:spLocks noGrp="1" noChangeArrowheads="1"/>
          </p:cNvSpPr>
          <p:nvPr>
            <p:ph type="title"/>
          </p:nvPr>
        </p:nvSpPr>
        <p:spPr/>
        <p:txBody>
          <a:bodyPr/>
          <a:lstStyle/>
          <a:p>
            <a:pPr eaLnBrk="1" hangingPunct="1">
              <a:defRPr/>
            </a:pPr>
            <a:r>
              <a:rPr lang="en-US" dirty="0"/>
              <a:t>Mushroom Toxins</a:t>
            </a:r>
          </a:p>
        </p:txBody>
      </p:sp>
      <p:sp>
        <p:nvSpPr>
          <p:cNvPr id="268292" name="Rectangle 4"/>
          <p:cNvSpPr>
            <a:spLocks noGrp="1" noChangeArrowheads="1"/>
          </p:cNvSpPr>
          <p:nvPr>
            <p:ph idx="1"/>
          </p:nvPr>
        </p:nvSpPr>
        <p:spPr/>
        <p:txBody>
          <a:bodyPr/>
          <a:lstStyle/>
          <a:p>
            <a:pPr marL="0" indent="0" eaLnBrk="1" hangingPunct="1">
              <a:defRPr/>
            </a:pPr>
            <a:r>
              <a:rPr lang="en-US" dirty="0"/>
              <a:t>Foodborne illnesses linked with mushrooms:</a:t>
            </a:r>
          </a:p>
          <a:p>
            <a:pPr marL="520700" lvl="1" indent="-406400" eaLnBrk="1" hangingPunct="1">
              <a:defRPr/>
            </a:pPr>
            <a:r>
              <a:rPr lang="en-US" dirty="0">
                <a:solidFill>
                  <a:srgbClr val="000000"/>
                </a:solidFill>
              </a:rPr>
              <a:t>Are caused by eating toxic wild mushrooms</a:t>
            </a:r>
            <a:r>
              <a:rPr lang="en-US" dirty="0"/>
              <a:t> </a:t>
            </a:r>
          </a:p>
          <a:p>
            <a:pPr marL="520700" lvl="1" indent="-406400" eaLnBrk="1" hangingPunct="1">
              <a:defRPr/>
            </a:pPr>
            <a:r>
              <a:rPr lang="en-US" dirty="0">
                <a:solidFill>
                  <a:srgbClr val="000000"/>
                </a:solidFill>
              </a:rPr>
              <a:t>Occur when toxic mushrooms are mistaken for edible ones</a:t>
            </a:r>
          </a:p>
          <a:p>
            <a:pPr marL="520700" lvl="1" indent="-406400" eaLnBrk="1" hangingPunct="1">
              <a:defRPr/>
            </a:pPr>
            <a:r>
              <a:rPr lang="en-US" dirty="0">
                <a:solidFill>
                  <a:srgbClr val="000000"/>
                </a:solidFill>
              </a:rPr>
              <a:t>Can be prevented by purchasing from approved, reputable suppliers</a:t>
            </a:r>
            <a:endParaRPr lang="en-US" dirty="0"/>
          </a:p>
          <a:p>
            <a:pPr marL="0" indent="0" eaLnBrk="1" hangingPunct="1">
              <a:defRPr/>
            </a:pPr>
            <a:endParaRPr lang="en-US" dirty="0">
              <a:solidFill>
                <a:srgbClr val="000000"/>
              </a:solidFill>
            </a:endParaRPr>
          </a:p>
        </p:txBody>
      </p:sp>
      <p:sp>
        <p:nvSpPr>
          <p:cNvPr id="14848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2-85</a:t>
            </a:r>
          </a:p>
        </p:txBody>
      </p:sp>
    </p:spTree>
    <p:extLst>
      <p:ext uri="{BB962C8B-B14F-4D97-AF65-F5344CB8AC3E}">
        <p14:creationId xmlns:p14="http://schemas.microsoft.com/office/powerpoint/2010/main" val="38210431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67" name="Rectangle 3"/>
          <p:cNvSpPr>
            <a:spLocks noGrp="1" noChangeArrowheads="1"/>
          </p:cNvSpPr>
          <p:nvPr>
            <p:ph type="title"/>
          </p:nvPr>
        </p:nvSpPr>
        <p:spPr/>
        <p:txBody>
          <a:bodyPr/>
          <a:lstStyle/>
          <a:p>
            <a:pPr eaLnBrk="1" hangingPunct="1">
              <a:defRPr/>
            </a:pPr>
            <a:r>
              <a:rPr lang="en-US" dirty="0"/>
              <a:t>Plant Toxins</a:t>
            </a:r>
          </a:p>
        </p:txBody>
      </p:sp>
      <p:sp>
        <p:nvSpPr>
          <p:cNvPr id="1188868" name="Rectangle 4"/>
          <p:cNvSpPr>
            <a:spLocks noGrp="1" noChangeArrowheads="1"/>
          </p:cNvSpPr>
          <p:nvPr>
            <p:ph idx="1"/>
          </p:nvPr>
        </p:nvSpPr>
        <p:spPr/>
        <p:txBody>
          <a:bodyPr/>
          <a:lstStyle/>
          <a:p>
            <a:pPr marL="0" indent="0" eaLnBrk="1" hangingPunct="1"/>
            <a:r>
              <a:rPr lang="en-US" dirty="0">
                <a:latin typeface="Arial Narrow" charset="0"/>
              </a:rPr>
              <a:t>Foodborne illnesses linked with plant toxins:</a:t>
            </a:r>
          </a:p>
          <a:p>
            <a:pPr marL="520700" lvl="1" indent="-406400" eaLnBrk="1" hangingPunct="1"/>
            <a:r>
              <a:rPr lang="en-US" dirty="0">
                <a:latin typeface="Arial Narrow" charset="0"/>
              </a:rPr>
              <a:t>Usually happen when plants are purchased from unapproved suppliers</a:t>
            </a:r>
          </a:p>
          <a:p>
            <a:pPr marL="520700" lvl="1" indent="-406400" eaLnBrk="1" hangingPunct="1"/>
            <a:r>
              <a:rPr lang="en-US" dirty="0">
                <a:solidFill>
                  <a:srgbClr val="000000"/>
                </a:solidFill>
                <a:latin typeface="Arial Narrow" charset="0"/>
              </a:rPr>
              <a:t>Can happen when certain plants aren’t cooked correctly (e.g., undercooked kidney beans)</a:t>
            </a:r>
          </a:p>
          <a:p>
            <a:pPr marL="520700" lvl="1" indent="-406400" eaLnBrk="1" hangingPunct="1"/>
            <a:r>
              <a:rPr lang="en-US" dirty="0">
                <a:solidFill>
                  <a:srgbClr val="000000"/>
                </a:solidFill>
                <a:latin typeface="Arial Narrow" charset="0"/>
              </a:rPr>
              <a:t>Can be prevented by purchasing plants from approved, reputable suppliers</a:t>
            </a:r>
          </a:p>
          <a:p>
            <a:pPr marL="520700" lvl="1" indent="-406400" eaLnBrk="1" hangingPunct="1"/>
            <a:endParaRPr lang="en-US" dirty="0">
              <a:latin typeface="Arial Narrow" charset="0"/>
            </a:endParaRPr>
          </a:p>
          <a:p>
            <a:pPr marL="0" indent="0" eaLnBrk="1" hangingPunct="1"/>
            <a:endParaRPr lang="en-US" dirty="0">
              <a:latin typeface="Arial Narrow" charset="0"/>
            </a:endParaRPr>
          </a:p>
        </p:txBody>
      </p:sp>
      <p:sp>
        <p:nvSpPr>
          <p:cNvPr id="149508"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50000"/>
              </a:spcBef>
              <a:spcAft>
                <a:spcPct val="0"/>
              </a:spcAft>
            </a:pPr>
            <a:r>
              <a:rPr lang="en-US" sz="1200" b="0" dirty="0">
                <a:solidFill>
                  <a:srgbClr val="000000"/>
                </a:solidFill>
                <a:latin typeface="Arial" charset="0"/>
              </a:rPr>
              <a:t>2-86</a:t>
            </a:r>
          </a:p>
        </p:txBody>
      </p:sp>
    </p:spTree>
    <p:extLst>
      <p:ext uri="{BB962C8B-B14F-4D97-AF65-F5344CB8AC3E}">
        <p14:creationId xmlns:p14="http://schemas.microsoft.com/office/powerpoint/2010/main" val="1563405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060"/>
          <p:cNvSpPr>
            <a:spLocks noGrp="1" noChangeArrowheads="1"/>
          </p:cNvSpPr>
          <p:nvPr>
            <p:ph type="title"/>
          </p:nvPr>
        </p:nvSpPr>
        <p:spPr/>
        <p:txBody>
          <a:bodyPr/>
          <a:lstStyle/>
          <a:p>
            <a:pPr eaLnBrk="1" hangingPunct="1">
              <a:defRPr/>
            </a:pPr>
            <a:r>
              <a:rPr lang="en-US" dirty="0">
                <a:solidFill>
                  <a:srgbClr val="FFFFFF"/>
                </a:solidFill>
                <a:cs typeface="+mj-cs"/>
              </a:rPr>
              <a:t>The Big Six Pathogens</a:t>
            </a:r>
          </a:p>
        </p:txBody>
      </p:sp>
      <p:sp>
        <p:nvSpPr>
          <p:cNvPr id="54274" name="Rectangle 3"/>
          <p:cNvSpPr>
            <a:spLocks noGrp="1" noChangeArrowheads="1"/>
          </p:cNvSpPr>
          <p:nvPr>
            <p:ph idx="1"/>
          </p:nvPr>
        </p:nvSpPr>
        <p:spPr/>
        <p:txBody>
          <a:bodyPr/>
          <a:lstStyle/>
          <a:p>
            <a:pPr lvl="1" eaLnBrk="1" hangingPunct="1">
              <a:lnSpc>
                <a:spcPct val="80000"/>
              </a:lnSpc>
              <a:spcBef>
                <a:spcPct val="100000"/>
              </a:spcBef>
              <a:buFont typeface="Wingdings" charset="0"/>
              <a:buNone/>
            </a:pPr>
            <a:r>
              <a:rPr lang="en-US" sz="2400" b="1" dirty="0">
                <a:solidFill>
                  <a:srgbClr val="E97635"/>
                </a:solidFill>
                <a:latin typeface="Arial Narrow" charset="0"/>
                <a:cs typeface="ＭＳ Ｐゴシック" charset="0"/>
              </a:rPr>
              <a:t>The </a:t>
            </a:r>
            <a:r>
              <a:rPr lang="ja-JP" altLang="en-US" sz="2400" b="1" dirty="0">
                <a:solidFill>
                  <a:srgbClr val="E97635"/>
                </a:solidFill>
                <a:latin typeface="Arial Narrow" charset="0"/>
                <a:cs typeface="ＭＳ Ｐゴシック" charset="0"/>
              </a:rPr>
              <a:t>“</a:t>
            </a:r>
            <a:r>
              <a:rPr lang="en-US" sz="2400" b="1" dirty="0">
                <a:solidFill>
                  <a:srgbClr val="E97635"/>
                </a:solidFill>
                <a:latin typeface="Arial Narrow" charset="0"/>
                <a:cs typeface="ＭＳ Ｐゴシック" charset="0"/>
              </a:rPr>
              <a:t>Big Six</a:t>
            </a:r>
            <a:r>
              <a:rPr lang="ja-JP" altLang="en-US" sz="2400" b="1" dirty="0">
                <a:solidFill>
                  <a:srgbClr val="E97635"/>
                </a:solidFill>
                <a:latin typeface="Arial Narrow" charset="0"/>
                <a:cs typeface="ＭＳ Ｐゴシック" charset="0"/>
              </a:rPr>
              <a:t>” </a:t>
            </a:r>
            <a:r>
              <a:rPr lang="en-US" altLang="ja-JP" sz="2400" b="1" dirty="0">
                <a:solidFill>
                  <a:srgbClr val="E97635"/>
                </a:solidFill>
                <a:latin typeface="Arial Narrow" charset="0"/>
                <a:cs typeface="ＭＳ Ｐゴシック" charset="0"/>
              </a:rPr>
              <a:t>Pathogens</a:t>
            </a:r>
            <a:r>
              <a:rPr lang="en-US" sz="2400" b="1" dirty="0">
                <a:solidFill>
                  <a:srgbClr val="E97635"/>
                </a:solidFill>
                <a:latin typeface="Arial Narrow" charset="0"/>
                <a:cs typeface="ＭＳ Ｐゴシック" charset="0"/>
              </a:rPr>
              <a:t>:</a:t>
            </a:r>
          </a:p>
          <a:p>
            <a:pPr lvl="1" eaLnBrk="1" hangingPunct="1"/>
            <a:r>
              <a:rPr lang="en-US" dirty="0">
                <a:latin typeface="Arial Narrow" charset="0"/>
              </a:rPr>
              <a:t>Are often found in very high numbers in an infected person’s feces</a:t>
            </a:r>
          </a:p>
          <a:p>
            <a:pPr lvl="1" eaLnBrk="1" hangingPunct="1"/>
            <a:r>
              <a:rPr lang="en-US" dirty="0">
                <a:latin typeface="Arial Narrow" charset="0"/>
              </a:rPr>
              <a:t>Can be transferred to food easily</a:t>
            </a:r>
          </a:p>
          <a:p>
            <a:pPr lvl="1" eaLnBrk="1" hangingPunct="1"/>
            <a:r>
              <a:rPr lang="en-US" dirty="0">
                <a:latin typeface="Arial Narrow" charset="0"/>
              </a:rPr>
              <a:t>Can make a person severely sick from small doses</a:t>
            </a:r>
          </a:p>
          <a:p>
            <a:pPr lvl="1" eaLnBrk="1" hangingPunct="1">
              <a:buFont typeface="Wingdings" charset="0"/>
              <a:buNone/>
            </a:pPr>
            <a:endParaRPr lang="en-US" dirty="0">
              <a:latin typeface="Arial Narrow" charset="0"/>
            </a:endParaRPr>
          </a:p>
          <a:p>
            <a:pPr lvl="1" eaLnBrk="1" hangingPunct="1"/>
            <a:endParaRPr lang="en-US" dirty="0">
              <a:latin typeface="Arial Narrow" charset="0"/>
            </a:endParaRPr>
          </a:p>
          <a:p>
            <a:pPr lvl="1" eaLnBrk="1" hangingPunct="1">
              <a:buFont typeface="Wingdings" charset="0"/>
              <a:buNone/>
            </a:pPr>
            <a:endParaRPr lang="en-US" b="1" i="1" dirty="0">
              <a:latin typeface="Arial Narrow" charset="0"/>
            </a:endParaRPr>
          </a:p>
        </p:txBody>
      </p:sp>
      <p:sp>
        <p:nvSpPr>
          <p:cNvPr id="54275" name="Text Box 205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2-9</a:t>
            </a:r>
          </a:p>
        </p:txBody>
      </p:sp>
    </p:spTree>
    <p:extLst>
      <p:ext uri="{BB962C8B-B14F-4D97-AF65-F5344CB8AC3E}">
        <p14:creationId xmlns:p14="http://schemas.microsoft.com/office/powerpoint/2010/main" val="4103705034"/>
      </p:ext>
    </p:extLst>
  </p:cSld>
  <p:clrMapOvr>
    <a:masterClrMapping/>
  </p:clrMapOvr>
</p:sld>
</file>

<file path=ppt/theme/theme1.xml><?xml version="1.0" encoding="utf-8"?>
<a:theme xmlns:a="http://schemas.openxmlformats.org/drawingml/2006/main" name="3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4085</TotalTime>
  <Words>7036</Words>
  <Application>Microsoft Macintosh PowerPoint</Application>
  <PresentationFormat>On-screen Show (4:3)</PresentationFormat>
  <Paragraphs>1137</Paragraphs>
  <Slides>86</Slides>
  <Notes>86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86</vt:i4>
      </vt:variant>
    </vt:vector>
  </HeadingPairs>
  <TitlesOfParts>
    <vt:vector size="99" baseType="lpstr">
      <vt:lpstr>ＭＳ Ｐゴシック</vt:lpstr>
      <vt:lpstr>ヒラギノ角ゴ Pro W3</vt:lpstr>
      <vt:lpstr>Arial</vt:lpstr>
      <vt:lpstr>Arial Black</vt:lpstr>
      <vt:lpstr>Arial Narrow</vt:lpstr>
      <vt:lpstr>Calibri</vt:lpstr>
      <vt:lpstr>Courier New</vt:lpstr>
      <vt:lpstr>Times</vt:lpstr>
      <vt:lpstr>Times New Roman</vt:lpstr>
      <vt:lpstr>Wingdings</vt:lpstr>
      <vt:lpstr>3_SS5e_08_16hr</vt:lpstr>
      <vt:lpstr>4_SS5e_08_16hr</vt:lpstr>
      <vt:lpstr>5_SS5e_08_16hr</vt:lpstr>
      <vt:lpstr>PowerPoint Presentation</vt:lpstr>
      <vt:lpstr>Objectives</vt:lpstr>
      <vt:lpstr>Pathogens</vt:lpstr>
      <vt:lpstr>Pathogens</vt:lpstr>
      <vt:lpstr>How Contamination Happens</vt:lpstr>
      <vt:lpstr>How Contamination Happens</vt:lpstr>
      <vt:lpstr>Symptoms of a Foodborne Illness</vt:lpstr>
      <vt:lpstr>The Big Six Pathogens</vt:lpstr>
      <vt:lpstr>The Big Six Pathogens</vt:lpstr>
      <vt:lpstr>General Information about Bacteria</vt:lpstr>
      <vt:lpstr>What Bacteria Need to Grow</vt:lpstr>
      <vt:lpstr>What Bacteria Need to Grow</vt:lpstr>
      <vt:lpstr>What Bacteria Need to Grow</vt:lpstr>
      <vt:lpstr>What Bacteria Need to Grow</vt:lpstr>
      <vt:lpstr>What Bacteria Need to Grow</vt:lpstr>
      <vt:lpstr>What Bacteria Need to Grow</vt:lpstr>
      <vt:lpstr>What Bacteria Need to Grow</vt:lpstr>
      <vt:lpstr>Controlling FAT TOM Conditions</vt:lpstr>
      <vt:lpstr>Bacterial Growth</vt:lpstr>
      <vt:lpstr>Bacterial Growth</vt:lpstr>
      <vt:lpstr>Spores</vt:lpstr>
      <vt:lpstr>Major Foodborne Bacteria </vt:lpstr>
      <vt:lpstr>Major Foodborne Bacteria</vt:lpstr>
      <vt:lpstr>Bacillus cereus </vt:lpstr>
      <vt:lpstr>Bacillus cereus </vt:lpstr>
      <vt:lpstr>Bacillus cereus </vt:lpstr>
      <vt:lpstr>Listeria monocytogenes</vt:lpstr>
      <vt:lpstr>Listeria monocytogenes</vt:lpstr>
      <vt:lpstr>Shiga toxin-producing E. coli</vt:lpstr>
      <vt:lpstr>Shiga toxin-producing E. coli</vt:lpstr>
      <vt:lpstr>Campylobacter jejuni</vt:lpstr>
      <vt:lpstr>Campylobacter jejuni</vt:lpstr>
      <vt:lpstr>Clostridium perfringens</vt:lpstr>
      <vt:lpstr>Clostridium perfringens</vt:lpstr>
      <vt:lpstr>Clostridium botulinum</vt:lpstr>
      <vt:lpstr>Clostridium botulinum</vt:lpstr>
      <vt:lpstr>Major Foodborne Bacteria </vt:lpstr>
      <vt:lpstr>Nontyphoidal Salmonella</vt:lpstr>
      <vt:lpstr>Nontyphoidal Salmonella</vt:lpstr>
      <vt:lpstr>Salmonella Typhi</vt:lpstr>
      <vt:lpstr>Salmonella Typhi</vt:lpstr>
      <vt:lpstr>Major Foodborne Bacteria </vt:lpstr>
      <vt:lpstr>Shigella spp.</vt:lpstr>
      <vt:lpstr>Shigella spp.</vt:lpstr>
      <vt:lpstr>Staphylococcus aureus</vt:lpstr>
      <vt:lpstr>Staphylococcus aureus</vt:lpstr>
      <vt:lpstr>Major Foodborne Bacteria </vt:lpstr>
      <vt:lpstr>Vibrio vulnificus &amp; Vibrio parahaemolyticus</vt:lpstr>
      <vt:lpstr>Vibrio vulnificus &amp; Vibrio parahaemolyticus</vt:lpstr>
      <vt:lpstr>General Information About Viruses</vt:lpstr>
      <vt:lpstr>General Information About Viruses</vt:lpstr>
      <vt:lpstr>General Information About Viruses</vt:lpstr>
      <vt:lpstr>Major Foodborne Viruses </vt:lpstr>
      <vt:lpstr>Hepatitis A</vt:lpstr>
      <vt:lpstr>Hepatitis A</vt:lpstr>
      <vt:lpstr>Norovirus</vt:lpstr>
      <vt:lpstr>Norovirus</vt:lpstr>
      <vt:lpstr>Characteristics of Parasites </vt:lpstr>
      <vt:lpstr>Characteristics of Parasites </vt:lpstr>
      <vt:lpstr>Major Foodborne Parasites </vt:lpstr>
      <vt:lpstr>Anisakis simplex</vt:lpstr>
      <vt:lpstr>Anisakis simplex</vt:lpstr>
      <vt:lpstr>Cryptosporidium parvum</vt:lpstr>
      <vt:lpstr>Cryptosporidium parvum</vt:lpstr>
      <vt:lpstr>Giardia duodenalis</vt:lpstr>
      <vt:lpstr>Giardia duodenalis</vt:lpstr>
      <vt:lpstr>Cyclospora cayetanensis</vt:lpstr>
      <vt:lpstr>Cyclospora cayetanensis</vt:lpstr>
      <vt:lpstr>Fungi</vt:lpstr>
      <vt:lpstr>Mold</vt:lpstr>
      <vt:lpstr>Yeast</vt:lpstr>
      <vt:lpstr>Biological Toxins</vt:lpstr>
      <vt:lpstr>Seafood Toxins</vt:lpstr>
      <vt:lpstr>Seafood Toxins</vt:lpstr>
      <vt:lpstr>Histamine</vt:lpstr>
      <vt:lpstr>Histamine</vt:lpstr>
      <vt:lpstr>Ciguatoxin</vt:lpstr>
      <vt:lpstr>Ciguatoxin</vt:lpstr>
      <vt:lpstr>Saxitoxin</vt:lpstr>
      <vt:lpstr>Saxitoxin</vt:lpstr>
      <vt:lpstr>Brevetoxin</vt:lpstr>
      <vt:lpstr>Brevetoxin</vt:lpstr>
      <vt:lpstr>Domoic acid</vt:lpstr>
      <vt:lpstr>Domoic acid</vt:lpstr>
      <vt:lpstr>Mushroom Toxins</vt:lpstr>
      <vt:lpstr>Plant Toxins</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ntadmin</dc:creator>
  <cp:lastModifiedBy>Erin Slucter</cp:lastModifiedBy>
  <cp:revision>218</cp:revision>
  <dcterms:created xsi:type="dcterms:W3CDTF">2014-05-05T19:36:27Z</dcterms:created>
  <dcterms:modified xsi:type="dcterms:W3CDTF">2018-10-01T16:53:41Z</dcterms:modified>
</cp:coreProperties>
</file>