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60" r:id="rId2"/>
  </p:sldMasterIdLst>
  <p:notesMasterIdLst>
    <p:notesMasterId r:id="rId68"/>
  </p:notesMasterIdLst>
  <p:handoutMasterIdLst>
    <p:handoutMasterId r:id="rId69"/>
  </p:handoutMasterIdLst>
  <p:sldIdLst>
    <p:sldId id="275" r:id="rId3"/>
    <p:sldId id="428" r:id="rId4"/>
    <p:sldId id="276" r:id="rId5"/>
    <p:sldId id="277" r:id="rId6"/>
    <p:sldId id="278" r:id="rId7"/>
    <p:sldId id="279" r:id="rId8"/>
    <p:sldId id="430" r:id="rId9"/>
    <p:sldId id="431" r:id="rId10"/>
    <p:sldId id="281" r:id="rId11"/>
    <p:sldId id="432" r:id="rId12"/>
    <p:sldId id="283" r:id="rId13"/>
    <p:sldId id="284" r:id="rId14"/>
    <p:sldId id="285" r:id="rId15"/>
    <p:sldId id="286" r:id="rId16"/>
    <p:sldId id="287" r:id="rId17"/>
    <p:sldId id="288" r:id="rId18"/>
    <p:sldId id="289" r:id="rId19"/>
    <p:sldId id="290" r:id="rId20"/>
    <p:sldId id="291" r:id="rId21"/>
    <p:sldId id="434" r:id="rId22"/>
    <p:sldId id="435" r:id="rId23"/>
    <p:sldId id="436" r:id="rId24"/>
    <p:sldId id="437" r:id="rId25"/>
    <p:sldId id="438" r:id="rId26"/>
    <p:sldId id="439" r:id="rId27"/>
    <p:sldId id="440" r:id="rId28"/>
    <p:sldId id="292" r:id="rId29"/>
    <p:sldId id="293" r:id="rId30"/>
    <p:sldId id="441" r:id="rId31"/>
    <p:sldId id="442" r:id="rId32"/>
    <p:sldId id="295" r:id="rId33"/>
    <p:sldId id="296" r:id="rId34"/>
    <p:sldId id="297" r:id="rId35"/>
    <p:sldId id="298" r:id="rId36"/>
    <p:sldId id="443" r:id="rId37"/>
    <p:sldId id="300" r:id="rId38"/>
    <p:sldId id="587" r:id="rId39"/>
    <p:sldId id="588" r:id="rId40"/>
    <p:sldId id="589" r:id="rId41"/>
    <p:sldId id="590" r:id="rId42"/>
    <p:sldId id="305" r:id="rId43"/>
    <p:sldId id="444" r:id="rId44"/>
    <p:sldId id="445" r:id="rId45"/>
    <p:sldId id="606" r:id="rId46"/>
    <p:sldId id="591" r:id="rId47"/>
    <p:sldId id="592" r:id="rId48"/>
    <p:sldId id="594" r:id="rId49"/>
    <p:sldId id="449" r:id="rId50"/>
    <p:sldId id="450" r:id="rId51"/>
    <p:sldId id="595" r:id="rId52"/>
    <p:sldId id="596" r:id="rId53"/>
    <p:sldId id="597" r:id="rId54"/>
    <p:sldId id="598" r:id="rId55"/>
    <p:sldId id="599" r:id="rId56"/>
    <p:sldId id="600" r:id="rId57"/>
    <p:sldId id="601" r:id="rId58"/>
    <p:sldId id="602" r:id="rId59"/>
    <p:sldId id="454" r:id="rId60"/>
    <p:sldId id="462" r:id="rId61"/>
    <p:sldId id="463" r:id="rId62"/>
    <p:sldId id="464" r:id="rId63"/>
    <p:sldId id="603" r:id="rId64"/>
    <p:sldId id="604" r:id="rId65"/>
    <p:sldId id="605" r:id="rId66"/>
    <p:sldId id="465" r:id="rId67"/>
  </p:sldIdLst>
  <p:sldSz cx="9144000" cy="6858000" type="screen4x3"/>
  <p:notesSz cx="7010400" cy="92964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82" userDrawn="1">
          <p15:clr>
            <a:srgbClr val="A4A3A4"/>
          </p15:clr>
        </p15:guide>
        <p15:guide id="2" pos="4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Miller" initials="AM"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6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03" autoAdjust="0"/>
    <p:restoredTop sz="77932" autoAdjust="0"/>
  </p:normalViewPr>
  <p:slideViewPr>
    <p:cSldViewPr snapToGrid="0">
      <p:cViewPr varScale="1">
        <p:scale>
          <a:sx n="89" d="100"/>
          <a:sy n="89" d="100"/>
        </p:scale>
        <p:origin x="1254"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p:scale>
          <a:sx n="90" d="100"/>
          <a:sy n="90" d="100"/>
        </p:scale>
        <p:origin x="1838" y="-763"/>
      </p:cViewPr>
      <p:guideLst>
        <p:guide orient="horz" pos="2782"/>
        <p:guide pos="44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911A2BE-7A7B-4B9E-9E66-9448FB860EA1}" type="datetimeFigureOut">
              <a:rPr lang="en-US" smtClean="0"/>
              <a:t>10/1/2018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4C06576-F49D-4A81-806E-B02ECCC228E1}" type="slidenum">
              <a:rPr lang="en-US" smtClean="0"/>
              <a:t>‹#›</a:t>
            </a:fld>
            <a:endParaRPr lang="en-US"/>
          </a:p>
        </p:txBody>
      </p:sp>
    </p:spTree>
    <p:extLst>
      <p:ext uri="{BB962C8B-B14F-4D97-AF65-F5344CB8AC3E}">
        <p14:creationId xmlns:p14="http://schemas.microsoft.com/office/powerpoint/2010/main" val="910754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56EEE6E-6AC4-4633-9D10-0723C544DADE}" type="datetimeFigureOut">
              <a:rPr lang="en-US" smtClean="0"/>
              <a:t>10/1/2018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2BDA7D6-1069-4070-9472-830149AA4870}" type="slidenum">
              <a:rPr lang="en-US" smtClean="0"/>
              <a:t>‹#›</a:t>
            </a:fld>
            <a:endParaRPr lang="en-US"/>
          </a:p>
        </p:txBody>
      </p:sp>
    </p:spTree>
    <p:extLst>
      <p:ext uri="{BB962C8B-B14F-4D97-AF65-F5344CB8AC3E}">
        <p14:creationId xmlns:p14="http://schemas.microsoft.com/office/powerpoint/2010/main" val="1787000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Slide Image Placeholder 1"/>
          <p:cNvSpPr>
            <a:spLocks noGrp="1" noRot="1" noChangeAspect="1" noTextEdit="1"/>
          </p:cNvSpPr>
          <p:nvPr>
            <p:ph type="sldImg"/>
          </p:nvPr>
        </p:nvSpPr>
        <p:spPr>
          <a:ln/>
        </p:spPr>
      </p:sp>
      <p:sp>
        <p:nvSpPr>
          <p:cNvPr id="65945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
        <p:nvSpPr>
          <p:cNvPr id="65946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E9718EC9-174B-2A41-9105-E8F01F4C9833}" type="slidenum">
              <a:rPr lang="en-US">
                <a:solidFill>
                  <a:prstClr val="black"/>
                </a:solidFill>
                <a:latin typeface="Arial" charset="0"/>
                <a:ea typeface="ＭＳ Ｐゴシック" charset="0"/>
                <a:cs typeface="ＭＳ Ｐゴシック" charset="0"/>
              </a:rPr>
              <a:pPr/>
              <a:t>1</a:t>
            </a:fld>
            <a:endParaRPr lang="en-US" dirty="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91499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43098" eaLnBrk="0" hangingPunct="0">
              <a:defRPr sz="3300" b="1">
                <a:solidFill>
                  <a:srgbClr val="FFFFFF"/>
                </a:solidFill>
                <a:latin typeface="Arial" charset="0"/>
                <a:ea typeface="ＭＳ Ｐゴシック" charset="0"/>
              </a:defRPr>
            </a:lvl1pPr>
            <a:lvl2pPr marL="757066" indent="-291179" defTabSz="943098" eaLnBrk="0" hangingPunct="0">
              <a:defRPr sz="3300" b="1">
                <a:solidFill>
                  <a:srgbClr val="FFFFFF"/>
                </a:solidFill>
                <a:latin typeface="Arial" charset="0"/>
                <a:ea typeface="ＭＳ Ｐゴシック" charset="0"/>
              </a:defRPr>
            </a:lvl2pPr>
            <a:lvl3pPr marL="1164717" indent="-232943" defTabSz="943098" eaLnBrk="0" hangingPunct="0">
              <a:defRPr sz="3300" b="1">
                <a:solidFill>
                  <a:srgbClr val="FFFFFF"/>
                </a:solidFill>
                <a:latin typeface="Arial" charset="0"/>
                <a:ea typeface="ＭＳ Ｐゴシック" charset="0"/>
              </a:defRPr>
            </a:lvl3pPr>
            <a:lvl4pPr marL="1630604" indent="-232943" defTabSz="943098" eaLnBrk="0" hangingPunct="0">
              <a:defRPr sz="3300" b="1">
                <a:solidFill>
                  <a:srgbClr val="FFFFFF"/>
                </a:solidFill>
                <a:latin typeface="Arial" charset="0"/>
                <a:ea typeface="ＭＳ Ｐゴシック" charset="0"/>
              </a:defRPr>
            </a:lvl4pPr>
            <a:lvl5pPr marL="2096491" indent="-232943" defTabSz="943098" eaLnBrk="0" hangingPunct="0">
              <a:defRPr sz="3300" b="1">
                <a:solidFill>
                  <a:srgbClr val="FFFFFF"/>
                </a:solidFill>
                <a:latin typeface="Arial" charset="0"/>
                <a:ea typeface="ＭＳ Ｐゴシック" charset="0"/>
              </a:defRPr>
            </a:lvl5pPr>
            <a:lvl6pPr marL="2562377" indent="-232943" defTabSz="943098" eaLnBrk="0" fontAlgn="base" hangingPunct="0">
              <a:spcBef>
                <a:spcPct val="0"/>
              </a:spcBef>
              <a:spcAft>
                <a:spcPct val="0"/>
              </a:spcAft>
              <a:defRPr sz="3300" b="1">
                <a:solidFill>
                  <a:srgbClr val="FFFFFF"/>
                </a:solidFill>
                <a:latin typeface="Arial" charset="0"/>
                <a:ea typeface="ＭＳ Ｐゴシック" charset="0"/>
              </a:defRPr>
            </a:lvl6pPr>
            <a:lvl7pPr marL="3028264" indent="-232943" defTabSz="943098" eaLnBrk="0" fontAlgn="base" hangingPunct="0">
              <a:spcBef>
                <a:spcPct val="0"/>
              </a:spcBef>
              <a:spcAft>
                <a:spcPct val="0"/>
              </a:spcAft>
              <a:defRPr sz="3300" b="1">
                <a:solidFill>
                  <a:srgbClr val="FFFFFF"/>
                </a:solidFill>
                <a:latin typeface="Arial" charset="0"/>
                <a:ea typeface="ＭＳ Ｐゴシック" charset="0"/>
              </a:defRPr>
            </a:lvl7pPr>
            <a:lvl8pPr marL="3494151" indent="-232943" defTabSz="943098" eaLnBrk="0" fontAlgn="base" hangingPunct="0">
              <a:spcBef>
                <a:spcPct val="0"/>
              </a:spcBef>
              <a:spcAft>
                <a:spcPct val="0"/>
              </a:spcAft>
              <a:defRPr sz="3300" b="1">
                <a:solidFill>
                  <a:srgbClr val="FFFFFF"/>
                </a:solidFill>
                <a:latin typeface="Arial" charset="0"/>
                <a:ea typeface="ＭＳ Ｐゴシック" charset="0"/>
              </a:defRPr>
            </a:lvl8pPr>
            <a:lvl9pPr marL="3960038" indent="-232943" defTabSz="943098" eaLnBrk="0" fontAlgn="base" hangingPunct="0">
              <a:spcBef>
                <a:spcPct val="0"/>
              </a:spcBef>
              <a:spcAft>
                <a:spcPct val="0"/>
              </a:spcAft>
              <a:defRPr sz="3300" b="1">
                <a:solidFill>
                  <a:srgbClr val="FFFFFF"/>
                </a:solidFill>
                <a:latin typeface="Arial" charset="0"/>
                <a:ea typeface="ＭＳ Ｐゴシック" charset="0"/>
              </a:defRPr>
            </a:lvl9pPr>
          </a:lstStyle>
          <a:p>
            <a:pPr eaLnBrk="1" hangingPunct="1">
              <a:defRPr/>
            </a:pPr>
            <a:fld id="{CDFD39E8-DE6F-9642-8334-17E1B1F7D752}" type="slidenum">
              <a:rPr lang="en-US" sz="1200" b="0">
                <a:solidFill>
                  <a:schemeClr val="tx1"/>
                </a:solidFill>
              </a:rPr>
              <a:pPr eaLnBrk="1" hangingPunct="1">
                <a:defRPr/>
              </a:pPr>
              <a:t>10</a:t>
            </a:fld>
            <a:endParaRPr lang="en-US" sz="1200" b="0" dirty="0">
              <a:solidFill>
                <a:schemeClr val="tx1"/>
              </a:solidFill>
            </a:endParaRPr>
          </a:p>
        </p:txBody>
      </p:sp>
      <p:sp>
        <p:nvSpPr>
          <p:cNvPr id="502787" name="Rectangle 2"/>
          <p:cNvSpPr>
            <a:spLocks noGrp="1" noRot="1" noChangeAspect="1" noChangeArrowheads="1" noTextEdit="1"/>
          </p:cNvSpPr>
          <p:nvPr>
            <p:ph type="sldImg"/>
          </p:nvPr>
        </p:nvSpPr>
        <p:spPr>
          <a:xfrm>
            <a:off x="1222375" y="708025"/>
            <a:ext cx="4725988" cy="3544888"/>
          </a:xfrm>
          <a:ln/>
        </p:spPr>
      </p:sp>
      <p:sp>
        <p:nvSpPr>
          <p:cNvPr id="502788" name="Rectangle 3"/>
          <p:cNvSpPr>
            <a:spLocks noGrp="1" noChangeArrowheads="1"/>
          </p:cNvSpPr>
          <p:nvPr>
            <p:ph type="body" idx="1"/>
          </p:nvPr>
        </p:nvSpPr>
        <p:spPr>
          <a:xfrm>
            <a:off x="895774" y="4543294"/>
            <a:ext cx="5553146" cy="436575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4708" indent="-174708">
              <a:buFont typeface="Arial" panose="020B0604020202020204" pitchFamily="34" charset="0"/>
              <a:buChar char="•"/>
              <a:defRPr/>
            </a:pPr>
            <a:r>
              <a:rPr lang="en-US" dirty="0">
                <a:latin typeface="Times New Roman" charset="0"/>
                <a:cs typeface="+mn-cs"/>
              </a:rPr>
              <a:t>There are many systems you can implement to achieve active managerial control of foodborne illness risk factors. A Hazard Analysis Critical Control Point (HACCP) program is one such system. </a:t>
            </a:r>
          </a:p>
          <a:p>
            <a:pPr marL="174708" indent="-174708">
              <a:buFont typeface="Arial" panose="020B0604020202020204" pitchFamily="34" charset="0"/>
              <a:buChar char="•"/>
              <a:defRPr/>
            </a:pPr>
            <a:r>
              <a:rPr lang="en-US" dirty="0">
                <a:latin typeface="Times New Roman" charset="0"/>
                <a:cs typeface="+mn-cs"/>
              </a:rPr>
              <a:t>HACCP is based on identifying significant biological, chemical, or physical hazards at specific points within a product</a:t>
            </a:r>
            <a:r>
              <a:rPr lang="ja-JP" altLang="en-US" dirty="0">
                <a:latin typeface="Times New Roman" charset="0"/>
                <a:cs typeface="+mn-cs"/>
              </a:rPr>
              <a:t>’</a:t>
            </a:r>
            <a:r>
              <a:rPr lang="en-US" dirty="0">
                <a:latin typeface="Times New Roman" charset="0"/>
                <a:cs typeface="+mn-cs"/>
              </a:rPr>
              <a:t>s flow. Once identified, the hazards can be prevented, eliminated, or reduced to safe levels.</a:t>
            </a:r>
          </a:p>
          <a:p>
            <a:pPr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2585046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8113DF8B-C9BB-C043-8B78-0A9308688C19}" type="slidenum">
              <a:rPr lang="en-US">
                <a:solidFill>
                  <a:srgbClr val="000000"/>
                </a:solidFill>
                <a:latin typeface="Arial" charset="0"/>
                <a:ea typeface="ＭＳ Ｐゴシック" charset="0"/>
                <a:cs typeface="ＭＳ Ｐゴシック" charset="0"/>
              </a:rPr>
              <a:pPr/>
              <a:t>11</a:t>
            </a:fld>
            <a:endParaRPr lang="en-US" dirty="0">
              <a:solidFill>
                <a:srgbClr val="000000"/>
              </a:solidFill>
              <a:latin typeface="Arial" charset="0"/>
              <a:ea typeface="ＭＳ Ｐゴシック" charset="0"/>
              <a:cs typeface="ＭＳ Ｐゴシック" charset="0"/>
            </a:endParaRPr>
          </a:p>
        </p:txBody>
      </p:sp>
      <p:sp>
        <p:nvSpPr>
          <p:cNvPr id="667651" name="Rectangle 2"/>
          <p:cNvSpPr>
            <a:spLocks noGrp="1" noRot="1" noChangeAspect="1" noChangeArrowheads="1" noTextEdit="1"/>
          </p:cNvSpPr>
          <p:nvPr>
            <p:ph type="sldImg"/>
          </p:nvPr>
        </p:nvSpPr>
        <p:spPr>
          <a:xfrm>
            <a:off x="1182688" y="696913"/>
            <a:ext cx="4648200" cy="3486150"/>
          </a:xfrm>
          <a:ln/>
        </p:spPr>
      </p:sp>
      <p:sp>
        <p:nvSpPr>
          <p:cNvPr id="503812" name="Notes Placeholder 1"/>
          <p:cNvSpPr>
            <a:spLocks noGrp="1"/>
          </p:cNvSpPr>
          <p:nvPr>
            <p:ph type="body" idx="1"/>
          </p:nvPr>
        </p:nvSpPr>
        <p:spPr>
          <a:xfrm>
            <a:off x="876300" y="4416425"/>
            <a:ext cx="5608638"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1" dirty="0">
                <a:latin typeface="Times New Roman" charset="0"/>
                <a:ea typeface="+mn-ea"/>
              </a:rPr>
              <a:t>Instructor Notes</a:t>
            </a:r>
            <a:endParaRPr lang="en-US" dirty="0">
              <a:latin typeface="Times New Roman" charset="0"/>
              <a:ea typeface="+mn-ea"/>
            </a:endParaRPr>
          </a:p>
          <a:p>
            <a:pPr marL="174708" indent="-174708">
              <a:buFont typeface="Arial" panose="020B0604020202020204" pitchFamily="34" charset="0"/>
              <a:buChar char="•"/>
              <a:defRPr/>
            </a:pPr>
            <a:r>
              <a:rPr lang="en-US" dirty="0">
                <a:latin typeface="Times New Roman" charset="0"/>
                <a:ea typeface="+mn-ea"/>
              </a:rPr>
              <a:t>Each HACCP plan is unique. A plan that works for one operation may not work for another.</a:t>
            </a:r>
          </a:p>
          <a:p>
            <a:pPr>
              <a:defRPr/>
            </a:pPr>
            <a:endParaRPr lang="en-US" dirty="0">
              <a:latin typeface="Times New Roman" charset="0"/>
              <a:ea typeface="+mn-ea"/>
            </a:endParaRPr>
          </a:p>
        </p:txBody>
      </p:sp>
    </p:spTree>
    <p:extLst>
      <p:ext uri="{BB962C8B-B14F-4D97-AF65-F5344CB8AC3E}">
        <p14:creationId xmlns:p14="http://schemas.microsoft.com/office/powerpoint/2010/main" val="4124503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4F972CA7-6C53-A544-93F4-A93E3A730A86}" type="slidenum">
              <a:rPr lang="en-US">
                <a:solidFill>
                  <a:srgbClr val="000000"/>
                </a:solidFill>
                <a:latin typeface="Arial" charset="0"/>
                <a:ea typeface="ＭＳ Ｐゴシック" charset="0"/>
                <a:cs typeface="ＭＳ Ｐゴシック" charset="0"/>
              </a:rPr>
              <a:pPr/>
              <a:t>12</a:t>
            </a:fld>
            <a:endParaRPr lang="en-US" dirty="0">
              <a:solidFill>
                <a:srgbClr val="000000"/>
              </a:solidFill>
              <a:latin typeface="Arial" charset="0"/>
              <a:ea typeface="ＭＳ Ｐゴシック" charset="0"/>
              <a:cs typeface="ＭＳ Ｐゴシック" charset="0"/>
            </a:endParaRPr>
          </a:p>
        </p:txBody>
      </p:sp>
      <p:sp>
        <p:nvSpPr>
          <p:cNvPr id="668675" name="Rectangle 2"/>
          <p:cNvSpPr>
            <a:spLocks noGrp="1" noRot="1" noChangeAspect="1" noChangeArrowheads="1" noTextEdit="1"/>
          </p:cNvSpPr>
          <p:nvPr>
            <p:ph type="sldImg"/>
          </p:nvPr>
        </p:nvSpPr>
        <p:spPr>
          <a:xfrm>
            <a:off x="1182688" y="696913"/>
            <a:ext cx="4648200" cy="3486150"/>
          </a:xfrm>
          <a:ln/>
        </p:spPr>
      </p:sp>
      <p:sp>
        <p:nvSpPr>
          <p:cNvPr id="504836" name="Rectangle 3"/>
          <p:cNvSpPr>
            <a:spLocks noGrp="1" noChangeArrowheads="1"/>
          </p:cNvSpPr>
          <p:nvPr>
            <p:ph type="body" idx="1"/>
          </p:nvPr>
        </p:nvSpPr>
        <p:spPr>
          <a:xfrm>
            <a:off x="876300" y="4419600"/>
            <a:ext cx="5607050" cy="42973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tabLst>
                <a:tab pos="285718" algn="l"/>
              </a:tabLst>
              <a:defRPr/>
            </a:pPr>
            <a:r>
              <a:rPr lang="en-US" b="1" dirty="0">
                <a:latin typeface="Times New Roman" charset="0"/>
                <a:ea typeface="+mn-ea"/>
              </a:rPr>
              <a:t>Instructor Notes</a:t>
            </a:r>
          </a:p>
          <a:p>
            <a:pPr marL="174708" indent="-174708">
              <a:buFont typeface="Arial" panose="020B0604020202020204" pitchFamily="34" charset="0"/>
              <a:buChar char="•"/>
              <a:tabLst>
                <a:tab pos="285718" algn="l"/>
              </a:tabLst>
              <a:defRPr/>
            </a:pPr>
            <a:r>
              <a:rPr lang="en-US" dirty="0">
                <a:latin typeface="Times New Roman" charset="0"/>
                <a:ea typeface="+mn-ea"/>
              </a:rPr>
              <a:t>A HACCP plan is based on seven basic principles. These principles are the seven steps that outline how to create a HACCP plan.</a:t>
            </a:r>
          </a:p>
          <a:p>
            <a:pPr marL="174708" indent="-174708">
              <a:buFont typeface="Arial" panose="020B0604020202020204" pitchFamily="34" charset="0"/>
              <a:buChar char="•"/>
              <a:tabLst>
                <a:tab pos="285718" algn="l"/>
              </a:tabLst>
              <a:defRPr/>
            </a:pPr>
            <a:r>
              <a:rPr lang="en-US" dirty="0">
                <a:latin typeface="Times New Roman" charset="0"/>
                <a:ea typeface="+mn-ea"/>
              </a:rPr>
              <a:t>Each HACCP principle builds on the information gained from the previous principle. You must consider all seven principles, in order, when developing your plan.</a:t>
            </a:r>
          </a:p>
          <a:p>
            <a:pPr marL="174708" indent="-174708">
              <a:buFont typeface="Arial" panose="020B0604020202020204" pitchFamily="34" charset="0"/>
              <a:buChar char="•"/>
              <a:tabLst>
                <a:tab pos="285718" algn="l"/>
              </a:tabLst>
              <a:defRPr/>
            </a:pPr>
            <a:r>
              <a:rPr lang="en-US" dirty="0">
                <a:latin typeface="Times New Roman" charset="0"/>
                <a:ea typeface="+mn-ea"/>
              </a:rPr>
              <a:t>In general terms, the HACCP principles can be broken into three groups:</a:t>
            </a:r>
          </a:p>
          <a:p>
            <a:pPr marL="285718" lvl="1" indent="-171431">
              <a:buFontTx/>
              <a:buChar char="•"/>
              <a:tabLst>
                <a:tab pos="285718" algn="l"/>
              </a:tabLst>
              <a:defRPr/>
            </a:pPr>
            <a:r>
              <a:rPr lang="en-US" dirty="0">
                <a:latin typeface="Times New Roman" charset="0"/>
                <a:ea typeface="+mn-ea"/>
              </a:rPr>
              <a:t>Principles 1 and 2 help you identify and evaluate your hazards.</a:t>
            </a:r>
          </a:p>
          <a:p>
            <a:pPr marL="285718" lvl="1" indent="-171431">
              <a:buFontTx/>
              <a:buChar char="•"/>
              <a:tabLst>
                <a:tab pos="285718" algn="l"/>
              </a:tabLst>
              <a:defRPr/>
            </a:pPr>
            <a:r>
              <a:rPr lang="en-US" dirty="0">
                <a:latin typeface="Times New Roman" charset="0"/>
                <a:ea typeface="+mn-ea"/>
              </a:rPr>
              <a:t>Principles 3, 4, and 5 help you establish ways for controlling those hazards.</a:t>
            </a:r>
          </a:p>
          <a:p>
            <a:pPr marL="285718" lvl="1" indent="-171431">
              <a:buFontTx/>
              <a:buChar char="•"/>
              <a:tabLst>
                <a:tab pos="285718" algn="l"/>
              </a:tabLst>
              <a:defRPr/>
            </a:pPr>
            <a:r>
              <a:rPr lang="en-US" dirty="0">
                <a:latin typeface="Times New Roman" charset="0"/>
                <a:ea typeface="+mn-ea"/>
              </a:rPr>
              <a:t>Principles 6 and 7 help you maintain the HACCP plan and system and verify its effectiveness.</a:t>
            </a:r>
          </a:p>
          <a:p>
            <a:pPr>
              <a:tabLst>
                <a:tab pos="285718" algn="l"/>
              </a:tabLst>
              <a:defRPr/>
            </a:pPr>
            <a:endParaRPr lang="en-US" b="1" dirty="0">
              <a:latin typeface="Times New Roman" charset="0"/>
              <a:ea typeface="+mn-ea"/>
            </a:endParaRPr>
          </a:p>
        </p:txBody>
      </p:sp>
    </p:spTree>
    <p:extLst>
      <p:ext uri="{BB962C8B-B14F-4D97-AF65-F5344CB8AC3E}">
        <p14:creationId xmlns:p14="http://schemas.microsoft.com/office/powerpoint/2010/main" val="2906785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6A8EBD14-172A-DF48-9B22-ACB13CD4119C}" type="slidenum">
              <a:rPr lang="en-US">
                <a:solidFill>
                  <a:srgbClr val="000000"/>
                </a:solidFill>
                <a:latin typeface="Arial" charset="0"/>
                <a:ea typeface="ＭＳ Ｐゴシック" charset="0"/>
                <a:cs typeface="ＭＳ Ｐゴシック" charset="0"/>
              </a:rPr>
              <a:pPr/>
              <a:t>13</a:t>
            </a:fld>
            <a:endParaRPr lang="en-US" dirty="0">
              <a:solidFill>
                <a:srgbClr val="000000"/>
              </a:solidFill>
              <a:latin typeface="Arial" charset="0"/>
              <a:ea typeface="ＭＳ Ｐゴシック" charset="0"/>
              <a:cs typeface="ＭＳ Ｐゴシック" charset="0"/>
            </a:endParaRPr>
          </a:p>
        </p:txBody>
      </p:sp>
      <p:sp>
        <p:nvSpPr>
          <p:cNvPr id="669699" name="Rectangle 2"/>
          <p:cNvSpPr>
            <a:spLocks noGrp="1" noRot="1" noChangeAspect="1" noChangeArrowheads="1" noTextEdit="1"/>
          </p:cNvSpPr>
          <p:nvPr>
            <p:ph type="sldImg"/>
          </p:nvPr>
        </p:nvSpPr>
        <p:spPr>
          <a:xfrm>
            <a:off x="1182688" y="696913"/>
            <a:ext cx="4648200" cy="3486150"/>
          </a:xfrm>
          <a:ln/>
        </p:spPr>
      </p:sp>
      <p:sp>
        <p:nvSpPr>
          <p:cNvPr id="505860" name="Notes Placeholder 1"/>
          <p:cNvSpPr>
            <a:spLocks noGrp="1"/>
          </p:cNvSpPr>
          <p:nvPr>
            <p:ph type="body" idx="1"/>
          </p:nvPr>
        </p:nvSpPr>
        <p:spPr>
          <a:xfrm>
            <a:off x="868363" y="4416425"/>
            <a:ext cx="5608637"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Here is a real-world example showing the efforts of Enrico</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an Italian restaurant, as it implements a HACCP program. </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The management team at Enrico</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decided to implement a HACCP program. They began by analyzing their hazards.</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The team noted that many of their dishes are received, stored, prepared, cooked, and served the same day. The most popular of these items was the spicy charbroiled chicken breast.</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The team determined that bacteria were the most likely hazard to food prepared this way.</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52229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A83BEF98-ABE2-7C4D-8A8D-511D941C6754}" type="slidenum">
              <a:rPr lang="en-US">
                <a:solidFill>
                  <a:srgbClr val="000000"/>
                </a:solidFill>
                <a:latin typeface="Arial" charset="0"/>
                <a:ea typeface="ＭＳ Ｐゴシック" charset="0"/>
                <a:cs typeface="ＭＳ Ｐゴシック" charset="0"/>
              </a:rPr>
              <a:pPr/>
              <a:t>14</a:t>
            </a:fld>
            <a:endParaRPr lang="en-US" dirty="0">
              <a:solidFill>
                <a:srgbClr val="000000"/>
              </a:solidFill>
              <a:latin typeface="Arial" charset="0"/>
              <a:ea typeface="ＭＳ Ｐゴシック" charset="0"/>
              <a:cs typeface="ＭＳ Ｐゴシック" charset="0"/>
            </a:endParaRPr>
          </a:p>
        </p:txBody>
      </p:sp>
      <p:sp>
        <p:nvSpPr>
          <p:cNvPr id="670723" name="Rectangle 2"/>
          <p:cNvSpPr>
            <a:spLocks noGrp="1" noRot="1" noChangeAspect="1" noChangeArrowheads="1" noTextEdit="1"/>
          </p:cNvSpPr>
          <p:nvPr>
            <p:ph type="sldImg"/>
          </p:nvPr>
        </p:nvSpPr>
        <p:spPr>
          <a:xfrm>
            <a:off x="1182688" y="696913"/>
            <a:ext cx="4648200" cy="3486150"/>
          </a:xfrm>
          <a:ln/>
        </p:spPr>
      </p:sp>
      <p:sp>
        <p:nvSpPr>
          <p:cNvPr id="506884" name="Notes Placeholder 1"/>
          <p:cNvSpPr>
            <a:spLocks noGrp="1"/>
          </p:cNvSpPr>
          <p:nvPr>
            <p:ph type="body" idx="1"/>
          </p:nvPr>
        </p:nvSpPr>
        <p:spPr>
          <a:xfrm>
            <a:off x="868363" y="4416425"/>
            <a:ext cx="5608637"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Here is a real-world example showing the efforts of Enrico</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an Italian restaurant, as it implements a HACCP program.</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Enrico’</a:t>
            </a:r>
            <a:r>
              <a:rPr lang="en-US" altLang="ja-JP" dirty="0">
                <a:latin typeface="Times New Roman" charset="0"/>
                <a:ea typeface="ＭＳ Ｐゴシック" charset="0"/>
                <a:cs typeface="ＭＳ Ｐゴシック" charset="0"/>
              </a:rPr>
              <a:t>s management identified cooking as the CCP for food prepared and cooked for immediate service. This included the chicken breasts.</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These food items must be handled correctly throughout the flow of food. However correct cooking is the only step that will eliminate or reduce bacteria to safe levels.</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Because the chicken breasts were prepared for immediate service, cooking was the only CCP identified.</a:t>
            </a:r>
          </a:p>
        </p:txBody>
      </p:sp>
    </p:spTree>
    <p:extLst>
      <p:ext uri="{BB962C8B-B14F-4D97-AF65-F5344CB8AC3E}">
        <p14:creationId xmlns:p14="http://schemas.microsoft.com/office/powerpoint/2010/main" val="216743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0172535C-716A-B741-A993-36DE93CD1E03}" type="slidenum">
              <a:rPr lang="en-US">
                <a:solidFill>
                  <a:srgbClr val="000000"/>
                </a:solidFill>
                <a:latin typeface="Arial" charset="0"/>
                <a:ea typeface="ＭＳ Ｐゴシック" charset="0"/>
                <a:cs typeface="ＭＳ Ｐゴシック" charset="0"/>
              </a:rPr>
              <a:pPr/>
              <a:t>15</a:t>
            </a:fld>
            <a:endParaRPr lang="en-US" dirty="0">
              <a:solidFill>
                <a:srgbClr val="000000"/>
              </a:solidFill>
              <a:latin typeface="Arial" charset="0"/>
              <a:ea typeface="ＭＳ Ｐゴシック" charset="0"/>
              <a:cs typeface="ＭＳ Ｐゴシック" charset="0"/>
            </a:endParaRPr>
          </a:p>
        </p:txBody>
      </p:sp>
      <p:sp>
        <p:nvSpPr>
          <p:cNvPr id="671747" name="Rectangle 2"/>
          <p:cNvSpPr>
            <a:spLocks noGrp="1" noRot="1" noChangeAspect="1" noChangeArrowheads="1" noTextEdit="1"/>
          </p:cNvSpPr>
          <p:nvPr>
            <p:ph type="sldImg"/>
          </p:nvPr>
        </p:nvSpPr>
        <p:spPr>
          <a:xfrm>
            <a:off x="1182688" y="696913"/>
            <a:ext cx="4648200" cy="3486150"/>
          </a:xfrm>
          <a:ln/>
        </p:spPr>
      </p:sp>
      <p:sp>
        <p:nvSpPr>
          <p:cNvPr id="507908" name="Notes Placeholder 1"/>
          <p:cNvSpPr>
            <a:spLocks noGrp="1"/>
          </p:cNvSpPr>
          <p:nvPr>
            <p:ph type="body" idx="1"/>
          </p:nvPr>
        </p:nvSpPr>
        <p:spPr>
          <a:xfrm>
            <a:off x="868363" y="4416425"/>
            <a:ext cx="5608637"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Here is a real-world example showing the efforts of Enrico’</a:t>
            </a:r>
            <a:r>
              <a:rPr lang="en-US" altLang="ja-JP" dirty="0">
                <a:latin typeface="Times New Roman" charset="0"/>
                <a:ea typeface="ＭＳ Ｐゴシック" charset="0"/>
                <a:cs typeface="ＭＳ Ｐゴシック" charset="0"/>
              </a:rPr>
              <a:t>s, an Italian restaurant, as it implements a HACCP program. </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With cooking identified as the CCP for Enrico’</a:t>
            </a:r>
            <a:r>
              <a:rPr lang="en-US" altLang="ja-JP" dirty="0">
                <a:latin typeface="Times New Roman" charset="0"/>
                <a:ea typeface="ＭＳ Ｐゴシック" charset="0"/>
                <a:cs typeface="ＭＳ Ｐゴシック" charset="0"/>
              </a:rPr>
              <a:t>s chicken breasts, a critical limit was needed. Management determined that the critical limit would be cooking the chicken to a minimum internal temperature of 165ºF (74ºC) for &lt;1 second.</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They decided that the critical limit could be met by cooking chicken breasts in the broiler for 16 minutes.</a:t>
            </a:r>
          </a:p>
        </p:txBody>
      </p:sp>
    </p:spTree>
    <p:extLst>
      <p:ext uri="{BB962C8B-B14F-4D97-AF65-F5344CB8AC3E}">
        <p14:creationId xmlns:p14="http://schemas.microsoft.com/office/powerpoint/2010/main" val="3006352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218F755B-574F-3A41-BCF3-5EA20405B61D}" type="slidenum">
              <a:rPr lang="en-US">
                <a:solidFill>
                  <a:srgbClr val="000000"/>
                </a:solidFill>
                <a:latin typeface="Arial" charset="0"/>
                <a:ea typeface="ＭＳ Ｐゴシック" charset="0"/>
                <a:cs typeface="ＭＳ Ｐゴシック" charset="0"/>
              </a:rPr>
              <a:pPr/>
              <a:t>16</a:t>
            </a:fld>
            <a:endParaRPr lang="en-US" dirty="0">
              <a:solidFill>
                <a:srgbClr val="000000"/>
              </a:solidFill>
              <a:latin typeface="Arial" charset="0"/>
              <a:ea typeface="ＭＳ Ｐゴシック" charset="0"/>
              <a:cs typeface="ＭＳ Ｐゴシック" charset="0"/>
            </a:endParaRPr>
          </a:p>
        </p:txBody>
      </p:sp>
      <p:sp>
        <p:nvSpPr>
          <p:cNvPr id="672771" name="Rectangle 2"/>
          <p:cNvSpPr>
            <a:spLocks noGrp="1" noRot="1" noChangeAspect="1" noChangeArrowheads="1" noTextEdit="1"/>
          </p:cNvSpPr>
          <p:nvPr>
            <p:ph type="sldImg"/>
          </p:nvPr>
        </p:nvSpPr>
        <p:spPr>
          <a:xfrm>
            <a:off x="1182688" y="696913"/>
            <a:ext cx="4648200" cy="3486150"/>
          </a:xfrm>
          <a:ln/>
        </p:spPr>
      </p:sp>
      <p:sp>
        <p:nvSpPr>
          <p:cNvPr id="508932" name="Notes Placeholder 1"/>
          <p:cNvSpPr>
            <a:spLocks noGrp="1"/>
          </p:cNvSpPr>
          <p:nvPr>
            <p:ph type="body" idx="1"/>
          </p:nvPr>
        </p:nvSpPr>
        <p:spPr>
          <a:xfrm>
            <a:off x="868363" y="4416425"/>
            <a:ext cx="5608637"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Here is a real-world example showing the efforts of Enrico’</a:t>
            </a:r>
            <a:r>
              <a:rPr lang="en-US" altLang="ja-JP" dirty="0">
                <a:latin typeface="Times New Roman" charset="0"/>
                <a:ea typeface="ＭＳ Ｐゴシック" charset="0"/>
                <a:cs typeface="ＭＳ Ｐゴシック" charset="0"/>
              </a:rPr>
              <a:t>s, an Italian restaurant, as it implements a HACCP program.</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At Enrico’</a:t>
            </a:r>
            <a:r>
              <a:rPr lang="en-US" altLang="ja-JP" dirty="0">
                <a:latin typeface="Times New Roman" charset="0"/>
                <a:ea typeface="ＭＳ Ｐゴシック" charset="0"/>
                <a:cs typeface="ＭＳ Ｐゴシック" charset="0"/>
              </a:rPr>
              <a:t>s, each charbroiled chicken breast is cooked to order. The team decided to check the critical limit by inserting a clean and sanitized thermocouple probe into the thickest part of each chicken breast.</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The grill cook must check the temperature of each chicken breast after cooking. Each chicken breast must reach the minimum internal temperature of 165</a:t>
            </a:r>
            <a:r>
              <a:rPr lang="en-US" altLang="ja-JP" dirty="0">
                <a:latin typeface="Times New Roman" charset="0"/>
                <a:ea typeface="ＭＳ Ｐゴシック" charset="0"/>
                <a:cs typeface="ＭＳ Ｐゴシック" charset="0"/>
              </a:rPr>
              <a:t>º</a:t>
            </a:r>
            <a:r>
              <a:rPr lang="en-US" dirty="0">
                <a:latin typeface="Times New Roman" charset="0"/>
                <a:ea typeface="ＭＳ Ｐゴシック" charset="0"/>
                <a:cs typeface="ＭＳ Ｐゴシック" charset="0"/>
              </a:rPr>
              <a:t>F (74</a:t>
            </a:r>
            <a:r>
              <a:rPr lang="en-US" altLang="ja-JP" dirty="0">
                <a:latin typeface="Times New Roman" charset="0"/>
                <a:ea typeface="ＭＳ Ｐゴシック" charset="0"/>
                <a:cs typeface="ＭＳ Ｐゴシック" charset="0"/>
              </a:rPr>
              <a:t>º</a:t>
            </a:r>
            <a:r>
              <a:rPr lang="en-US" dirty="0">
                <a:latin typeface="Times New Roman" charset="0"/>
                <a:ea typeface="ＭＳ Ｐゴシック" charset="0"/>
                <a:cs typeface="ＭＳ Ｐゴシック" charset="0"/>
              </a:rPr>
              <a:t>C) for &lt;1 second.</a:t>
            </a:r>
          </a:p>
        </p:txBody>
      </p:sp>
    </p:spTree>
    <p:extLst>
      <p:ext uri="{BB962C8B-B14F-4D97-AF65-F5344CB8AC3E}">
        <p14:creationId xmlns:p14="http://schemas.microsoft.com/office/powerpoint/2010/main" val="928321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918B6B1B-80BF-264C-92CC-DB30B5A7EDF2}" type="slidenum">
              <a:rPr lang="en-US">
                <a:solidFill>
                  <a:srgbClr val="000000"/>
                </a:solidFill>
                <a:latin typeface="Arial" charset="0"/>
                <a:ea typeface="ＭＳ Ｐゴシック" charset="0"/>
                <a:cs typeface="ＭＳ Ｐゴシック" charset="0"/>
              </a:rPr>
              <a:pPr/>
              <a:t>17</a:t>
            </a:fld>
            <a:endParaRPr lang="en-US" dirty="0">
              <a:solidFill>
                <a:srgbClr val="000000"/>
              </a:solidFill>
              <a:latin typeface="Arial" charset="0"/>
              <a:ea typeface="ＭＳ Ｐゴシック" charset="0"/>
              <a:cs typeface="ＭＳ Ｐゴシック" charset="0"/>
            </a:endParaRPr>
          </a:p>
        </p:txBody>
      </p:sp>
      <p:sp>
        <p:nvSpPr>
          <p:cNvPr id="673795" name="Rectangle 2"/>
          <p:cNvSpPr>
            <a:spLocks noGrp="1" noRot="1" noChangeAspect="1" noChangeArrowheads="1" noTextEdit="1"/>
          </p:cNvSpPr>
          <p:nvPr>
            <p:ph type="sldImg"/>
          </p:nvPr>
        </p:nvSpPr>
        <p:spPr>
          <a:xfrm>
            <a:off x="1182688" y="696913"/>
            <a:ext cx="4648200" cy="3486150"/>
          </a:xfrm>
          <a:ln/>
        </p:spPr>
      </p:sp>
      <p:sp>
        <p:nvSpPr>
          <p:cNvPr id="509956" name="Notes Placeholder 1"/>
          <p:cNvSpPr>
            <a:spLocks noGrp="1"/>
          </p:cNvSpPr>
          <p:nvPr>
            <p:ph type="body" idx="1"/>
          </p:nvPr>
        </p:nvSpPr>
        <p:spPr>
          <a:xfrm>
            <a:off x="868363" y="4416425"/>
            <a:ext cx="5608637"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Here is a real-world example showing the efforts of Enrico’</a:t>
            </a:r>
            <a:r>
              <a:rPr lang="en-US" altLang="ja-JP" dirty="0">
                <a:latin typeface="Times New Roman" charset="0"/>
                <a:ea typeface="ＭＳ Ｐゴシック" charset="0"/>
                <a:cs typeface="ＭＳ Ｐゴシック" charset="0"/>
              </a:rPr>
              <a:t>s, an Italian restaurant, as it implements a HACCP program.</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If the chicken breast has not reached its critical limit within the 16-minute cook time, the grill cook at Enrico’</a:t>
            </a:r>
            <a:r>
              <a:rPr lang="en-US" altLang="ja-JP" dirty="0">
                <a:latin typeface="Times New Roman" charset="0"/>
                <a:ea typeface="ＭＳ Ｐゴシック" charset="0"/>
                <a:cs typeface="ＭＳ Ｐゴシック" charset="0"/>
              </a:rPr>
              <a:t>s must keep cooking the chicken breast until it has reached it.</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This and all other corrective actions are noted in the temperature log.</a:t>
            </a:r>
          </a:p>
        </p:txBody>
      </p:sp>
    </p:spTree>
    <p:extLst>
      <p:ext uri="{BB962C8B-B14F-4D97-AF65-F5344CB8AC3E}">
        <p14:creationId xmlns:p14="http://schemas.microsoft.com/office/powerpoint/2010/main" val="4124718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CCFF5314-ED0C-CB40-A86B-B464A1EA06DA}" type="slidenum">
              <a:rPr lang="en-US">
                <a:solidFill>
                  <a:srgbClr val="000000"/>
                </a:solidFill>
                <a:latin typeface="Arial" charset="0"/>
                <a:ea typeface="ＭＳ Ｐゴシック" charset="0"/>
                <a:cs typeface="ＭＳ Ｐゴシック" charset="0"/>
              </a:rPr>
              <a:pPr/>
              <a:t>18</a:t>
            </a:fld>
            <a:endParaRPr lang="en-US" dirty="0">
              <a:solidFill>
                <a:srgbClr val="000000"/>
              </a:solidFill>
              <a:latin typeface="Arial" charset="0"/>
              <a:ea typeface="ＭＳ Ｐゴシック" charset="0"/>
              <a:cs typeface="ＭＳ Ｐゴシック" charset="0"/>
            </a:endParaRPr>
          </a:p>
        </p:txBody>
      </p:sp>
      <p:sp>
        <p:nvSpPr>
          <p:cNvPr id="674819" name="Rectangle 2"/>
          <p:cNvSpPr>
            <a:spLocks noGrp="1" noRot="1" noChangeAspect="1" noChangeArrowheads="1" noTextEdit="1"/>
          </p:cNvSpPr>
          <p:nvPr>
            <p:ph type="sldImg"/>
          </p:nvPr>
        </p:nvSpPr>
        <p:spPr>
          <a:xfrm>
            <a:off x="1182688" y="696913"/>
            <a:ext cx="4648200" cy="3486150"/>
          </a:xfrm>
          <a:ln/>
        </p:spPr>
      </p:sp>
      <p:sp>
        <p:nvSpPr>
          <p:cNvPr id="77828" name="Notes Placeholder 1"/>
          <p:cNvSpPr>
            <a:spLocks noGrp="1"/>
          </p:cNvSpPr>
          <p:nvPr>
            <p:ph type="body" idx="1"/>
          </p:nvPr>
        </p:nvSpPr>
        <p:spPr>
          <a:xfrm>
            <a:off x="868363" y="4416425"/>
            <a:ext cx="5608637"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Here is a real-world example showing the efforts of Enrico’</a:t>
            </a:r>
            <a:r>
              <a:rPr lang="en-US" altLang="ja-JP" dirty="0">
                <a:latin typeface="Times New Roman" charset="0"/>
                <a:ea typeface="ＭＳ Ｐゴシック" charset="0"/>
                <a:cs typeface="ＭＳ Ｐゴシック" charset="0"/>
              </a:rPr>
              <a:t>s, an Italian restaurant, as it implements a HACCP program.</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Enrico’</a:t>
            </a:r>
            <a:r>
              <a:rPr lang="en-US" altLang="ja-JP" dirty="0">
                <a:latin typeface="Times New Roman" charset="0"/>
                <a:ea typeface="ＭＳ Ｐゴシック" charset="0"/>
                <a:cs typeface="ＭＳ Ｐゴシック" charset="0"/>
              </a:rPr>
              <a:t>s management team performs HACCP checks once per shift. They make sure that critical limits were met and appropriate corrective actions were taken when needed.</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They also check the temperature logs on a weekly basis to identify patterns. This helps to determine if processes or procedures need to be changed. For example, over several weeks they noticed problems toward the end of each week. The chicken breasts often failed to meet the critical limit. The appropriate corrective action was being taken.</a:t>
            </a:r>
          </a:p>
          <a:p>
            <a:pPr marL="640594" lvl="1" indent="-174708">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Management discovered that Enrico’s received chicken shipments from a different supplier on Thursdays. This supplier provided a six-ounce chicken breast. Enrico’s chicken specifications listed a four-ounce chicken breast. Management worked with the supplier to ensure they received four-ounce breasts. The receiving procedures were changed to include a weight check. </a:t>
            </a:r>
            <a:endParaRPr lang="en-US" sz="1800" dirty="0">
              <a:ea typeface="ＭＳ Ｐゴシック" charset="0"/>
            </a:endParaRPr>
          </a:p>
          <a:p>
            <a:pPr lvl="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6858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E96A2C0E-51FC-8B49-878D-1326416C2BAA}" type="slidenum">
              <a:rPr lang="en-US">
                <a:solidFill>
                  <a:srgbClr val="000000"/>
                </a:solidFill>
                <a:latin typeface="Arial" charset="0"/>
                <a:ea typeface="ＭＳ Ｐゴシック" charset="0"/>
                <a:cs typeface="ＭＳ Ｐゴシック" charset="0"/>
              </a:rPr>
              <a:pPr/>
              <a:t>19</a:t>
            </a:fld>
            <a:endParaRPr lang="en-US" dirty="0">
              <a:solidFill>
                <a:srgbClr val="000000"/>
              </a:solidFill>
              <a:latin typeface="Arial" charset="0"/>
              <a:ea typeface="ＭＳ Ｐゴシック" charset="0"/>
              <a:cs typeface="ＭＳ Ｐゴシック" charset="0"/>
            </a:endParaRPr>
          </a:p>
        </p:txBody>
      </p:sp>
      <p:sp>
        <p:nvSpPr>
          <p:cNvPr id="675843" name="Rectangle 2"/>
          <p:cNvSpPr>
            <a:spLocks noGrp="1" noRot="1" noChangeAspect="1" noChangeArrowheads="1" noTextEdit="1"/>
          </p:cNvSpPr>
          <p:nvPr>
            <p:ph type="sldImg"/>
          </p:nvPr>
        </p:nvSpPr>
        <p:spPr>
          <a:xfrm>
            <a:off x="1182688" y="696913"/>
            <a:ext cx="4648200" cy="3486150"/>
          </a:xfrm>
          <a:ln/>
        </p:spPr>
      </p:sp>
      <p:sp>
        <p:nvSpPr>
          <p:cNvPr id="78852" name="Rectangle 3"/>
          <p:cNvSpPr>
            <a:spLocks noGrp="1" noChangeArrowheads="1"/>
          </p:cNvSpPr>
          <p:nvPr>
            <p:ph type="body" idx="1"/>
          </p:nvPr>
        </p:nvSpPr>
        <p:spPr>
          <a:xfrm>
            <a:off x="876300" y="4419600"/>
            <a:ext cx="5318125"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14294" indent="-114294"/>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14294" indent="-114294">
              <a:buFontTx/>
              <a:buChar char="•"/>
            </a:pPr>
            <a:r>
              <a:rPr lang="en-US" dirty="0">
                <a:latin typeface="Times New Roman" charset="0"/>
                <a:ea typeface="ＭＳ Ｐゴシック" charset="0"/>
                <a:cs typeface="ＭＳ Ｐゴシック" charset="0"/>
              </a:rPr>
              <a:t> Maintain your HACCP plan and keep all documentation created when developing it.</a:t>
            </a:r>
          </a:p>
          <a:p>
            <a:pPr marL="114294" indent="-114294">
              <a:buFontTx/>
              <a:buChar char="•"/>
            </a:pPr>
            <a:r>
              <a:rPr lang="en-US" dirty="0">
                <a:latin typeface="Times New Roman" charset="0"/>
                <a:ea typeface="ＭＳ Ｐゴシック" charset="0"/>
                <a:cs typeface="ＭＳ Ｐゴシック" charset="0"/>
              </a:rPr>
              <a:t> Here is a real-world example showing the efforts of Enrico’</a:t>
            </a:r>
            <a:r>
              <a:rPr lang="en-US" altLang="ja-JP" dirty="0">
                <a:latin typeface="Times New Roman" charset="0"/>
                <a:ea typeface="ＭＳ Ｐゴシック" charset="0"/>
                <a:cs typeface="ＭＳ Ｐゴシック" charset="0"/>
              </a:rPr>
              <a:t>s, an Italian restaurant, as it implements a HACCP program.</a:t>
            </a:r>
          </a:p>
          <a:p>
            <a:pPr marL="631882" lvl="1" indent="-174708">
              <a:buFont typeface="Arial" panose="020B0604020202020204" pitchFamily="34" charset="0"/>
              <a:buChar char="•"/>
            </a:pPr>
            <a:r>
              <a:rPr lang="en-US" dirty="0">
                <a:latin typeface="Times New Roman" charset="0"/>
                <a:ea typeface="ＭＳ Ｐゴシック" charset="0"/>
                <a:cs typeface="ＭＳ Ｐゴシック" charset="0"/>
              </a:rPr>
              <a:t>Enrico’</a:t>
            </a:r>
            <a:r>
              <a:rPr lang="en-US" altLang="ja-JP" dirty="0">
                <a:latin typeface="Times New Roman" charset="0"/>
                <a:ea typeface="ＭＳ Ｐゴシック" charset="0"/>
                <a:cs typeface="ＭＳ Ｐゴシック" charset="0"/>
              </a:rPr>
              <a:t>s management team determined that time-temperature logs should be kept for three months. Receiving invoices would be kept for 60 days. The team used this documentation to support and revise their HACCP plan.</a:t>
            </a:r>
          </a:p>
          <a:p>
            <a:pPr marL="114294" indent="-114294"/>
            <a:endParaRPr lang="en-US" dirty="0">
              <a:latin typeface="Times New Roman" charset="0"/>
              <a:ea typeface="ＭＳ Ｐゴシック" charset="0"/>
              <a:cs typeface="ＭＳ Ｐゴシック" charset="0"/>
            </a:endParaRPr>
          </a:p>
          <a:p>
            <a:pPr marL="114294" indent="-114294"/>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06033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1290A207-A54E-464F-989C-62905C46717E}" type="slidenum">
              <a:rPr lang="en-US">
                <a:solidFill>
                  <a:prstClr val="black"/>
                </a:solidFill>
                <a:latin typeface="Arial" charset="0"/>
                <a:ea typeface="ＭＳ Ｐゴシック" charset="0"/>
                <a:cs typeface="ＭＳ Ｐゴシック" charset="0"/>
              </a:rPr>
              <a:pPr/>
              <a:t>2</a:t>
            </a:fld>
            <a:endParaRPr lang="en-US" dirty="0">
              <a:solidFill>
                <a:prstClr val="black"/>
              </a:solidFill>
              <a:latin typeface="Arial" charset="0"/>
              <a:ea typeface="ＭＳ Ｐゴシック" charset="0"/>
              <a:cs typeface="ＭＳ Ｐゴシック" charset="0"/>
            </a:endParaRPr>
          </a:p>
        </p:txBody>
      </p:sp>
      <p:sp>
        <p:nvSpPr>
          <p:cNvPr id="412675"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3643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6A8EBD14-172A-DF48-9B22-ACB13CD4119C}" type="slidenum">
              <a:rPr lang="en-US">
                <a:solidFill>
                  <a:srgbClr val="000000"/>
                </a:solidFill>
                <a:latin typeface="Arial" charset="0"/>
                <a:ea typeface="ＭＳ Ｐゴシック" charset="0"/>
                <a:cs typeface="ＭＳ Ｐゴシック" charset="0"/>
              </a:rPr>
              <a:pPr/>
              <a:t>20</a:t>
            </a:fld>
            <a:endParaRPr lang="en-US" dirty="0">
              <a:solidFill>
                <a:srgbClr val="000000"/>
              </a:solidFill>
              <a:latin typeface="Arial" charset="0"/>
              <a:ea typeface="ＭＳ Ｐゴシック" charset="0"/>
              <a:cs typeface="ＭＳ Ｐゴシック" charset="0"/>
            </a:endParaRPr>
          </a:p>
        </p:txBody>
      </p:sp>
      <p:sp>
        <p:nvSpPr>
          <p:cNvPr id="669699" name="Rectangle 2"/>
          <p:cNvSpPr>
            <a:spLocks noGrp="1" noRot="1" noChangeAspect="1" noChangeArrowheads="1" noTextEdit="1"/>
          </p:cNvSpPr>
          <p:nvPr>
            <p:ph type="sldImg"/>
          </p:nvPr>
        </p:nvSpPr>
        <p:spPr>
          <a:xfrm>
            <a:off x="1182688" y="696913"/>
            <a:ext cx="4648200" cy="3486150"/>
          </a:xfrm>
          <a:ln/>
        </p:spPr>
      </p:sp>
      <p:sp>
        <p:nvSpPr>
          <p:cNvPr id="505860" name="Notes Placeholder 1"/>
          <p:cNvSpPr>
            <a:spLocks noGrp="1"/>
          </p:cNvSpPr>
          <p:nvPr>
            <p:ph type="body" idx="1"/>
          </p:nvPr>
        </p:nvSpPr>
        <p:spPr>
          <a:xfrm>
            <a:off x="868363" y="4416425"/>
            <a:ext cx="5608637"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74174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A83BEF98-ABE2-7C4D-8A8D-511D941C6754}" type="slidenum">
              <a:rPr lang="en-US">
                <a:solidFill>
                  <a:srgbClr val="000000"/>
                </a:solidFill>
                <a:latin typeface="Arial" charset="0"/>
                <a:ea typeface="ＭＳ Ｐゴシック" charset="0"/>
                <a:cs typeface="ＭＳ Ｐゴシック" charset="0"/>
              </a:rPr>
              <a:pPr/>
              <a:t>21</a:t>
            </a:fld>
            <a:endParaRPr lang="en-US" dirty="0">
              <a:solidFill>
                <a:srgbClr val="000000"/>
              </a:solidFill>
              <a:latin typeface="Arial" charset="0"/>
              <a:ea typeface="ＭＳ Ｐゴシック" charset="0"/>
              <a:cs typeface="ＭＳ Ｐゴシック" charset="0"/>
            </a:endParaRPr>
          </a:p>
        </p:txBody>
      </p:sp>
      <p:sp>
        <p:nvSpPr>
          <p:cNvPr id="670723" name="Rectangle 2"/>
          <p:cNvSpPr>
            <a:spLocks noGrp="1" noRot="1" noChangeAspect="1" noChangeArrowheads="1" noTextEdit="1"/>
          </p:cNvSpPr>
          <p:nvPr>
            <p:ph type="sldImg"/>
          </p:nvPr>
        </p:nvSpPr>
        <p:spPr>
          <a:xfrm>
            <a:off x="1182688" y="696913"/>
            <a:ext cx="4648200" cy="3486150"/>
          </a:xfrm>
          <a:ln/>
        </p:spPr>
      </p:sp>
      <p:sp>
        <p:nvSpPr>
          <p:cNvPr id="506884" name="Notes Placeholder 1"/>
          <p:cNvSpPr>
            <a:spLocks noGrp="1"/>
          </p:cNvSpPr>
          <p:nvPr>
            <p:ph type="body" idx="1"/>
          </p:nvPr>
        </p:nvSpPr>
        <p:spPr>
          <a:xfrm>
            <a:off x="868363" y="4416425"/>
            <a:ext cx="5608637"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4708" indent="-174708">
              <a:buFont typeface="Arial" panose="020B0604020202020204" pitchFamily="34" charset="0"/>
              <a:buChar char="•"/>
            </a:pPr>
            <a:r>
              <a:rPr lang="en-US" dirty="0"/>
              <a:t>Receiving was ruled out as a CCP, because the operation only purchases melons from approved suppliers.</a:t>
            </a:r>
            <a:endParaRPr lang="en-US" altLang="ja-JP" dirty="0">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863303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0172535C-716A-B741-A993-36DE93CD1E03}" type="slidenum">
              <a:rPr lang="en-US">
                <a:solidFill>
                  <a:srgbClr val="000000"/>
                </a:solidFill>
                <a:latin typeface="Arial" charset="0"/>
                <a:ea typeface="ＭＳ Ｐゴシック" charset="0"/>
                <a:cs typeface="ＭＳ Ｐゴシック" charset="0"/>
              </a:rPr>
              <a:pPr/>
              <a:t>22</a:t>
            </a:fld>
            <a:endParaRPr lang="en-US" dirty="0">
              <a:solidFill>
                <a:srgbClr val="000000"/>
              </a:solidFill>
              <a:latin typeface="Arial" charset="0"/>
              <a:ea typeface="ＭＳ Ｐゴシック" charset="0"/>
              <a:cs typeface="ＭＳ Ｐゴシック" charset="0"/>
            </a:endParaRPr>
          </a:p>
        </p:txBody>
      </p:sp>
      <p:sp>
        <p:nvSpPr>
          <p:cNvPr id="671747" name="Rectangle 2"/>
          <p:cNvSpPr>
            <a:spLocks noGrp="1" noRot="1" noChangeAspect="1" noChangeArrowheads="1" noTextEdit="1"/>
          </p:cNvSpPr>
          <p:nvPr>
            <p:ph type="sldImg"/>
          </p:nvPr>
        </p:nvSpPr>
        <p:spPr>
          <a:xfrm>
            <a:off x="1182688" y="696913"/>
            <a:ext cx="4648200" cy="3486150"/>
          </a:xfrm>
          <a:ln/>
        </p:spPr>
      </p:sp>
      <p:sp>
        <p:nvSpPr>
          <p:cNvPr id="507908" name="Notes Placeholder 1"/>
          <p:cNvSpPr>
            <a:spLocks noGrp="1"/>
          </p:cNvSpPr>
          <p:nvPr>
            <p:ph type="body" idx="1"/>
          </p:nvPr>
        </p:nvSpPr>
        <p:spPr>
          <a:xfrm>
            <a:off x="868363" y="4416425"/>
            <a:ext cx="5608637"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For the preparation</a:t>
            </a:r>
            <a:r>
              <a:rPr lang="en-US" baseline="0" dirty="0">
                <a:latin typeface="Times New Roman" charset="0"/>
                <a:ea typeface="ＭＳ Ｐゴシック" charset="0"/>
                <a:cs typeface="ＭＳ Ｐゴシック" charset="0"/>
              </a:rPr>
              <a:t> CCP, t</a:t>
            </a:r>
            <a:r>
              <a:rPr lang="en-US" dirty="0">
                <a:latin typeface="Times New Roman" charset="0"/>
                <a:ea typeface="ＭＳ Ｐゴシック" charset="0"/>
                <a:cs typeface="ＭＳ Ｐゴシック" charset="0"/>
              </a:rPr>
              <a:t>hey created an SOP with techniques for washing the melons. </a:t>
            </a: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For the holding CCP, they decided that the salad must be held at 41</a:t>
            </a:r>
            <a:r>
              <a:rPr lang="en-US" dirty="0">
                <a:latin typeface="Times New Roman" pitchFamily="18" charset="0"/>
                <a:ea typeface="ＭＳ Ｐゴシック" charset="0"/>
                <a:cs typeface="ＭＳ Ｐゴシック" charset="0"/>
              </a:rPr>
              <a:t>º</a:t>
            </a:r>
            <a:r>
              <a:rPr lang="en-US" dirty="0">
                <a:latin typeface="Times New Roman" charset="0"/>
                <a:ea typeface="ＭＳ Ｐゴシック" charset="0"/>
                <a:cs typeface="ＭＳ Ｐゴシック" charset="0"/>
              </a:rPr>
              <a:t>F (5</a:t>
            </a:r>
            <a:r>
              <a:rPr lang="en-US" dirty="0">
                <a:latin typeface="Times New Roman" pitchFamily="18" charset="0"/>
                <a:ea typeface="ＭＳ Ｐゴシック" charset="0"/>
                <a:cs typeface="ＭＳ Ｐゴシック" charset="0"/>
              </a:rPr>
              <a:t>º</a:t>
            </a:r>
            <a:r>
              <a:rPr lang="en-US" dirty="0">
                <a:latin typeface="Times New Roman" charset="0"/>
                <a:ea typeface="ＭＳ Ｐゴシック" charset="0"/>
                <a:cs typeface="ＭＳ Ｐゴシック" charset="0"/>
              </a:rPr>
              <a:t>C) or lower, because it had cut melons.</a:t>
            </a:r>
          </a:p>
        </p:txBody>
      </p:sp>
    </p:spTree>
    <p:extLst>
      <p:ext uri="{BB962C8B-B14F-4D97-AF65-F5344CB8AC3E}">
        <p14:creationId xmlns:p14="http://schemas.microsoft.com/office/powerpoint/2010/main" val="1386828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218F755B-574F-3A41-BCF3-5EA20405B61D}" type="slidenum">
              <a:rPr lang="en-US">
                <a:solidFill>
                  <a:srgbClr val="000000"/>
                </a:solidFill>
                <a:latin typeface="Arial" charset="0"/>
                <a:ea typeface="ＭＳ Ｐゴシック" charset="0"/>
                <a:cs typeface="ＭＳ Ｐゴシック" charset="0"/>
              </a:rPr>
              <a:pPr/>
              <a:t>23</a:t>
            </a:fld>
            <a:endParaRPr lang="en-US" dirty="0">
              <a:solidFill>
                <a:srgbClr val="000000"/>
              </a:solidFill>
              <a:latin typeface="Arial" charset="0"/>
              <a:ea typeface="ＭＳ Ｐゴシック" charset="0"/>
              <a:cs typeface="ＭＳ Ｐゴシック" charset="0"/>
            </a:endParaRPr>
          </a:p>
        </p:txBody>
      </p:sp>
      <p:sp>
        <p:nvSpPr>
          <p:cNvPr id="672771" name="Rectangle 2"/>
          <p:cNvSpPr>
            <a:spLocks noGrp="1" noRot="1" noChangeAspect="1" noChangeArrowheads="1" noTextEdit="1"/>
          </p:cNvSpPr>
          <p:nvPr>
            <p:ph type="sldImg"/>
          </p:nvPr>
        </p:nvSpPr>
        <p:spPr>
          <a:xfrm>
            <a:off x="1182688" y="696913"/>
            <a:ext cx="4648200" cy="3486150"/>
          </a:xfrm>
          <a:ln/>
        </p:spPr>
      </p:sp>
      <p:sp>
        <p:nvSpPr>
          <p:cNvPr id="508932" name="Notes Placeholder 1"/>
          <p:cNvSpPr>
            <a:spLocks noGrp="1"/>
          </p:cNvSpPr>
          <p:nvPr>
            <p:ph type="body" idx="1"/>
          </p:nvPr>
        </p:nvSpPr>
        <p:spPr>
          <a:xfrm>
            <a:off x="868363" y="4416425"/>
            <a:ext cx="5608637"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b="1" dirty="0">
                <a:latin typeface="Times New Roman" charset="0"/>
                <a:ea typeface="ＭＳ Ｐゴシック" charset="0"/>
                <a:cs typeface="ＭＳ Ｐゴシック" charset="0"/>
              </a:rPr>
              <a:t>Instructor Notes</a:t>
            </a: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The team decided that the operation’s team leader should monitor the salad’s critical limits. The team leader must observe food handlers to make sure they are prepping the melons the correct way. Food handlers must remove all surface dirt from the washed melons. Then they must cut, mix, and portion the salad into containers. The finished salads are put in the display cooler. </a:t>
            </a: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The team leader must then monitor the temperature of the held salads to make sure the holding critical limit is met. The internal temperature of the salads must be 41ºF (5ºC) or lower. It must be checked three times per day.</a:t>
            </a:r>
          </a:p>
        </p:txBody>
      </p:sp>
    </p:spTree>
    <p:extLst>
      <p:ext uri="{BB962C8B-B14F-4D97-AF65-F5344CB8AC3E}">
        <p14:creationId xmlns:p14="http://schemas.microsoft.com/office/powerpoint/2010/main" val="765672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918B6B1B-80BF-264C-92CC-DB30B5A7EDF2}" type="slidenum">
              <a:rPr lang="en-US">
                <a:solidFill>
                  <a:srgbClr val="000000"/>
                </a:solidFill>
                <a:latin typeface="Arial" charset="0"/>
                <a:ea typeface="ＭＳ Ｐゴシック" charset="0"/>
                <a:cs typeface="ＭＳ Ｐゴシック" charset="0"/>
              </a:rPr>
              <a:pPr/>
              <a:t>24</a:t>
            </a:fld>
            <a:endParaRPr lang="en-US" dirty="0">
              <a:solidFill>
                <a:srgbClr val="000000"/>
              </a:solidFill>
              <a:latin typeface="Arial" charset="0"/>
              <a:ea typeface="ＭＳ Ｐゴシック" charset="0"/>
              <a:cs typeface="ＭＳ Ｐゴシック" charset="0"/>
            </a:endParaRPr>
          </a:p>
        </p:txBody>
      </p:sp>
      <p:sp>
        <p:nvSpPr>
          <p:cNvPr id="673795" name="Rectangle 2"/>
          <p:cNvSpPr>
            <a:spLocks noGrp="1" noRot="1" noChangeAspect="1" noChangeArrowheads="1" noTextEdit="1"/>
          </p:cNvSpPr>
          <p:nvPr>
            <p:ph type="sldImg"/>
          </p:nvPr>
        </p:nvSpPr>
        <p:spPr>
          <a:xfrm>
            <a:off x="1182688" y="696913"/>
            <a:ext cx="4648200" cy="3486150"/>
          </a:xfrm>
          <a:ln/>
        </p:spPr>
      </p:sp>
      <p:sp>
        <p:nvSpPr>
          <p:cNvPr id="509956" name="Notes Placeholder 1"/>
          <p:cNvSpPr>
            <a:spLocks noGrp="1"/>
          </p:cNvSpPr>
          <p:nvPr>
            <p:ph type="body" idx="1"/>
          </p:nvPr>
        </p:nvSpPr>
        <p:spPr>
          <a:xfrm>
            <a:off x="868363" y="4416425"/>
            <a:ext cx="5608637"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Sometimes after preparation, the melons still have surface dirt. The team had to determine a corrective action for this. They decided that the action would be to rewash the melons. Then the team leader must approve the melons before they are sliced.</a:t>
            </a: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To correct a holding temperature that is higher than 41</a:t>
            </a:r>
            <a:r>
              <a:rPr lang="en-US" dirty="0">
                <a:latin typeface="Times New Roman" pitchFamily="18" charset="0"/>
                <a:ea typeface="ＭＳ Ｐゴシック" charset="0"/>
                <a:cs typeface="ＭＳ Ｐゴシック" charset="0"/>
              </a:rPr>
              <a:t>º</a:t>
            </a:r>
            <a:r>
              <a:rPr lang="en-US" dirty="0">
                <a:latin typeface="Times New Roman" charset="0"/>
                <a:ea typeface="ＭＳ Ｐゴシック" charset="0"/>
                <a:cs typeface="ＭＳ Ｐゴシック" charset="0"/>
              </a:rPr>
              <a:t>F (5</a:t>
            </a:r>
            <a:r>
              <a:rPr lang="en-US" dirty="0">
                <a:latin typeface="Times New Roman" pitchFamily="18" charset="0"/>
                <a:ea typeface="ＭＳ Ｐゴシック" charset="0"/>
                <a:cs typeface="ＭＳ Ｐゴシック" charset="0"/>
              </a:rPr>
              <a:t>º</a:t>
            </a:r>
            <a:r>
              <a:rPr lang="en-US" dirty="0">
                <a:latin typeface="Times New Roman" charset="0"/>
                <a:ea typeface="ＭＳ Ｐゴシック" charset="0"/>
                <a:cs typeface="ＭＳ Ｐゴシック" charset="0"/>
              </a:rPr>
              <a:t>C), the team leader must check the temperature of every Melon Medley in the cooler. Any salad that is above 41</a:t>
            </a:r>
            <a:r>
              <a:rPr lang="en-US" dirty="0">
                <a:latin typeface="Times New Roman" pitchFamily="18" charset="0"/>
                <a:ea typeface="ＭＳ Ｐゴシック" charset="0"/>
                <a:cs typeface="ＭＳ Ｐゴシック" charset="0"/>
              </a:rPr>
              <a:t>º</a:t>
            </a:r>
            <a:r>
              <a:rPr lang="en-US" dirty="0">
                <a:latin typeface="Times New Roman" charset="0"/>
                <a:ea typeface="ＭＳ Ｐゴシック" charset="0"/>
                <a:cs typeface="ＭＳ Ｐゴシック" charset="0"/>
              </a:rPr>
              <a:t>F (5</a:t>
            </a:r>
            <a:r>
              <a:rPr lang="en-US" dirty="0">
                <a:latin typeface="Times New Roman" pitchFamily="18" charset="0"/>
                <a:ea typeface="ＭＳ Ｐゴシック" charset="0"/>
                <a:cs typeface="ＭＳ Ｐゴシック" charset="0"/>
              </a:rPr>
              <a:t>º</a:t>
            </a:r>
            <a:r>
              <a:rPr lang="en-US" dirty="0">
                <a:latin typeface="Times New Roman" charset="0"/>
                <a:ea typeface="ＭＳ Ｐゴシック" charset="0"/>
                <a:cs typeface="ＭＳ Ｐゴシック" charset="0"/>
              </a:rPr>
              <a:t>) must be thrown out.</a:t>
            </a:r>
          </a:p>
        </p:txBody>
      </p:sp>
    </p:spTree>
    <p:extLst>
      <p:ext uri="{BB962C8B-B14F-4D97-AF65-F5344CB8AC3E}">
        <p14:creationId xmlns:p14="http://schemas.microsoft.com/office/powerpoint/2010/main" val="2374983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CCFF5314-ED0C-CB40-A86B-B464A1EA06DA}" type="slidenum">
              <a:rPr lang="en-US">
                <a:solidFill>
                  <a:srgbClr val="000000"/>
                </a:solidFill>
                <a:latin typeface="Arial" charset="0"/>
                <a:ea typeface="ＭＳ Ｐゴシック" charset="0"/>
                <a:cs typeface="ＭＳ Ｐゴシック" charset="0"/>
              </a:rPr>
              <a:pPr/>
              <a:t>25</a:t>
            </a:fld>
            <a:endParaRPr lang="en-US" dirty="0">
              <a:solidFill>
                <a:srgbClr val="000000"/>
              </a:solidFill>
              <a:latin typeface="Arial" charset="0"/>
              <a:ea typeface="ＭＳ Ｐゴシック" charset="0"/>
              <a:cs typeface="ＭＳ Ｐゴシック" charset="0"/>
            </a:endParaRPr>
          </a:p>
        </p:txBody>
      </p:sp>
      <p:sp>
        <p:nvSpPr>
          <p:cNvPr id="674819" name="Rectangle 2"/>
          <p:cNvSpPr>
            <a:spLocks noGrp="1" noRot="1" noChangeAspect="1" noChangeArrowheads="1" noTextEdit="1"/>
          </p:cNvSpPr>
          <p:nvPr>
            <p:ph type="sldImg"/>
          </p:nvPr>
        </p:nvSpPr>
        <p:spPr>
          <a:xfrm>
            <a:off x="1182688" y="696913"/>
            <a:ext cx="4648200" cy="3486150"/>
          </a:xfrm>
          <a:ln/>
        </p:spPr>
      </p:sp>
      <p:sp>
        <p:nvSpPr>
          <p:cNvPr id="77828" name="Notes Placeholder 1"/>
          <p:cNvSpPr>
            <a:spLocks noGrp="1"/>
          </p:cNvSpPr>
          <p:nvPr>
            <p:ph type="body" idx="1"/>
          </p:nvPr>
        </p:nvSpPr>
        <p:spPr>
          <a:xfrm>
            <a:off x="868363" y="4416425"/>
            <a:ext cx="5608637"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To make sure the system is working correctly, the team decided that the operation team leader must review the Manager Daily HACCP Check Sheet at the end of each shift. The team leader makes sure that each item was checked and initialed. The team leader also confirms that all corrective actions have been taken and recorded. </a:t>
            </a: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The Fruit Basket also evaluates the HACCP system quarterly to see if it is working.</a:t>
            </a:r>
            <a:endParaRPr lang="en-US" altLang="ja-JP" sz="1800" dirty="0">
              <a:latin typeface="Times New Roman" charset="0"/>
              <a:ea typeface="ＭＳ Ｐゴシック" charset="0"/>
              <a:cs typeface="ＭＳ Ｐゴシック" charset="0"/>
            </a:endParaRPr>
          </a:p>
          <a:p>
            <a:pPr lvl="1">
              <a:buFontTx/>
              <a:buChar char="•"/>
            </a:pPr>
            <a:endParaRPr lang="en-US" sz="1800" dirty="0">
              <a:latin typeface="Times New Roman" charset="0"/>
              <a:ea typeface="ＭＳ Ｐゴシック" charset="0"/>
              <a:cs typeface="ＭＳ Ｐゴシック" charset="0"/>
            </a:endParaRPr>
          </a:p>
          <a:p>
            <a:pPr lvl="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3105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E96A2C0E-51FC-8B49-878D-1326416C2BAA}" type="slidenum">
              <a:rPr lang="en-US">
                <a:solidFill>
                  <a:srgbClr val="000000"/>
                </a:solidFill>
                <a:latin typeface="Arial" charset="0"/>
                <a:ea typeface="ＭＳ Ｐゴシック" charset="0"/>
                <a:cs typeface="ＭＳ Ｐゴシック" charset="0"/>
              </a:rPr>
              <a:pPr/>
              <a:t>26</a:t>
            </a:fld>
            <a:endParaRPr lang="en-US" dirty="0">
              <a:solidFill>
                <a:srgbClr val="000000"/>
              </a:solidFill>
              <a:latin typeface="Arial" charset="0"/>
              <a:ea typeface="ＭＳ Ｐゴシック" charset="0"/>
              <a:cs typeface="ＭＳ Ｐゴシック" charset="0"/>
            </a:endParaRPr>
          </a:p>
        </p:txBody>
      </p:sp>
      <p:sp>
        <p:nvSpPr>
          <p:cNvPr id="675843" name="Rectangle 2"/>
          <p:cNvSpPr>
            <a:spLocks noGrp="1" noRot="1" noChangeAspect="1" noChangeArrowheads="1" noTextEdit="1"/>
          </p:cNvSpPr>
          <p:nvPr>
            <p:ph type="sldImg"/>
          </p:nvPr>
        </p:nvSpPr>
        <p:spPr>
          <a:xfrm>
            <a:off x="1182688" y="696913"/>
            <a:ext cx="4648200" cy="3486150"/>
          </a:xfrm>
          <a:ln/>
        </p:spPr>
      </p:sp>
      <p:sp>
        <p:nvSpPr>
          <p:cNvPr id="78852" name="Rectangle 3"/>
          <p:cNvSpPr>
            <a:spLocks noGrp="1" noChangeArrowheads="1"/>
          </p:cNvSpPr>
          <p:nvPr>
            <p:ph type="body" idx="1"/>
          </p:nvPr>
        </p:nvSpPr>
        <p:spPr>
          <a:xfrm>
            <a:off x="876300" y="4419600"/>
            <a:ext cx="5318125"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14294" indent="-114294"/>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Because a foodborne illness associated with fresh produce can take as long as 16 weeks to emerge, the team determined that all HACCP records must be maintained for 16 weeks and kept on file.</a:t>
            </a:r>
          </a:p>
          <a:p>
            <a:pPr marL="114294" indent="-114294"/>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4319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5295E7E0-0622-DB44-A86F-51A60C60C8DA}" type="slidenum">
              <a:rPr lang="en-US">
                <a:solidFill>
                  <a:srgbClr val="000000"/>
                </a:solidFill>
                <a:latin typeface="Arial" charset="0"/>
                <a:ea typeface="ＭＳ Ｐゴシック" charset="0"/>
                <a:cs typeface="ＭＳ Ｐゴシック" charset="0"/>
              </a:rPr>
              <a:pPr/>
              <a:t>27</a:t>
            </a:fld>
            <a:endParaRPr lang="en-US" dirty="0">
              <a:solidFill>
                <a:srgbClr val="000000"/>
              </a:solidFill>
              <a:latin typeface="Arial" charset="0"/>
              <a:ea typeface="ＭＳ Ｐゴシック" charset="0"/>
              <a:cs typeface="ＭＳ Ｐゴシック" charset="0"/>
            </a:endParaRPr>
          </a:p>
        </p:txBody>
      </p:sp>
      <p:sp>
        <p:nvSpPr>
          <p:cNvPr id="676867" name="Rectangle 2"/>
          <p:cNvSpPr>
            <a:spLocks noGrp="1" noRot="1" noChangeAspect="1" noChangeArrowheads="1" noTextEdit="1"/>
          </p:cNvSpPr>
          <p:nvPr>
            <p:ph type="sldImg"/>
          </p:nvPr>
        </p:nvSpPr>
        <p:spPr>
          <a:xfrm>
            <a:off x="1182688" y="696913"/>
            <a:ext cx="4648200" cy="3486150"/>
          </a:xfrm>
          <a:ln/>
        </p:spPr>
      </p:sp>
      <p:sp>
        <p:nvSpPr>
          <p:cNvPr id="513028" name="Rectangle 3"/>
          <p:cNvSpPr>
            <a:spLocks noGrp="1" noChangeArrowheads="1"/>
          </p:cNvSpPr>
          <p:nvPr>
            <p:ph type="body" idx="1"/>
          </p:nvPr>
        </p:nvSpPr>
        <p:spPr>
          <a:xfrm>
            <a:off x="876301" y="4419601"/>
            <a:ext cx="54324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b="1" dirty="0">
                <a:latin typeface="Times New Roman" charset="0"/>
                <a:ea typeface="+mn-ea"/>
              </a:rPr>
              <a:t>Instructor Notes</a:t>
            </a:r>
          </a:p>
          <a:p>
            <a:pPr marL="174708" indent="-174708">
              <a:buFont typeface="Arial" panose="020B0604020202020204" pitchFamily="34" charset="0"/>
              <a:buChar char="•"/>
              <a:defRPr/>
            </a:pPr>
            <a:r>
              <a:rPr lang="en-US" dirty="0">
                <a:latin typeface="Times New Roman" charset="0"/>
                <a:ea typeface="+mn-ea"/>
              </a:rPr>
              <a:t>Some food processes are highly specialized and can be a serious health risk if specific procedures are not followed. Typically these processes are carried out at processing plants.</a:t>
            </a:r>
          </a:p>
        </p:txBody>
      </p:sp>
    </p:spTree>
    <p:extLst>
      <p:ext uri="{BB962C8B-B14F-4D97-AF65-F5344CB8AC3E}">
        <p14:creationId xmlns:p14="http://schemas.microsoft.com/office/powerpoint/2010/main" val="2619867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EBA43EF6-CBCE-F14C-8D05-112930D363AC}" type="slidenum">
              <a:rPr lang="en-US">
                <a:solidFill>
                  <a:srgbClr val="000000"/>
                </a:solidFill>
                <a:latin typeface="Arial" charset="0"/>
                <a:ea typeface="ＭＳ Ｐゴシック" charset="0"/>
                <a:cs typeface="ＭＳ Ｐゴシック" charset="0"/>
              </a:rPr>
              <a:pPr/>
              <a:t>28</a:t>
            </a:fld>
            <a:endParaRPr lang="en-US" dirty="0">
              <a:solidFill>
                <a:srgbClr val="000000"/>
              </a:solidFill>
              <a:latin typeface="Arial" charset="0"/>
              <a:ea typeface="ＭＳ Ｐゴシック" charset="0"/>
              <a:cs typeface="ＭＳ Ｐゴシック" charset="0"/>
            </a:endParaRPr>
          </a:p>
        </p:txBody>
      </p:sp>
      <p:sp>
        <p:nvSpPr>
          <p:cNvPr id="677891" name="Rectangle 2"/>
          <p:cNvSpPr>
            <a:spLocks noGrp="1" noRot="1" noChangeAspect="1" noChangeArrowheads="1" noTextEdit="1"/>
          </p:cNvSpPr>
          <p:nvPr>
            <p:ph type="sldImg"/>
          </p:nvPr>
        </p:nvSpPr>
        <p:spPr>
          <a:xfrm>
            <a:off x="1182688" y="696913"/>
            <a:ext cx="4648200" cy="3486150"/>
          </a:xfrm>
          <a:ln/>
        </p:spPr>
      </p:sp>
      <p:sp>
        <p:nvSpPr>
          <p:cNvPr id="514052" name="Rectangle 3"/>
          <p:cNvSpPr>
            <a:spLocks noGrp="1" noChangeArrowheads="1"/>
          </p:cNvSpPr>
          <p:nvPr>
            <p:ph type="body" idx="1"/>
          </p:nvPr>
        </p:nvSpPr>
        <p:spPr>
          <a:xfrm>
            <a:off x="876301" y="4419601"/>
            <a:ext cx="54324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b="1" dirty="0">
                <a:latin typeface="Times New Roman" charset="0"/>
                <a:ea typeface="+mn-ea"/>
              </a:rPr>
              <a:t>Instructor Notes</a:t>
            </a:r>
          </a:p>
          <a:p>
            <a:pPr marL="174708" indent="-174708">
              <a:buFont typeface="Arial" panose="020B0604020202020204" pitchFamily="34" charset="0"/>
              <a:buChar char="•"/>
              <a:defRPr/>
            </a:pPr>
            <a:r>
              <a:rPr lang="en-US" i="1" dirty="0">
                <a:latin typeface="Times New Roman" charset="0"/>
                <a:ea typeface="+mn-ea"/>
              </a:rPr>
              <a:t>Clostridium botulinum</a:t>
            </a:r>
            <a:r>
              <a:rPr lang="en-US" b="1" dirty="0">
                <a:latin typeface="Times New Roman" charset="0"/>
                <a:ea typeface="+mn-ea"/>
              </a:rPr>
              <a:t> </a:t>
            </a:r>
            <a:r>
              <a:rPr lang="en-US" dirty="0">
                <a:latin typeface="Times New Roman" charset="0"/>
                <a:ea typeface="+mn-ea"/>
              </a:rPr>
              <a:t>and </a:t>
            </a:r>
            <a:r>
              <a:rPr lang="en-US" i="1" dirty="0">
                <a:latin typeface="Times New Roman" charset="0"/>
                <a:ea typeface="+mn-ea"/>
              </a:rPr>
              <a:t>Listeria monocytogenes</a:t>
            </a:r>
            <a:r>
              <a:rPr lang="en-US" dirty="0">
                <a:latin typeface="Times New Roman" charset="0"/>
                <a:ea typeface="+mn-ea"/>
              </a:rPr>
              <a:t> are risks to food packaged using reduced-oxygen packaging (ROP).</a:t>
            </a:r>
          </a:p>
          <a:p>
            <a:pPr marL="174708" indent="-174708">
              <a:buFont typeface="Arial" panose="020B0604020202020204" pitchFamily="34" charset="0"/>
              <a:buChar char="•"/>
              <a:defRPr/>
            </a:pPr>
            <a:r>
              <a:rPr lang="en-US" dirty="0">
                <a:latin typeface="Times New Roman" charset="0"/>
                <a:ea typeface="+mn-ea"/>
              </a:rPr>
              <a:t>A variance from the regulatory authority will be required before processing food this way. A variance is a document that allows a requirement to be waived or changed.</a:t>
            </a:r>
          </a:p>
          <a:p>
            <a:pPr marL="174708" indent="-174708">
              <a:buFont typeface="Arial" panose="020B0604020202020204" pitchFamily="34" charset="0"/>
              <a:buChar char="•"/>
              <a:defRPr/>
            </a:pPr>
            <a:r>
              <a:rPr lang="en-US" dirty="0">
                <a:latin typeface="Times New Roman" charset="0"/>
                <a:ea typeface="+mn-ea"/>
              </a:rPr>
              <a:t>A HACCP plan may also be required if the processing method carries a higher risk of causing a foodborne illness. There may also be dangers unique to these processes that are best addressed by a HACCP plan. </a:t>
            </a:r>
          </a:p>
          <a:p>
            <a:pPr marL="174708" indent="-174708">
              <a:buFont typeface="Arial" panose="020B0604020202020204" pitchFamily="34" charset="0"/>
              <a:buChar char="•"/>
              <a:defRPr/>
            </a:pPr>
            <a:r>
              <a:rPr lang="en-US" dirty="0">
                <a:latin typeface="Times New Roman" charset="0"/>
                <a:ea typeface="+mn-ea"/>
              </a:rPr>
              <a:t>For example, if not done correctly, reduced-oxygen packaging (ROP) has a very high risk of causing a foodborne illness. Because of this, a HACCP plan is required when a variance has not been requested.</a:t>
            </a:r>
          </a:p>
          <a:p>
            <a:pPr marL="174708" indent="-174708">
              <a:buFont typeface="Arial" panose="020B0604020202020204" pitchFamily="34" charset="0"/>
              <a:buChar char="•"/>
              <a:defRPr/>
            </a:pPr>
            <a:r>
              <a:rPr lang="en-US" dirty="0">
                <a:latin typeface="Times New Roman" charset="0"/>
                <a:ea typeface="+mn-ea"/>
              </a:rPr>
              <a:t>Check with your local regulatory authority before using any of these specialized processing methods on-site.</a:t>
            </a:r>
          </a:p>
          <a:p>
            <a:pPr eaLnBrk="1" hangingPunct="1">
              <a:defRPr/>
            </a:pPr>
            <a:endParaRPr lang="en-US" dirty="0">
              <a:latin typeface="Times New Roman" charset="0"/>
              <a:ea typeface="+mn-ea"/>
            </a:endParaRPr>
          </a:p>
        </p:txBody>
      </p:sp>
    </p:spTree>
    <p:extLst>
      <p:ext uri="{BB962C8B-B14F-4D97-AF65-F5344CB8AC3E}">
        <p14:creationId xmlns:p14="http://schemas.microsoft.com/office/powerpoint/2010/main" val="956121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245B4C70-1FC6-7A42-A556-0B7FA27BBD10}" type="slidenum">
              <a:rPr lang="en-US">
                <a:solidFill>
                  <a:prstClr val="black"/>
                </a:solidFill>
                <a:latin typeface="Arial" charset="0"/>
                <a:ea typeface="ＭＳ Ｐゴシック" charset="0"/>
                <a:cs typeface="ＭＳ Ｐゴシック" charset="0"/>
              </a:rPr>
              <a:pPr/>
              <a:t>29</a:t>
            </a:fld>
            <a:endParaRPr lang="en-US" dirty="0">
              <a:solidFill>
                <a:prstClr val="black"/>
              </a:solidFill>
              <a:latin typeface="Arial" charset="0"/>
              <a:ea typeface="ＭＳ Ｐゴシック" charset="0"/>
              <a:cs typeface="ＭＳ Ｐゴシック" charset="0"/>
            </a:endParaRPr>
          </a:p>
        </p:txBody>
      </p:sp>
      <p:sp>
        <p:nvSpPr>
          <p:cNvPr id="678915"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876301" y="4419601"/>
            <a:ext cx="54324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3159" tIns="46580" rIns="93159" bIns="46580"/>
          <a:lstStyle/>
          <a:p>
            <a:pPr marL="114294" indent="-114294"/>
            <a:r>
              <a:rPr lang="en-US" b="1" dirty="0">
                <a:latin typeface="Times New Roman" charset="0"/>
                <a:ea typeface="ＭＳ Ｐゴシック" charset="0"/>
                <a:cs typeface="ＭＳ Ｐゴシック" charset="0"/>
              </a:rPr>
              <a:t>Instructor Notes</a:t>
            </a: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Despite your best efforts, a foodborne-illness outbreak or another type of crisis affecting food safety can still occur. How you respond can influence the outcome.</a:t>
            </a: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To handle these crises, you will need a crisis-management program. To be successful, the program needs to have a written plan that focuses on three phases: preparation, response, and recovery. For each phase, the plan should identify resources needed and procedures to be followed.</a:t>
            </a: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The time to prepare for a crisis is before one happens. There is no “off-the-shelf” disaster plan that works for everyone. Each plan needs to be customized to the operation.</a:t>
            </a: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A good way to ensure your plan works is to test it once it is complete. The results will help you identify potential gaps or problems. Testing the plan will also ensure it works as intended. You can do this yourself or hire a consulting firm with crisis-management experience. In either case, the test should simulate a crisis that will be as close as possible to what could happen.</a:t>
            </a:r>
          </a:p>
        </p:txBody>
      </p:sp>
    </p:spTree>
    <p:extLst>
      <p:ext uri="{BB962C8B-B14F-4D97-AF65-F5344CB8AC3E}">
        <p14:creationId xmlns:p14="http://schemas.microsoft.com/office/powerpoint/2010/main" val="3493794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93ECFA5D-A7E2-7141-A946-E894B080893F}" type="slidenum">
              <a:rPr lang="en-US">
                <a:solidFill>
                  <a:srgbClr val="000000"/>
                </a:solidFill>
                <a:latin typeface="Arial" charset="0"/>
                <a:ea typeface="ＭＳ Ｐゴシック" charset="0"/>
                <a:cs typeface="ＭＳ Ｐゴシック" charset="0"/>
              </a:rPr>
              <a:pPr/>
              <a:t>3</a:t>
            </a:fld>
            <a:endParaRPr lang="en-US" dirty="0">
              <a:solidFill>
                <a:srgbClr val="000000"/>
              </a:solidFill>
              <a:latin typeface="Arial" charset="0"/>
              <a:ea typeface="ＭＳ Ｐゴシック" charset="0"/>
              <a:cs typeface="ＭＳ Ｐゴシック" charset="0"/>
            </a:endParaRPr>
          </a:p>
        </p:txBody>
      </p:sp>
      <p:sp>
        <p:nvSpPr>
          <p:cNvPr id="66048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7083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245B4C70-1FC6-7A42-A556-0B7FA27BBD10}" type="slidenum">
              <a:rPr lang="en-US">
                <a:solidFill>
                  <a:prstClr val="black"/>
                </a:solidFill>
                <a:latin typeface="Arial" charset="0"/>
                <a:ea typeface="ＭＳ Ｐゴシック" charset="0"/>
                <a:cs typeface="ＭＳ Ｐゴシック" charset="0"/>
              </a:rPr>
              <a:pPr/>
              <a:t>30</a:t>
            </a:fld>
            <a:endParaRPr lang="en-US" dirty="0">
              <a:solidFill>
                <a:prstClr val="black"/>
              </a:solidFill>
              <a:latin typeface="Arial" charset="0"/>
              <a:ea typeface="ＭＳ Ｐゴシック" charset="0"/>
              <a:cs typeface="ＭＳ Ｐゴシック" charset="0"/>
            </a:endParaRPr>
          </a:p>
        </p:txBody>
      </p:sp>
      <p:sp>
        <p:nvSpPr>
          <p:cNvPr id="678915"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876301" y="4419601"/>
            <a:ext cx="54324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3159" tIns="46580" rIns="93159" bIns="46580"/>
          <a:lstStyle/>
          <a:p>
            <a:pPr marL="114294" indent="-114294"/>
            <a:r>
              <a:rPr lang="en-US" b="1" dirty="0">
                <a:latin typeface="Times New Roman" charset="0"/>
                <a:ea typeface="ＭＳ Ｐゴシック" charset="0"/>
                <a:cs typeface="ＭＳ Ｐゴシック" charset="0"/>
              </a:rPr>
              <a:t>Instructor Notes</a:t>
            </a: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To begin, create a crisis-management team. </a:t>
            </a: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If your operation is large, the team may include representatives from the following departments:</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Senior management (president/CEO, etc.)</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Risk management (quality assurance, legal, etc.)</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Public relations</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Operations</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Finance</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Marketing</a:t>
            </a:r>
          </a:p>
          <a:p>
            <a:pPr marL="640594" lvl="1" indent="-174708">
              <a:buFont typeface="Arial" panose="020B0604020202020204" pitchFamily="34" charset="0"/>
              <a:buChar char="•"/>
            </a:pPr>
            <a:r>
              <a:rPr lang="en-US" dirty="0">
                <a:latin typeface="Times New Roman" charset="0"/>
                <a:ea typeface="ＭＳ Ｐゴシック" charset="0"/>
                <a:cs typeface="ＭＳ Ｐゴシック" charset="0"/>
              </a:rPr>
              <a:t>Human resources</a:t>
            </a:r>
          </a:p>
          <a:p>
            <a:pPr marL="174708" indent="-174708">
              <a:buFont typeface="Arial" panose="020B0604020202020204" pitchFamily="34" charset="0"/>
              <a:buChar char="•"/>
            </a:pPr>
            <a:r>
              <a:rPr lang="en-US" dirty="0">
                <a:latin typeface="Times New Roman" charset="0"/>
                <a:ea typeface="ＭＳ Ｐゴシック" charset="0"/>
                <a:cs typeface="ＭＳ Ｐゴシック" charset="0"/>
              </a:rPr>
              <a:t>Regardless of size, you should also consider using other external resources, such as your regulatory authority and experts from your suppliers and manufacturers.</a:t>
            </a:r>
          </a:p>
        </p:txBody>
      </p:sp>
    </p:spTree>
    <p:extLst>
      <p:ext uri="{BB962C8B-B14F-4D97-AF65-F5344CB8AC3E}">
        <p14:creationId xmlns:p14="http://schemas.microsoft.com/office/powerpoint/2010/main" val="2247863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80746F16-989A-734F-9F56-D53C26AF97ED}" type="slidenum">
              <a:rPr lang="en-US">
                <a:solidFill>
                  <a:prstClr val="black"/>
                </a:solidFill>
                <a:latin typeface="Arial" charset="0"/>
                <a:ea typeface="ＭＳ Ｐゴシック" charset="0"/>
                <a:cs typeface="ＭＳ Ｐゴシック" charset="0"/>
              </a:rPr>
              <a:pPr/>
              <a:t>31</a:t>
            </a:fld>
            <a:endParaRPr lang="en-US" dirty="0">
              <a:solidFill>
                <a:prstClr val="black"/>
              </a:solidFill>
              <a:latin typeface="Arial" charset="0"/>
              <a:ea typeface="ＭＳ Ｐゴシック" charset="0"/>
              <a:cs typeface="ＭＳ Ｐゴシック" charset="0"/>
            </a:endParaRPr>
          </a:p>
        </p:txBody>
      </p:sp>
      <p:sp>
        <p:nvSpPr>
          <p:cNvPr id="679939"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xfrm>
            <a:off x="562564" y="4299092"/>
            <a:ext cx="5867964" cy="4644390"/>
          </a:xfrm>
        </p:spPr>
        <p:txBody>
          <a:bodyPr lIns="93159" tIns="46580" rIns="93159" bIns="46580"/>
          <a:lstStyle/>
          <a:p>
            <a:pPr marL="114294" indent="-114294">
              <a:defRPr/>
            </a:pPr>
            <a:r>
              <a:rPr lang="en-US" b="1" dirty="0">
                <a:latin typeface="Times New Roman" panose="02020603050405020304" pitchFamily="18" charset="0"/>
                <a:cs typeface="Times New Roman" panose="02020603050405020304" pitchFamily="18" charset="0"/>
              </a:rPr>
              <a:t>Instructor Notes</a:t>
            </a:r>
            <a:endParaRPr lang="en-US" dirty="0">
              <a:latin typeface="Times New Roman" panose="02020603050405020304" pitchFamily="18" charset="0"/>
              <a:cs typeface="Times New Roman" panose="02020603050405020304" pitchFamily="18" charset="0"/>
            </a:endParaRPr>
          </a:p>
          <a:p>
            <a:pPr marL="174708" indent="-174708">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The emergency-contact list should include:</a:t>
            </a:r>
          </a:p>
          <a:p>
            <a:pPr marL="631882" lvl="1" indent="-174708">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Members of the crisis management team.</a:t>
            </a:r>
          </a:p>
          <a:p>
            <a:pPr marL="631882" lvl="1" indent="-174708">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Media spokesperson. </a:t>
            </a:r>
          </a:p>
          <a:p>
            <a:pPr marL="631882" lvl="1" indent="-174708">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Management or headquarters personnel.</a:t>
            </a:r>
          </a:p>
          <a:p>
            <a:pPr marL="631882" lvl="1" indent="-174708">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Outside</a:t>
            </a:r>
            <a:r>
              <a:rPr lang="en-US" baseline="0" dirty="0">
                <a:latin typeface="Times New Roman" panose="02020603050405020304" pitchFamily="18" charset="0"/>
                <a:cs typeface="Times New Roman" panose="02020603050405020304" pitchFamily="18" charset="0"/>
              </a:rPr>
              <a:t> resources, such as </a:t>
            </a:r>
            <a:r>
              <a:rPr lang="en-US" dirty="0">
                <a:latin typeface="Times New Roman" panose="02020603050405020304" pitchFamily="18" charset="0"/>
                <a:cs typeface="Times New Roman" panose="02020603050405020304" pitchFamily="18" charset="0"/>
              </a:rPr>
              <a:t>local regulatory authority, testing labs, subject-matter</a:t>
            </a:r>
            <a:r>
              <a:rPr lang="en-US" baseline="0" dirty="0">
                <a:latin typeface="Times New Roman" panose="02020603050405020304" pitchFamily="18" charset="0"/>
                <a:cs typeface="Times New Roman" panose="02020603050405020304" pitchFamily="18" charset="0"/>
              </a:rPr>
              <a:t> experts, the p</a:t>
            </a:r>
            <a:r>
              <a:rPr lang="en-US" dirty="0">
                <a:latin typeface="Times New Roman" panose="02020603050405020304" pitchFamily="18" charset="0"/>
                <a:cs typeface="Times New Roman" panose="02020603050405020304" pitchFamily="18" charset="0"/>
              </a:rPr>
              <a:t>olice and fire departments, and the</a:t>
            </a:r>
            <a:r>
              <a:rPr lang="en-US" baseline="0" dirty="0">
                <a:latin typeface="Times New Roman" panose="02020603050405020304" pitchFamily="18" charset="0"/>
                <a:cs typeface="Times New Roman" panose="02020603050405020304" pitchFamily="18" charset="0"/>
              </a:rPr>
              <a:t> regulatory authority.</a:t>
            </a:r>
            <a:endParaRPr lang="en-US" dirty="0">
              <a:latin typeface="Times New Roman" panose="02020603050405020304" pitchFamily="18" charset="0"/>
              <a:cs typeface="Times New Roman" panose="02020603050405020304" pitchFamily="18" charset="0"/>
            </a:endParaRPr>
          </a:p>
          <a:p>
            <a:pPr marL="174708" indent="-174708">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The crisis-communication plan should include:</a:t>
            </a:r>
          </a:p>
          <a:p>
            <a:pPr marL="631883" lvl="1" indent="-174708">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List of media responses or a question-and-answer sheet suggesting what to say for each crisis.</a:t>
            </a:r>
          </a:p>
          <a:p>
            <a:pPr marL="631883" lvl="1" indent="-174708">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Sample press releases that can be tailored quickly to each incident.</a:t>
            </a:r>
          </a:p>
          <a:p>
            <a:pPr marL="631883" lvl="1" indent="-174708">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List of media contacts to call for press conferences or news briefings. Include a media-relations plan with “dos and don’ts” for dealing with the media.</a:t>
            </a:r>
          </a:p>
          <a:p>
            <a:pPr marL="631883" lvl="1" indent="-174708">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Plan for communicating with staff during the crisis. Possibilities include shift meetings, email, a telephone tree, etc. </a:t>
            </a:r>
          </a:p>
          <a:p>
            <a:pPr marL="174708" indent="-174708">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Several guides are available to help you develop a crisis-communication plan.</a:t>
            </a:r>
          </a:p>
          <a:p>
            <a:pPr marL="174708" indent="-174708">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You must appoint a single spokesperson to handle all media queries and communications. This usually results in more consistent messages. It also allows you to control media access to your staff. Crisis situations can be very stressful, and training will enable your spokesperson to handle it better. The spokesperson should also have interview skills, so that he or she knows what to expect and how to respond.</a:t>
            </a:r>
          </a:p>
          <a:p>
            <a:pPr marL="174708" indent="-174708">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Assemble a crisis kit for the operation. It can be a three-ring binder or notebook enclosing the plan’s materials. Keep the kit in an accessible place, such as the manager’s or chef’s office</a:t>
            </a:r>
          </a:p>
        </p:txBody>
      </p:sp>
    </p:spTree>
    <p:extLst>
      <p:ext uri="{BB962C8B-B14F-4D97-AF65-F5344CB8AC3E}">
        <p14:creationId xmlns:p14="http://schemas.microsoft.com/office/powerpoint/2010/main" val="2613277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131DDD02-D68A-E74B-A5D9-EC3C798407F3}" type="slidenum">
              <a:rPr lang="en-US">
                <a:solidFill>
                  <a:prstClr val="black"/>
                </a:solidFill>
                <a:latin typeface="Arial" charset="0"/>
                <a:ea typeface="ＭＳ Ｐゴシック" charset="0"/>
                <a:cs typeface="ＭＳ Ｐゴシック" charset="0"/>
              </a:rPr>
              <a:pPr/>
              <a:t>32</a:t>
            </a:fld>
            <a:endParaRPr lang="en-US" dirty="0">
              <a:solidFill>
                <a:prstClr val="black"/>
              </a:solidFill>
              <a:latin typeface="Arial" charset="0"/>
              <a:ea typeface="ＭＳ Ｐゴシック" charset="0"/>
              <a:cs typeface="ＭＳ Ｐゴシック" charset="0"/>
            </a:endParaRPr>
          </a:p>
        </p:txBody>
      </p:sp>
      <p:sp>
        <p:nvSpPr>
          <p:cNvPr id="680963" name="Rectangle 2"/>
          <p:cNvSpPr>
            <a:spLocks noGrp="1" noRot="1" noChangeAspect="1" noChangeArrowheads="1" noTextEdit="1"/>
          </p:cNvSpPr>
          <p:nvPr>
            <p:ph type="sldImg"/>
          </p:nvPr>
        </p:nvSpPr>
        <p:spPr>
          <a:ln/>
        </p:spPr>
      </p:sp>
      <p:sp>
        <p:nvSpPr>
          <p:cNvPr id="680964"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1970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CEAC6DFE-664D-D749-AC85-4271FEC443B9}" type="slidenum">
              <a:rPr lang="en-US">
                <a:solidFill>
                  <a:prstClr val="black"/>
                </a:solidFill>
                <a:latin typeface="Arial" charset="0"/>
                <a:ea typeface="ＭＳ Ｐゴシック" charset="0"/>
                <a:cs typeface="ＭＳ Ｐゴシック" charset="0"/>
              </a:rPr>
              <a:pPr/>
              <a:t>33</a:t>
            </a:fld>
            <a:endParaRPr lang="en-US" dirty="0">
              <a:solidFill>
                <a:prstClr val="black"/>
              </a:solidFill>
              <a:latin typeface="Arial" charset="0"/>
              <a:ea typeface="ＭＳ Ｐゴシック" charset="0"/>
              <a:cs typeface="ＭＳ Ｐゴシック" charset="0"/>
            </a:endParaRPr>
          </a:p>
        </p:txBody>
      </p:sp>
      <p:sp>
        <p:nvSpPr>
          <p:cNvPr id="681987"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876301" y="4419601"/>
            <a:ext cx="54324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3159" tIns="46580" rIns="93159" bIns="46580"/>
          <a:lstStyle/>
          <a:p>
            <a:pPr marL="114294" indent="-114294">
              <a:defRPr/>
            </a:pPr>
            <a:r>
              <a:rPr lang="en-US" b="1" dirty="0">
                <a:latin typeface="Times New Roman" charset="0"/>
                <a:ea typeface="+mn-ea"/>
              </a:rPr>
              <a:t>Instructor Notes</a:t>
            </a:r>
            <a:endParaRPr lang="en-US" dirty="0">
              <a:latin typeface="Times New Roman" charset="0"/>
              <a:ea typeface="+mn-ea"/>
            </a:endParaRPr>
          </a:p>
          <a:p>
            <a:pPr marL="114294" indent="-114294">
              <a:buFontTx/>
              <a:buChar char="•"/>
              <a:defRPr/>
            </a:pPr>
            <a:r>
              <a:rPr lang="en-US" dirty="0">
                <a:latin typeface="Times New Roman" charset="0"/>
                <a:ea typeface="+mn-ea"/>
              </a:rPr>
              <a:t>In the event of an outbreak, it will be critical to gather accurate information. To prepare for this, you should develop a foodborne illness incident report form and train staff to complete it. </a:t>
            </a:r>
          </a:p>
          <a:p>
            <a:pPr marL="114294" indent="-114294">
              <a:defRPr/>
            </a:pPr>
            <a:endParaRPr lang="en-US" dirty="0">
              <a:latin typeface="Times New Roman" charset="0"/>
              <a:ea typeface="+mn-ea"/>
            </a:endParaRPr>
          </a:p>
        </p:txBody>
      </p:sp>
    </p:spTree>
    <p:extLst>
      <p:ext uri="{BB962C8B-B14F-4D97-AF65-F5344CB8AC3E}">
        <p14:creationId xmlns:p14="http://schemas.microsoft.com/office/powerpoint/2010/main" val="3129746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CE8C83CE-5DFE-4547-B81F-29A477134D79}" type="slidenum">
              <a:rPr lang="en-US">
                <a:solidFill>
                  <a:prstClr val="black"/>
                </a:solidFill>
                <a:latin typeface="Arial" charset="0"/>
                <a:ea typeface="ＭＳ Ｐゴシック" charset="0"/>
                <a:cs typeface="ＭＳ Ｐゴシック" charset="0"/>
              </a:rPr>
              <a:pPr/>
              <a:t>34</a:t>
            </a:fld>
            <a:endParaRPr lang="en-US" dirty="0">
              <a:solidFill>
                <a:prstClr val="black"/>
              </a:solidFill>
              <a:latin typeface="Arial" charset="0"/>
              <a:ea typeface="ＭＳ Ｐゴシック" charset="0"/>
              <a:cs typeface="ＭＳ Ｐゴシック" charset="0"/>
            </a:endParaRPr>
          </a:p>
        </p:txBody>
      </p:sp>
      <p:sp>
        <p:nvSpPr>
          <p:cNvPr id="68301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9915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CE8C83CE-5DFE-4547-B81F-29A477134D79}" type="slidenum">
              <a:rPr lang="en-US">
                <a:solidFill>
                  <a:prstClr val="black"/>
                </a:solidFill>
                <a:latin typeface="Arial" charset="0"/>
                <a:ea typeface="ＭＳ Ｐゴシック" charset="0"/>
                <a:cs typeface="ＭＳ Ｐゴシック" charset="0"/>
              </a:rPr>
              <a:pPr/>
              <a:t>35</a:t>
            </a:fld>
            <a:endParaRPr lang="en-US" dirty="0">
              <a:solidFill>
                <a:prstClr val="black"/>
              </a:solidFill>
              <a:latin typeface="Arial" charset="0"/>
              <a:ea typeface="ＭＳ Ｐゴシック" charset="0"/>
              <a:cs typeface="ＭＳ Ｐゴシック" charset="0"/>
            </a:endParaRPr>
          </a:p>
        </p:txBody>
      </p:sp>
      <p:sp>
        <p:nvSpPr>
          <p:cNvPr id="68301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r>
              <a:rPr lang="en-US" b="1" dirty="0"/>
              <a:t>Instructor</a:t>
            </a:r>
            <a:r>
              <a:rPr lang="en-US" b="1" baseline="0" dirty="0"/>
              <a:t> Notes</a:t>
            </a:r>
          </a:p>
          <a:p>
            <a:pPr marL="174708" indent="-174708">
              <a:buFont typeface="Arial" panose="020B0604020202020204" pitchFamily="34" charset="0"/>
              <a:buChar char="•"/>
            </a:pPr>
            <a:r>
              <a:rPr lang="en-US" dirty="0"/>
              <a:t>Make sure your spokesperson is fully informed before arranging a press conference. Contacting the media before they contact you also helps you control what they report. Stick to the facts and be honest. If you do not have all the facts, say so. Let the media know you will communicate with them as soon as you do have all the facts. Keep calm and do not be defensive. The easiest way to worsen a crisis is to deny, lie, misinform, or change your story.</a:t>
            </a:r>
          </a:p>
          <a:p>
            <a:pPr marL="174708" indent="-174708">
              <a:buFont typeface="Arial" panose="020B0604020202020204" pitchFamily="34" charset="0"/>
              <a:buChar char="•"/>
            </a:pPr>
            <a:r>
              <a:rPr lang="en-US" dirty="0"/>
              <a:t>Communicate information directly to your key audiences. Do not depend on the media to relay all of the facts. Tell your side of the story to staff, guests, stockholders, and the community. Use newsletters, a website, flyers, and newspaper or radio advertising.</a:t>
            </a:r>
          </a:p>
          <a:p>
            <a:pPr marL="174708" indent="-174708">
              <a:buFont typeface="Arial" panose="020B0604020202020204" pitchFamily="34" charset="0"/>
              <a:buChar char="•"/>
            </a:pPr>
            <a:r>
              <a:rPr lang="en-US" dirty="0"/>
              <a:t>Communicate to both the media and your customers what you have done to</a:t>
            </a:r>
            <a:r>
              <a:rPr lang="en-US" baseline="0" dirty="0"/>
              <a:t> fix the problem</a:t>
            </a:r>
            <a:r>
              <a:rPr lang="en-US" dirty="0"/>
              <a:t>. Each time you take a step to resolve the problem, let the media know. Hold briefings when you have news. Go into each briefing or press conference with an agenda. Take control rather than simply responding to questions.</a:t>
            </a:r>
          </a:p>
        </p:txBody>
      </p:sp>
    </p:spTree>
    <p:extLst>
      <p:ext uri="{BB962C8B-B14F-4D97-AF65-F5344CB8AC3E}">
        <p14:creationId xmlns:p14="http://schemas.microsoft.com/office/powerpoint/2010/main" val="2436800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36</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r>
              <a:rPr lang="en-US" b="1" dirty="0">
                <a:ea typeface="ＭＳ Ｐゴシック" charset="0"/>
              </a:rPr>
              <a:t>Instructor</a:t>
            </a:r>
            <a:r>
              <a:rPr lang="en-US" b="1" baseline="0" dirty="0">
                <a:ea typeface="ＭＳ Ｐゴシック" charset="0"/>
              </a:rPr>
              <a:t> Notes</a:t>
            </a:r>
          </a:p>
          <a:p>
            <a:pPr marL="174708" indent="-174708">
              <a:buFont typeface="Arial" panose="020B0604020202020204" pitchFamily="34" charset="0"/>
              <a:buChar char="•"/>
            </a:pPr>
            <a:r>
              <a:rPr lang="en-US" dirty="0"/>
              <a:t>Ask about the food that was eaten and when the person first became sick. Ask the person to describe symptoms.</a:t>
            </a:r>
          </a:p>
          <a:p>
            <a:pPr marL="174708" indent="-174708">
              <a:buFont typeface="Arial" panose="020B0604020202020204" pitchFamily="34" charset="0"/>
              <a:buChar char="•"/>
            </a:pPr>
            <a:r>
              <a:rPr lang="en-US" dirty="0"/>
              <a:t>Complete a foodborne-illness incident report form.</a:t>
            </a:r>
            <a:endParaRPr lang="en-US" dirty="0">
              <a:ea typeface="ＭＳ Ｐゴシック" charset="0"/>
            </a:endParaRPr>
          </a:p>
        </p:txBody>
      </p:sp>
    </p:spTree>
    <p:extLst>
      <p:ext uri="{BB962C8B-B14F-4D97-AF65-F5344CB8AC3E}">
        <p14:creationId xmlns:p14="http://schemas.microsoft.com/office/powerpoint/2010/main" val="3192512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37</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6292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38</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r>
              <a:rPr lang="en-US" b="1" dirty="0">
                <a:latin typeface="Times New Roman" charset="0"/>
                <a:ea typeface="ＭＳ Ｐゴシック" charset="0"/>
                <a:cs typeface="ＭＳ Ｐゴシック" charset="0"/>
              </a:rPr>
              <a:t>Instructor</a:t>
            </a:r>
            <a:r>
              <a:rPr lang="en-US" b="1" baseline="0" dirty="0">
                <a:latin typeface="Times New Roman" charset="0"/>
                <a:ea typeface="ＭＳ Ｐゴシック" charset="0"/>
                <a:cs typeface="ＭＳ Ｐゴシック" charset="0"/>
              </a:rPr>
              <a:t> Notes</a:t>
            </a:r>
          </a:p>
          <a:p>
            <a:pPr marL="174708" indent="-174708">
              <a:buFont typeface="Arial" panose="020B0604020202020204" pitchFamily="34" charset="0"/>
              <a:buChar char="•"/>
              <a:defRPr/>
            </a:pPr>
            <a:r>
              <a:rPr lang="en-US" dirty="0"/>
              <a:t>Log information about the product, including a description, product date, and lot number. The sell-by date and pack size should also be recorded.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288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39</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960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8153F2ED-101C-2B40-A057-C73114D09BE8}" type="slidenum">
              <a:rPr lang="en-US">
                <a:solidFill>
                  <a:srgbClr val="000000"/>
                </a:solidFill>
                <a:latin typeface="Arial" charset="0"/>
                <a:ea typeface="ＭＳ Ｐゴシック" charset="0"/>
                <a:cs typeface="ＭＳ Ｐゴシック" charset="0"/>
              </a:rPr>
              <a:pPr/>
              <a:t>4</a:t>
            </a:fld>
            <a:endParaRPr lang="en-US" dirty="0">
              <a:solidFill>
                <a:srgbClr val="000000"/>
              </a:solidFill>
              <a:latin typeface="Arial" charset="0"/>
              <a:ea typeface="ＭＳ Ｐゴシック" charset="0"/>
              <a:cs typeface="ＭＳ Ｐゴシック" charset="0"/>
            </a:endParaRPr>
          </a:p>
        </p:txBody>
      </p:sp>
      <p:sp>
        <p:nvSpPr>
          <p:cNvPr id="661507" name="Rectangle 2"/>
          <p:cNvSpPr>
            <a:spLocks noGrp="1" noRot="1" noChangeAspect="1" noChangeArrowheads="1" noTextEdit="1"/>
          </p:cNvSpPr>
          <p:nvPr>
            <p:ph type="sldImg"/>
          </p:nvPr>
        </p:nvSpPr>
        <p:spPr>
          <a:xfrm>
            <a:off x="1182688" y="696913"/>
            <a:ext cx="4648200" cy="3486150"/>
          </a:xfrm>
          <a:ln/>
        </p:spPr>
      </p:sp>
      <p:sp>
        <p:nvSpPr>
          <p:cNvPr id="497668" name="Rectangle 3"/>
          <p:cNvSpPr>
            <a:spLocks noGrp="1" noChangeArrowheads="1"/>
          </p:cNvSpPr>
          <p:nvPr>
            <p:ph type="body" idx="1"/>
          </p:nvPr>
        </p:nvSpPr>
        <p:spPr>
          <a:xfrm>
            <a:off x="876300" y="4419600"/>
            <a:ext cx="5607050"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b="1" dirty="0">
                <a:latin typeface="Times New Roman" charset="0"/>
                <a:ea typeface="+mn-ea"/>
              </a:rPr>
              <a:t>Instructor Notes</a:t>
            </a:r>
            <a:endParaRPr lang="en-US" dirty="0">
              <a:latin typeface="Times New Roman" charset="0"/>
              <a:ea typeface="+mn-ea"/>
            </a:endParaRPr>
          </a:p>
          <a:p>
            <a:pPr marL="174708" indent="-174708">
              <a:buFont typeface="Arial" panose="020B0604020202020204" pitchFamily="34" charset="0"/>
              <a:buChar char="•"/>
              <a:defRPr/>
            </a:pPr>
            <a:r>
              <a:rPr lang="en-US" dirty="0">
                <a:latin typeface="Times New Roman" charset="0"/>
                <a:ea typeface="+mn-ea"/>
              </a:rPr>
              <a:t>Having food safety programs already in place gives you the foundation for your system. The principles presented in the ServSafe program are the basis of these programs. </a:t>
            </a:r>
          </a:p>
        </p:txBody>
      </p:sp>
    </p:spTree>
    <p:extLst>
      <p:ext uri="{BB962C8B-B14F-4D97-AF65-F5344CB8AC3E}">
        <p14:creationId xmlns:p14="http://schemas.microsoft.com/office/powerpoint/2010/main" val="902401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40</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6198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B349E5A6-C20F-6D4B-946E-D338F79B8226}" type="slidenum">
              <a:rPr lang="en-US">
                <a:solidFill>
                  <a:prstClr val="black"/>
                </a:solidFill>
                <a:latin typeface="Arial" charset="0"/>
                <a:ea typeface="ＭＳ Ｐゴシック" charset="0"/>
                <a:cs typeface="ＭＳ Ｐゴシック" charset="0"/>
              </a:rPr>
              <a:pPr/>
              <a:t>41</a:t>
            </a:fld>
            <a:endParaRPr lang="en-US" dirty="0">
              <a:solidFill>
                <a:prstClr val="black"/>
              </a:solidFill>
              <a:latin typeface="Arial" charset="0"/>
              <a:ea typeface="ＭＳ Ｐゴシック" charset="0"/>
              <a:cs typeface="ＭＳ Ｐゴシック" charset="0"/>
            </a:endParaRPr>
          </a:p>
        </p:txBody>
      </p:sp>
      <p:sp>
        <p:nvSpPr>
          <p:cNvPr id="690179"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876300" y="4419601"/>
            <a:ext cx="53181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3159" tIns="46580" rIns="93159" bIns="46580"/>
          <a:lstStyle/>
          <a:p>
            <a:pPr marL="114294" indent="-114294">
              <a:defRPr/>
            </a:pPr>
            <a:r>
              <a:rPr lang="en-US" b="1" dirty="0">
                <a:latin typeface="Times New Roman" charset="0"/>
                <a:ea typeface="+mn-ea"/>
              </a:rPr>
              <a:t>Instructor Notes</a:t>
            </a:r>
            <a:endParaRPr lang="en-US" dirty="0">
              <a:latin typeface="Times New Roman" charset="0"/>
              <a:ea typeface="+mn-ea"/>
            </a:endParaRPr>
          </a:p>
          <a:p>
            <a:pPr marL="114294" indent="-114294">
              <a:buFontTx/>
              <a:buChar char="•"/>
              <a:defRPr/>
            </a:pPr>
            <a:r>
              <a:rPr lang="en-US" dirty="0">
                <a:latin typeface="Times New Roman" charset="0"/>
                <a:ea typeface="+mn-ea"/>
              </a:rPr>
              <a:t>The final step in a crisis-management plan is developing procedures for recovering from a crisis. Think about what you need to do to make sure that the operation and the food are safe. This is critical for getting your operation running again.</a:t>
            </a:r>
          </a:p>
          <a:p>
            <a:pPr marL="114294" indent="-114294">
              <a:buFontTx/>
              <a:buChar char="•"/>
              <a:defRPr/>
            </a:pPr>
            <a:endParaRPr lang="en-US" dirty="0">
              <a:latin typeface="Times New Roman" charset="0"/>
              <a:ea typeface="+mn-ea"/>
            </a:endParaRPr>
          </a:p>
        </p:txBody>
      </p:sp>
    </p:spTree>
    <p:extLst>
      <p:ext uri="{BB962C8B-B14F-4D97-AF65-F5344CB8AC3E}">
        <p14:creationId xmlns:p14="http://schemas.microsoft.com/office/powerpoint/2010/main" val="1661864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B349E5A6-C20F-6D4B-946E-D338F79B8226}" type="slidenum">
              <a:rPr lang="en-US">
                <a:solidFill>
                  <a:prstClr val="black"/>
                </a:solidFill>
                <a:latin typeface="Arial" charset="0"/>
                <a:ea typeface="ＭＳ Ｐゴシック" charset="0"/>
                <a:cs typeface="ＭＳ Ｐゴシック" charset="0"/>
              </a:rPr>
              <a:pPr/>
              <a:t>42</a:t>
            </a:fld>
            <a:endParaRPr lang="en-US" dirty="0">
              <a:solidFill>
                <a:prstClr val="black"/>
              </a:solidFill>
              <a:latin typeface="Arial" charset="0"/>
              <a:ea typeface="ＭＳ Ｐゴシック" charset="0"/>
              <a:cs typeface="ＭＳ Ｐゴシック" charset="0"/>
            </a:endParaRPr>
          </a:p>
        </p:txBody>
      </p:sp>
      <p:sp>
        <p:nvSpPr>
          <p:cNvPr id="690179"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876300" y="4419601"/>
            <a:ext cx="53181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3159" tIns="46580" rIns="93159" bIns="46580"/>
          <a:lstStyle/>
          <a:p>
            <a:pPr marL="114294" indent="-114294">
              <a:defRPr/>
            </a:pPr>
            <a:r>
              <a:rPr lang="en-US" b="1" dirty="0">
                <a:latin typeface="Times New Roman" charset="0"/>
                <a:ea typeface="+mn-ea"/>
              </a:rPr>
              <a:t>Instructor Notes</a:t>
            </a:r>
            <a:endParaRPr lang="en-US" dirty="0">
              <a:latin typeface="Times New Roman" charset="0"/>
              <a:ea typeface="+mn-ea"/>
            </a:endParaRPr>
          </a:p>
          <a:p>
            <a:pPr marL="114294" indent="-114294">
              <a:buFontTx/>
              <a:buChar char="•"/>
              <a:defRPr/>
            </a:pPr>
            <a:r>
              <a:rPr lang="en-US" dirty="0">
                <a:latin typeface="Times New Roman" charset="0"/>
                <a:ea typeface="+mn-ea"/>
              </a:rPr>
              <a:t>In addition to foodborne-illness outbreaks, other crises can affect the safety of the food you serve. Among these are power outages, fire, and flood. Water interruption and sewage backup are also a concern. </a:t>
            </a:r>
          </a:p>
          <a:p>
            <a:pPr marL="114294" indent="-114294">
              <a:buFontTx/>
              <a:buChar char="•"/>
              <a:defRPr/>
            </a:pPr>
            <a:r>
              <a:rPr lang="en-US" dirty="0">
                <a:latin typeface="Times New Roman" charset="0"/>
                <a:ea typeface="+mn-ea"/>
              </a:rPr>
              <a:t>These are considered by the regulatory authority to be imminent health hazards. An imminent health hazard is a significant threat or danger to health that requires immediate correction or closure to prevent injury. </a:t>
            </a:r>
          </a:p>
          <a:p>
            <a:pPr marL="114294" indent="-114294">
              <a:buFontTx/>
              <a:buChar char="•"/>
              <a:defRPr/>
            </a:pPr>
            <a:r>
              <a:rPr lang="en-US" dirty="0">
                <a:latin typeface="Times New Roman" charset="0"/>
                <a:ea typeface="+mn-ea"/>
              </a:rPr>
              <a:t>If there is a significant risk to the safety or the security of your food, service must be stopped. Then the local regulatory authority must be notified. Spoiled or contaminated food must be thrown out, along with food in packaging that is not intact.</a:t>
            </a:r>
          </a:p>
          <a:p>
            <a:pPr marL="114294" indent="-114294">
              <a:buFontTx/>
              <a:buChar char="•"/>
              <a:defRPr/>
            </a:pPr>
            <a:endParaRPr lang="en-US" dirty="0">
              <a:latin typeface="Times New Roman" charset="0"/>
              <a:ea typeface="+mn-ea"/>
            </a:endParaRPr>
          </a:p>
        </p:txBody>
      </p:sp>
    </p:spTree>
    <p:extLst>
      <p:ext uri="{BB962C8B-B14F-4D97-AF65-F5344CB8AC3E}">
        <p14:creationId xmlns:p14="http://schemas.microsoft.com/office/powerpoint/2010/main" val="3299965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B349E5A6-C20F-6D4B-946E-D338F79B8226}" type="slidenum">
              <a:rPr lang="en-US">
                <a:solidFill>
                  <a:prstClr val="black"/>
                </a:solidFill>
                <a:latin typeface="Arial" charset="0"/>
                <a:ea typeface="ＭＳ Ｐゴシック" charset="0"/>
                <a:cs typeface="ＭＳ Ｐゴシック" charset="0"/>
              </a:rPr>
              <a:pPr/>
              <a:t>43</a:t>
            </a:fld>
            <a:endParaRPr lang="en-US" dirty="0">
              <a:solidFill>
                <a:prstClr val="black"/>
              </a:solidFill>
              <a:latin typeface="Arial" charset="0"/>
              <a:ea typeface="ＭＳ Ｐゴシック" charset="0"/>
              <a:cs typeface="ＭＳ Ｐゴシック" charset="0"/>
            </a:endParaRPr>
          </a:p>
        </p:txBody>
      </p:sp>
      <p:sp>
        <p:nvSpPr>
          <p:cNvPr id="690179"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876300" y="4419601"/>
            <a:ext cx="53181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3159" tIns="46580" rIns="93159" bIns="46580"/>
          <a:lstStyle/>
          <a:p>
            <a:pPr>
              <a:defRPr/>
            </a:pPr>
            <a:endParaRPr lang="en-US" dirty="0">
              <a:latin typeface="Times New Roman" charset="0"/>
              <a:ea typeface="+mn-ea"/>
            </a:endParaRPr>
          </a:p>
        </p:txBody>
      </p:sp>
    </p:spTree>
    <p:extLst>
      <p:ext uri="{BB962C8B-B14F-4D97-AF65-F5344CB8AC3E}">
        <p14:creationId xmlns:p14="http://schemas.microsoft.com/office/powerpoint/2010/main" val="2956432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43098" eaLnBrk="0" hangingPunct="0">
              <a:defRPr sz="3300" b="1">
                <a:solidFill>
                  <a:srgbClr val="FFFFFF"/>
                </a:solidFill>
                <a:latin typeface="Arial" charset="0"/>
                <a:ea typeface="ＭＳ Ｐゴシック" charset="0"/>
              </a:defRPr>
            </a:lvl1pPr>
            <a:lvl2pPr marL="757066" indent="-291179" defTabSz="943098" eaLnBrk="0" hangingPunct="0">
              <a:defRPr sz="3300" b="1">
                <a:solidFill>
                  <a:srgbClr val="FFFFFF"/>
                </a:solidFill>
                <a:latin typeface="Arial" charset="0"/>
                <a:ea typeface="ＭＳ Ｐゴシック" charset="0"/>
              </a:defRPr>
            </a:lvl2pPr>
            <a:lvl3pPr marL="1164717" indent="-232943" defTabSz="943098" eaLnBrk="0" hangingPunct="0">
              <a:defRPr sz="3300" b="1">
                <a:solidFill>
                  <a:srgbClr val="FFFFFF"/>
                </a:solidFill>
                <a:latin typeface="Arial" charset="0"/>
                <a:ea typeface="ＭＳ Ｐゴシック" charset="0"/>
              </a:defRPr>
            </a:lvl3pPr>
            <a:lvl4pPr marL="1630604" indent="-232943" defTabSz="943098" eaLnBrk="0" hangingPunct="0">
              <a:defRPr sz="3300" b="1">
                <a:solidFill>
                  <a:srgbClr val="FFFFFF"/>
                </a:solidFill>
                <a:latin typeface="Arial" charset="0"/>
                <a:ea typeface="ＭＳ Ｐゴシック" charset="0"/>
              </a:defRPr>
            </a:lvl4pPr>
            <a:lvl5pPr marL="2096491" indent="-232943" defTabSz="943098" eaLnBrk="0" hangingPunct="0">
              <a:defRPr sz="3300" b="1">
                <a:solidFill>
                  <a:srgbClr val="FFFFFF"/>
                </a:solidFill>
                <a:latin typeface="Arial" charset="0"/>
                <a:ea typeface="ＭＳ Ｐゴシック" charset="0"/>
              </a:defRPr>
            </a:lvl5pPr>
            <a:lvl6pPr marL="2562377" indent="-232943" defTabSz="943098" eaLnBrk="0" fontAlgn="base" hangingPunct="0">
              <a:spcBef>
                <a:spcPct val="0"/>
              </a:spcBef>
              <a:spcAft>
                <a:spcPct val="0"/>
              </a:spcAft>
              <a:defRPr sz="3300" b="1">
                <a:solidFill>
                  <a:srgbClr val="FFFFFF"/>
                </a:solidFill>
                <a:latin typeface="Arial" charset="0"/>
                <a:ea typeface="ＭＳ Ｐゴシック" charset="0"/>
              </a:defRPr>
            </a:lvl6pPr>
            <a:lvl7pPr marL="3028264" indent="-232943" defTabSz="943098" eaLnBrk="0" fontAlgn="base" hangingPunct="0">
              <a:spcBef>
                <a:spcPct val="0"/>
              </a:spcBef>
              <a:spcAft>
                <a:spcPct val="0"/>
              </a:spcAft>
              <a:defRPr sz="3300" b="1">
                <a:solidFill>
                  <a:srgbClr val="FFFFFF"/>
                </a:solidFill>
                <a:latin typeface="Arial" charset="0"/>
                <a:ea typeface="ＭＳ Ｐゴシック" charset="0"/>
              </a:defRPr>
            </a:lvl7pPr>
            <a:lvl8pPr marL="3494151" indent="-232943" defTabSz="943098" eaLnBrk="0" fontAlgn="base" hangingPunct="0">
              <a:spcBef>
                <a:spcPct val="0"/>
              </a:spcBef>
              <a:spcAft>
                <a:spcPct val="0"/>
              </a:spcAft>
              <a:defRPr sz="3300" b="1">
                <a:solidFill>
                  <a:srgbClr val="FFFFFF"/>
                </a:solidFill>
                <a:latin typeface="Arial" charset="0"/>
                <a:ea typeface="ＭＳ Ｐゴシック" charset="0"/>
              </a:defRPr>
            </a:lvl8pPr>
            <a:lvl9pPr marL="3960038" indent="-232943" defTabSz="943098" eaLnBrk="0" fontAlgn="base" hangingPunct="0">
              <a:spcBef>
                <a:spcPct val="0"/>
              </a:spcBef>
              <a:spcAft>
                <a:spcPct val="0"/>
              </a:spcAft>
              <a:defRPr sz="3300" b="1">
                <a:solidFill>
                  <a:srgbClr val="FFFFFF"/>
                </a:solidFill>
                <a:latin typeface="Arial" charset="0"/>
                <a:ea typeface="ＭＳ Ｐゴシック" charset="0"/>
              </a:defRPr>
            </a:lvl9pPr>
          </a:lstStyle>
          <a:p>
            <a:pPr eaLnBrk="1" fontAlgn="base" hangingPunct="1">
              <a:spcBef>
                <a:spcPct val="0"/>
              </a:spcBef>
              <a:spcAft>
                <a:spcPct val="0"/>
              </a:spcAft>
              <a:defRPr/>
            </a:pPr>
            <a:fld id="{3A377163-F57B-E840-9BF6-5F15634B9ADC}" type="slidenum">
              <a:rPr lang="en-US" sz="1200" b="0">
                <a:solidFill>
                  <a:srgbClr val="000000"/>
                </a:solidFill>
              </a:rPr>
              <a:pPr eaLnBrk="1" fontAlgn="base" hangingPunct="1">
                <a:spcBef>
                  <a:spcPct val="0"/>
                </a:spcBef>
                <a:spcAft>
                  <a:spcPct val="0"/>
                </a:spcAft>
                <a:defRPr/>
              </a:pPr>
              <a:t>44</a:t>
            </a:fld>
            <a:endParaRPr lang="en-US" sz="1200" b="0" dirty="0">
              <a:solidFill>
                <a:srgbClr val="000000"/>
              </a:solidFill>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95774" y="4543294"/>
            <a:ext cx="5437929" cy="436575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4594" tIns="47297" rIns="94594" bIns="47297"/>
          <a:lstStyle/>
          <a:p>
            <a:pPr marL="116472" indent="-116472"/>
            <a:r>
              <a:rPr lang="en-US" b="1" dirty="0">
                <a:latin typeface="Times New Roman" charset="0"/>
              </a:rPr>
              <a:t>Instructor Notes</a:t>
            </a:r>
          </a:p>
          <a:p>
            <a:pPr marL="174708" indent="-174708">
              <a:buFont typeface="Arial" panose="020B0604020202020204" pitchFamily="34" charset="0"/>
              <a:buChar char="•"/>
            </a:pPr>
            <a:r>
              <a:rPr lang="en-US" dirty="0">
                <a:ea typeface="ＭＳ Ｐゴシック" charset="0"/>
                <a:cs typeface="ＭＳ Ｐゴシック" charset="0"/>
              </a:rPr>
              <a:t>The regulatory authority may allow an operation to continue operating in the event of a water or electrical interruption. To do this, however, there are certain conditions that you’ll have to meet. That includes having a written emergency operating plan—that’s approved in advance by the regulatory authority. You’ll also have to make sure that you’re taking immediate corrective action to prevent, eliminate, or control any food safety risks or imminent health hazards associated with the interruption. And finally, the regulatory authority has to be informed whenever you implement your emergency operating plan.</a:t>
            </a:r>
            <a:endParaRPr lang="en-US" b="0" dirty="0">
              <a:latin typeface="Times New Roman" charset="0"/>
            </a:endParaRPr>
          </a:p>
        </p:txBody>
      </p:sp>
    </p:spTree>
    <p:extLst>
      <p:ext uri="{BB962C8B-B14F-4D97-AF65-F5344CB8AC3E}">
        <p14:creationId xmlns:p14="http://schemas.microsoft.com/office/powerpoint/2010/main" val="3499367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45</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25788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46</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5497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47</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453902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B349E5A6-C20F-6D4B-946E-D338F79B8226}" type="slidenum">
              <a:rPr lang="en-US">
                <a:solidFill>
                  <a:prstClr val="black"/>
                </a:solidFill>
                <a:latin typeface="Arial" charset="0"/>
                <a:ea typeface="ＭＳ Ｐゴシック" charset="0"/>
                <a:cs typeface="ＭＳ Ｐゴシック" charset="0"/>
              </a:rPr>
              <a:pPr/>
              <a:t>48</a:t>
            </a:fld>
            <a:endParaRPr lang="en-US" dirty="0">
              <a:solidFill>
                <a:prstClr val="black"/>
              </a:solidFill>
              <a:latin typeface="Arial" charset="0"/>
              <a:ea typeface="ＭＳ Ｐゴシック" charset="0"/>
              <a:cs typeface="ＭＳ Ｐゴシック" charset="0"/>
            </a:endParaRPr>
          </a:p>
        </p:txBody>
      </p:sp>
      <p:sp>
        <p:nvSpPr>
          <p:cNvPr id="690179"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876300" y="4419601"/>
            <a:ext cx="53181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3159" tIns="46580" rIns="93159" bIns="46580"/>
          <a:lstStyle/>
          <a:p>
            <a:pPr>
              <a:defRPr/>
            </a:pPr>
            <a:endParaRPr lang="en-US" dirty="0">
              <a:latin typeface="Times New Roman" charset="0"/>
              <a:ea typeface="+mn-ea"/>
            </a:endParaRPr>
          </a:p>
        </p:txBody>
      </p:sp>
    </p:spTree>
    <p:extLst>
      <p:ext uri="{BB962C8B-B14F-4D97-AF65-F5344CB8AC3E}">
        <p14:creationId xmlns:p14="http://schemas.microsoft.com/office/powerpoint/2010/main" val="147235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B349E5A6-C20F-6D4B-946E-D338F79B8226}" type="slidenum">
              <a:rPr lang="en-US">
                <a:solidFill>
                  <a:prstClr val="black"/>
                </a:solidFill>
                <a:latin typeface="Arial" charset="0"/>
                <a:ea typeface="ＭＳ Ｐゴシック" charset="0"/>
                <a:cs typeface="ＭＳ Ｐゴシック" charset="0"/>
              </a:rPr>
              <a:pPr/>
              <a:t>49</a:t>
            </a:fld>
            <a:endParaRPr lang="en-US" dirty="0">
              <a:solidFill>
                <a:prstClr val="black"/>
              </a:solidFill>
              <a:latin typeface="Arial" charset="0"/>
              <a:ea typeface="ＭＳ Ｐゴシック" charset="0"/>
              <a:cs typeface="ＭＳ Ｐゴシック" charset="0"/>
            </a:endParaRPr>
          </a:p>
        </p:txBody>
      </p:sp>
      <p:sp>
        <p:nvSpPr>
          <p:cNvPr id="690179"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876300" y="4419601"/>
            <a:ext cx="53181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3159" tIns="46580" rIns="93159" bIns="46580"/>
          <a:lstStyle/>
          <a:p>
            <a:pPr>
              <a:defRPr/>
            </a:pPr>
            <a:r>
              <a:rPr lang="en-US" b="1" dirty="0"/>
              <a:t>Instructor Notes</a:t>
            </a:r>
          </a:p>
          <a:p>
            <a:pPr marL="174708" indent="-174708">
              <a:buFont typeface="Arial" panose="020B0604020202020204" pitchFamily="34" charset="0"/>
              <a:buChar char="•"/>
            </a:pPr>
            <a:r>
              <a:rPr lang="en-US" dirty="0"/>
              <a:t>Broken water mains and breakdowns at water treatment facilities are a risk to the safety of food.</a:t>
            </a:r>
          </a:p>
          <a:p>
            <a:pPr marL="174708" indent="-174708">
              <a:buFont typeface="Arial" panose="020B0604020202020204" pitchFamily="34" charset="0"/>
              <a:buChar char="•"/>
            </a:pPr>
            <a:r>
              <a:rPr lang="en-US" dirty="0"/>
              <a:t>Have emergency-contact information for your regulatory authority, plumber, and water department.</a:t>
            </a:r>
          </a:p>
          <a:p>
            <a:pPr marL="174708" indent="-174708">
              <a:buFont typeface="Arial" panose="020B0604020202020204" pitchFamily="34" charset="0"/>
              <a:buChar char="•"/>
            </a:pPr>
            <a:r>
              <a:rPr lang="en-US" dirty="0"/>
              <a:t>Develop procedures that minimize water use during the emergency (e.g., use single-use items for service).</a:t>
            </a:r>
          </a:p>
          <a:p>
            <a:pPr marL="174708" indent="-174708">
              <a:buFont typeface="Arial" panose="020B0604020202020204" pitchFamily="34" charset="0"/>
              <a:buChar char="•"/>
            </a:pPr>
            <a:r>
              <a:rPr lang="en-US" dirty="0"/>
              <a:t>Work with your regulatory authority to develop an emergency handwashing procedure for use during water service interruptions.</a:t>
            </a:r>
          </a:p>
          <a:p>
            <a:pPr marL="174708" indent="-174708">
              <a:buFont typeface="Arial" panose="020B0604020202020204" pitchFamily="34" charset="0"/>
              <a:buChar char="•"/>
            </a:pPr>
            <a:endParaRPr lang="en-US" dirty="0">
              <a:latin typeface="Times New Roman" charset="0"/>
              <a:ea typeface="+mn-ea"/>
            </a:endParaRPr>
          </a:p>
        </p:txBody>
      </p:sp>
    </p:spTree>
    <p:extLst>
      <p:ext uri="{BB962C8B-B14F-4D97-AF65-F5344CB8AC3E}">
        <p14:creationId xmlns:p14="http://schemas.microsoft.com/office/powerpoint/2010/main" val="1054331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E5F27504-4F8D-7540-B241-8B51D72B5D18}" type="slidenum">
              <a:rPr lang="en-US">
                <a:solidFill>
                  <a:srgbClr val="000000"/>
                </a:solidFill>
                <a:latin typeface="Arial" charset="0"/>
                <a:ea typeface="ＭＳ Ｐゴシック" charset="0"/>
                <a:cs typeface="ＭＳ Ｐゴシック" charset="0"/>
              </a:rPr>
              <a:pPr/>
              <a:t>5</a:t>
            </a:fld>
            <a:endParaRPr lang="en-US" dirty="0">
              <a:solidFill>
                <a:srgbClr val="000000"/>
              </a:solidFill>
              <a:latin typeface="Arial" charset="0"/>
              <a:ea typeface="ＭＳ Ｐゴシック" charset="0"/>
              <a:cs typeface="ＭＳ Ｐゴシック" charset="0"/>
            </a:endParaRPr>
          </a:p>
        </p:txBody>
      </p:sp>
      <p:sp>
        <p:nvSpPr>
          <p:cNvPr id="662531" name="Rectangle 2"/>
          <p:cNvSpPr>
            <a:spLocks noGrp="1" noRot="1" noChangeAspect="1" noChangeArrowheads="1" noTextEdit="1"/>
          </p:cNvSpPr>
          <p:nvPr>
            <p:ph type="sldImg"/>
          </p:nvPr>
        </p:nvSpPr>
        <p:spPr>
          <a:xfrm>
            <a:off x="1182688" y="696913"/>
            <a:ext cx="4648200" cy="3486150"/>
          </a:xfrm>
          <a:ln/>
        </p:spPr>
      </p:sp>
      <p:sp>
        <p:nvSpPr>
          <p:cNvPr id="498692" name="Rectangle 3"/>
          <p:cNvSpPr>
            <a:spLocks noGrp="1" noChangeArrowheads="1"/>
          </p:cNvSpPr>
          <p:nvPr>
            <p:ph type="body" idx="1"/>
          </p:nvPr>
        </p:nvSpPr>
        <p:spPr>
          <a:xfrm>
            <a:off x="876300" y="4419600"/>
            <a:ext cx="5607050"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b="1" dirty="0">
                <a:latin typeface="Times New Roman" charset="0"/>
                <a:ea typeface="+mn-ea"/>
              </a:rPr>
              <a:t>Instructor Notes</a:t>
            </a:r>
            <a:endParaRPr lang="en-US" dirty="0">
              <a:latin typeface="Times New Roman" charset="0"/>
              <a:ea typeface="+mn-ea"/>
            </a:endParaRPr>
          </a:p>
          <a:p>
            <a:pPr marL="174708" indent="-174708">
              <a:buFont typeface="Arial" panose="020B0604020202020204" pitchFamily="34" charset="0"/>
              <a:buChar char="•"/>
              <a:defRPr/>
            </a:pPr>
            <a:r>
              <a:rPr lang="en-US" dirty="0">
                <a:latin typeface="Times New Roman" charset="0"/>
                <a:ea typeface="+mn-ea"/>
              </a:rPr>
              <a:t>Having food safety programs already in place gives you the foundation for your system. The principles presented in the ServSafe program are the basis of these programs. </a:t>
            </a:r>
          </a:p>
        </p:txBody>
      </p:sp>
    </p:spTree>
    <p:extLst>
      <p:ext uri="{BB962C8B-B14F-4D97-AF65-F5344CB8AC3E}">
        <p14:creationId xmlns:p14="http://schemas.microsoft.com/office/powerpoint/2010/main" val="19713498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50</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xfrm>
            <a:off x="701040" y="4431391"/>
            <a:ext cx="5608320" cy="418338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r>
              <a:rPr lang="en-US" dirty="0">
                <a:latin typeface="+mn-lt"/>
                <a:cs typeface="+mn-cs"/>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0633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51</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49692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52</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1570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53</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047999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54</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52398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55</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26495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56</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4027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57</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50300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B349E5A6-C20F-6D4B-946E-D338F79B8226}" type="slidenum">
              <a:rPr lang="en-US">
                <a:solidFill>
                  <a:prstClr val="black"/>
                </a:solidFill>
                <a:latin typeface="Arial" charset="0"/>
                <a:ea typeface="ＭＳ Ｐゴシック" charset="0"/>
                <a:cs typeface="ＭＳ Ｐゴシック" charset="0"/>
              </a:rPr>
              <a:pPr/>
              <a:t>58</a:t>
            </a:fld>
            <a:endParaRPr lang="en-US" dirty="0">
              <a:solidFill>
                <a:prstClr val="black"/>
              </a:solidFill>
              <a:latin typeface="Arial" charset="0"/>
              <a:ea typeface="ＭＳ Ｐゴシック" charset="0"/>
              <a:cs typeface="ＭＳ Ｐゴシック" charset="0"/>
            </a:endParaRPr>
          </a:p>
        </p:txBody>
      </p:sp>
      <p:sp>
        <p:nvSpPr>
          <p:cNvPr id="690179"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876300" y="4419601"/>
            <a:ext cx="53181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3159" tIns="46580" rIns="93159" bIns="46580"/>
          <a:lstStyle/>
          <a:p>
            <a:pPr>
              <a:defRPr/>
            </a:pPr>
            <a:r>
              <a:rPr lang="en-US" b="1" dirty="0">
                <a:latin typeface="Times New Roman" charset="0"/>
                <a:ea typeface="+mn-ea"/>
              </a:rPr>
              <a:t>Instructor</a:t>
            </a:r>
            <a:r>
              <a:rPr lang="en-US" b="1" baseline="0" dirty="0">
                <a:latin typeface="Times New Roman" charset="0"/>
                <a:ea typeface="+mn-ea"/>
              </a:rPr>
              <a:t> Notes</a:t>
            </a:r>
          </a:p>
          <a:p>
            <a:pPr marL="114294" indent="-114294">
              <a:buFontTx/>
              <a:buChar char="•"/>
              <a:defRPr/>
            </a:pPr>
            <a:r>
              <a:rPr lang="en-US" dirty="0">
                <a:latin typeface="Times New Roman" charset="0"/>
                <a:ea typeface="+mn-ea"/>
              </a:rPr>
              <a:t>When water is restored or the regulatory authority has lifted any boiled-water advisory, you should plan on taking the actions on the slide.</a:t>
            </a:r>
          </a:p>
        </p:txBody>
      </p:sp>
    </p:spTree>
    <p:extLst>
      <p:ext uri="{BB962C8B-B14F-4D97-AF65-F5344CB8AC3E}">
        <p14:creationId xmlns:p14="http://schemas.microsoft.com/office/powerpoint/2010/main" val="36449720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B349E5A6-C20F-6D4B-946E-D338F79B8226}" type="slidenum">
              <a:rPr lang="en-US">
                <a:solidFill>
                  <a:prstClr val="black"/>
                </a:solidFill>
                <a:latin typeface="Arial" charset="0"/>
                <a:ea typeface="ＭＳ Ｐゴシック" charset="0"/>
                <a:cs typeface="ＭＳ Ｐゴシック" charset="0"/>
              </a:rPr>
              <a:pPr/>
              <a:t>59</a:t>
            </a:fld>
            <a:endParaRPr lang="en-US" dirty="0">
              <a:solidFill>
                <a:prstClr val="black"/>
              </a:solidFill>
              <a:latin typeface="Arial" charset="0"/>
              <a:ea typeface="ＭＳ Ｐゴシック" charset="0"/>
              <a:cs typeface="ＭＳ Ｐゴシック" charset="0"/>
            </a:endParaRPr>
          </a:p>
        </p:txBody>
      </p:sp>
      <p:sp>
        <p:nvSpPr>
          <p:cNvPr id="690179"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876300" y="4419601"/>
            <a:ext cx="53181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3159" tIns="46580" rIns="93159" bIns="46580"/>
          <a:lstStyle/>
          <a:p>
            <a:endParaRPr lang="en-US" dirty="0">
              <a:latin typeface="Times New Roman" charset="0"/>
              <a:ea typeface="+mn-ea"/>
            </a:endParaRPr>
          </a:p>
        </p:txBody>
      </p:sp>
    </p:spTree>
    <p:extLst>
      <p:ext uri="{BB962C8B-B14F-4D97-AF65-F5344CB8AC3E}">
        <p14:creationId xmlns:p14="http://schemas.microsoft.com/office/powerpoint/2010/main" val="512521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933C7AB3-64A3-E14D-AD55-323D9AFEA298}" type="slidenum">
              <a:rPr lang="en-US">
                <a:solidFill>
                  <a:srgbClr val="000000"/>
                </a:solidFill>
                <a:latin typeface="Arial" charset="0"/>
                <a:ea typeface="ＭＳ Ｐゴシック" charset="0"/>
                <a:cs typeface="ＭＳ Ｐゴシック" charset="0"/>
              </a:rPr>
              <a:pPr/>
              <a:t>6</a:t>
            </a:fld>
            <a:endParaRPr lang="en-US" dirty="0">
              <a:solidFill>
                <a:srgbClr val="000000"/>
              </a:solidFill>
              <a:latin typeface="Arial" charset="0"/>
              <a:ea typeface="ＭＳ Ｐゴシック" charset="0"/>
              <a:cs typeface="ＭＳ Ｐゴシック" charset="0"/>
            </a:endParaRPr>
          </a:p>
        </p:txBody>
      </p:sp>
      <p:sp>
        <p:nvSpPr>
          <p:cNvPr id="663555" name="Rectangle 2"/>
          <p:cNvSpPr>
            <a:spLocks noGrp="1" noRot="1" noChangeAspect="1" noChangeArrowheads="1" noTextEdit="1"/>
          </p:cNvSpPr>
          <p:nvPr>
            <p:ph type="sldImg"/>
          </p:nvPr>
        </p:nvSpPr>
        <p:spPr>
          <a:xfrm>
            <a:off x="1182688" y="696913"/>
            <a:ext cx="4648200" cy="3486150"/>
          </a:xfrm>
          <a:ln/>
        </p:spPr>
      </p:sp>
      <p:sp>
        <p:nvSpPr>
          <p:cNvPr id="66564" name="Notes Placeholder 1"/>
          <p:cNvSpPr>
            <a:spLocks noGrp="1"/>
          </p:cNvSpPr>
          <p:nvPr>
            <p:ph type="body" idx="1"/>
          </p:nvPr>
        </p:nvSpPr>
        <p:spPr>
          <a:xfrm>
            <a:off x="868363" y="4419600"/>
            <a:ext cx="5608637" cy="4183063"/>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b="1" dirty="0">
                <a:latin typeface="Times New Roman" charset="0"/>
                <a:ea typeface="ＭＳ Ｐゴシック" charset="0"/>
                <a:cs typeface="ＭＳ Ｐゴシック" charset="0"/>
              </a:rPr>
              <a:t>Instructor Notes</a:t>
            </a:r>
          </a:p>
          <a:p>
            <a:pPr marL="174708" indent="-174708" defTabSz="931774">
              <a:buFont typeface="Arial" panose="020B0604020202020204" pitchFamily="34" charset="0"/>
              <a:buChar char="•"/>
              <a:defRPr/>
            </a:pPr>
            <a:r>
              <a:rPr lang="en-US" dirty="0">
                <a:latin typeface="Times New Roman" charset="0"/>
                <a:cs typeface="+mn-cs"/>
              </a:rPr>
              <a:t>It is the manager’s responsibility to actively control these and other risk factors for foodborne illness. This is called active managerial control. </a:t>
            </a:r>
          </a:p>
          <a:p>
            <a:pPr marL="174708" indent="-174708" defTabSz="931774">
              <a:buFont typeface="Arial" panose="020B0604020202020204" pitchFamily="34" charset="0"/>
              <a:buChar char="•"/>
              <a:defRPr/>
            </a:pPr>
            <a:r>
              <a:rPr lang="en-US" dirty="0">
                <a:latin typeface="Times New Roman" charset="0"/>
                <a:cs typeface="+mn-cs"/>
              </a:rPr>
              <a:t>Active managerial control is proactive rather than reactive. You must anticipate risks and plan for them.</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34467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B349E5A6-C20F-6D4B-946E-D338F79B8226}" type="slidenum">
              <a:rPr lang="en-US">
                <a:solidFill>
                  <a:prstClr val="black"/>
                </a:solidFill>
                <a:latin typeface="Arial" charset="0"/>
                <a:ea typeface="ＭＳ Ｐゴシック" charset="0"/>
                <a:cs typeface="ＭＳ Ｐゴシック" charset="0"/>
              </a:rPr>
              <a:pPr/>
              <a:t>60</a:t>
            </a:fld>
            <a:endParaRPr lang="en-US" dirty="0">
              <a:solidFill>
                <a:prstClr val="black"/>
              </a:solidFill>
              <a:latin typeface="Arial" charset="0"/>
              <a:ea typeface="ＭＳ Ｐゴシック" charset="0"/>
              <a:cs typeface="ＭＳ Ｐゴシック" charset="0"/>
            </a:endParaRPr>
          </a:p>
        </p:txBody>
      </p:sp>
      <p:sp>
        <p:nvSpPr>
          <p:cNvPr id="690179"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876300" y="4419601"/>
            <a:ext cx="53181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3159" tIns="46580" rIns="93159" bIns="46580"/>
          <a:lstStyle/>
          <a:p>
            <a:pPr>
              <a:defRPr/>
            </a:pPr>
            <a:r>
              <a:rPr lang="en-US" b="1" dirty="0">
                <a:latin typeface="Times New Roman" charset="0"/>
                <a:ea typeface="+mn-ea"/>
              </a:rPr>
              <a:t>Instructor</a:t>
            </a:r>
            <a:r>
              <a:rPr lang="en-US" b="1" baseline="0" dirty="0">
                <a:latin typeface="Times New Roman" charset="0"/>
                <a:ea typeface="+mn-ea"/>
              </a:rPr>
              <a:t> Notes</a:t>
            </a:r>
          </a:p>
          <a:p>
            <a:pPr marL="114294" indent="-114294">
              <a:buFontTx/>
              <a:buChar char="•"/>
              <a:defRPr/>
            </a:pPr>
            <a:r>
              <a:rPr lang="en-US" dirty="0">
                <a:latin typeface="Times New Roman" charset="0"/>
                <a:ea typeface="+mn-ea"/>
              </a:rPr>
              <a:t>If a fire occurs, you must stop operating until the fire is out and you can again prep food safely. Block off areas and do not use equipment, utensils, and other items affected by the fire.</a:t>
            </a:r>
          </a:p>
          <a:p>
            <a:pPr marL="114294" indent="-114294">
              <a:buFontTx/>
              <a:buChar char="•"/>
              <a:defRPr/>
            </a:pPr>
            <a:r>
              <a:rPr lang="en-US" dirty="0">
                <a:latin typeface="Times New Roman" charset="0"/>
                <a:ea typeface="+mn-ea"/>
              </a:rPr>
              <a:t>Check water lines. The use of fire hoses may have lowered water pressure in the area. This could cause backflow and water contamination.</a:t>
            </a:r>
          </a:p>
        </p:txBody>
      </p:sp>
    </p:spTree>
    <p:extLst>
      <p:ext uri="{BB962C8B-B14F-4D97-AF65-F5344CB8AC3E}">
        <p14:creationId xmlns:p14="http://schemas.microsoft.com/office/powerpoint/2010/main" val="21523787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B349E5A6-C20F-6D4B-946E-D338F79B8226}" type="slidenum">
              <a:rPr lang="en-US">
                <a:solidFill>
                  <a:prstClr val="black"/>
                </a:solidFill>
                <a:latin typeface="Arial" charset="0"/>
                <a:ea typeface="ＭＳ Ｐゴシック" charset="0"/>
                <a:cs typeface="ＭＳ Ｐゴシック" charset="0"/>
              </a:rPr>
              <a:pPr/>
              <a:t>61</a:t>
            </a:fld>
            <a:endParaRPr lang="en-US" dirty="0">
              <a:solidFill>
                <a:prstClr val="black"/>
              </a:solidFill>
              <a:latin typeface="Arial" charset="0"/>
              <a:ea typeface="ＭＳ Ｐゴシック" charset="0"/>
              <a:cs typeface="ＭＳ Ｐゴシック" charset="0"/>
            </a:endParaRPr>
          </a:p>
        </p:txBody>
      </p:sp>
      <p:sp>
        <p:nvSpPr>
          <p:cNvPr id="690179"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876300" y="4419601"/>
            <a:ext cx="53181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3159" tIns="46580" rIns="93159" bIns="46580"/>
          <a:lstStyle/>
          <a:p>
            <a:endParaRPr lang="en-US" dirty="0">
              <a:latin typeface="Times New Roman" charset="0"/>
              <a:ea typeface="+mn-ea"/>
            </a:endParaRPr>
          </a:p>
        </p:txBody>
      </p:sp>
    </p:spTree>
    <p:extLst>
      <p:ext uri="{BB962C8B-B14F-4D97-AF65-F5344CB8AC3E}">
        <p14:creationId xmlns:p14="http://schemas.microsoft.com/office/powerpoint/2010/main" val="37041700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62</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354620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63</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367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A9B74CE9-DA8A-1E43-BEC7-5588AEBBCE32}" type="slidenum">
              <a:rPr lang="en-US">
                <a:solidFill>
                  <a:prstClr val="black"/>
                </a:solidFill>
                <a:latin typeface="Arial" charset="0"/>
                <a:ea typeface="ＭＳ Ｐゴシック" charset="0"/>
                <a:cs typeface="ＭＳ Ｐゴシック" charset="0"/>
              </a:rPr>
              <a:pPr/>
              <a:t>64</a:t>
            </a:fld>
            <a:endParaRPr lang="en-US" dirty="0">
              <a:solidFill>
                <a:prstClr val="black"/>
              </a:solidFill>
              <a:latin typeface="Arial" charset="0"/>
              <a:ea typeface="ＭＳ Ｐゴシック" charset="0"/>
              <a:cs typeface="ＭＳ Ｐゴシック" charset="0"/>
            </a:endParaRPr>
          </a:p>
        </p:txBody>
      </p:sp>
      <p:sp>
        <p:nvSpPr>
          <p:cNvPr id="685059" name="Rectangle 2"/>
          <p:cNvSpPr>
            <a:spLocks noGrp="1" noRot="1" noChangeAspect="1" noChangeArrowheads="1" noTextEdit="1"/>
          </p:cNvSpPr>
          <p:nvPr>
            <p:ph type="sldImg"/>
          </p:nvPr>
        </p:nvSpPr>
        <p:spPr>
          <a:ln/>
        </p:spPr>
      </p:sp>
      <p:sp>
        <p:nvSpPr>
          <p:cNvPr id="685060" name="Notes Placeholder 1"/>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274646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5462">
              <a:defRPr sz="1200">
                <a:solidFill>
                  <a:schemeClr val="tx1"/>
                </a:solidFill>
                <a:latin typeface="Times New Roman" charset="0"/>
                <a:ea typeface="ヒラギノ角ゴ Pro W3" charset="0"/>
              </a:defRPr>
            </a:lvl1pPr>
            <a:lvl2pPr marL="742909" indent="-285734" defTabSz="925462">
              <a:defRPr sz="1200">
                <a:solidFill>
                  <a:schemeClr val="tx1"/>
                </a:solidFill>
                <a:latin typeface="Times New Roman" charset="0"/>
                <a:ea typeface="ヒラギノ角ゴ Pro W3" charset="0"/>
              </a:defRPr>
            </a:lvl2pPr>
            <a:lvl3pPr marL="1142937" indent="-228587" defTabSz="925462">
              <a:defRPr sz="1200">
                <a:solidFill>
                  <a:schemeClr val="tx1"/>
                </a:solidFill>
                <a:latin typeface="Times New Roman" charset="0"/>
                <a:ea typeface="ヒラギノ角ゴ Pro W3" charset="0"/>
              </a:defRPr>
            </a:lvl3pPr>
            <a:lvl4pPr marL="1600111" indent="-228587" defTabSz="925462">
              <a:defRPr sz="1200">
                <a:solidFill>
                  <a:schemeClr val="tx1"/>
                </a:solidFill>
                <a:latin typeface="Times New Roman" charset="0"/>
                <a:ea typeface="ヒラギノ角ゴ Pro W3" charset="0"/>
              </a:defRPr>
            </a:lvl4pPr>
            <a:lvl5pPr marL="2057287" indent="-228587" defTabSz="925462">
              <a:defRPr sz="1200">
                <a:solidFill>
                  <a:schemeClr val="tx1"/>
                </a:solidFill>
                <a:latin typeface="Times New Roman" charset="0"/>
                <a:ea typeface="ヒラギノ角ゴ Pro W3" charset="0"/>
              </a:defRPr>
            </a:lvl5pPr>
            <a:lvl6pPr marL="251446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5462" eaLnBrk="0" fontAlgn="base" hangingPunct="0">
              <a:spcBef>
                <a:spcPct val="30000"/>
              </a:spcBef>
              <a:spcAft>
                <a:spcPct val="0"/>
              </a:spcAft>
              <a:defRPr sz="1200">
                <a:solidFill>
                  <a:schemeClr val="tx1"/>
                </a:solidFill>
                <a:latin typeface="Times New Roman" charset="0"/>
                <a:ea typeface="ヒラギノ角ゴ Pro W3" charset="0"/>
              </a:defRPr>
            </a:lvl9pPr>
          </a:lstStyle>
          <a:p>
            <a:fld id="{B349E5A6-C20F-6D4B-946E-D338F79B8226}" type="slidenum">
              <a:rPr lang="en-US">
                <a:solidFill>
                  <a:prstClr val="black"/>
                </a:solidFill>
                <a:latin typeface="Arial" charset="0"/>
                <a:ea typeface="ＭＳ Ｐゴシック" charset="0"/>
                <a:cs typeface="ＭＳ Ｐゴシック" charset="0"/>
              </a:rPr>
              <a:pPr/>
              <a:t>65</a:t>
            </a:fld>
            <a:endParaRPr lang="en-US" dirty="0">
              <a:solidFill>
                <a:prstClr val="black"/>
              </a:solidFill>
              <a:latin typeface="Arial" charset="0"/>
              <a:ea typeface="ＭＳ Ｐゴシック" charset="0"/>
              <a:cs typeface="ＭＳ Ｐゴシック" charset="0"/>
            </a:endParaRPr>
          </a:p>
        </p:txBody>
      </p:sp>
      <p:sp>
        <p:nvSpPr>
          <p:cNvPr id="690179"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876300" y="4419601"/>
            <a:ext cx="53181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3159" tIns="46580" rIns="93159" bIns="46580"/>
          <a:lstStyle/>
          <a:p>
            <a:pPr>
              <a:defRPr/>
            </a:pPr>
            <a:endParaRPr lang="en-US" dirty="0">
              <a:latin typeface="Times New Roman" charset="0"/>
              <a:ea typeface="+mn-ea"/>
            </a:endParaRPr>
          </a:p>
        </p:txBody>
      </p:sp>
    </p:spTree>
    <p:extLst>
      <p:ext uri="{BB962C8B-B14F-4D97-AF65-F5344CB8AC3E}">
        <p14:creationId xmlns:p14="http://schemas.microsoft.com/office/powerpoint/2010/main" val="584860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43098" eaLnBrk="0" hangingPunct="0">
              <a:defRPr sz="3300" b="1">
                <a:solidFill>
                  <a:srgbClr val="FFFFFF"/>
                </a:solidFill>
                <a:latin typeface="Arial" charset="0"/>
                <a:ea typeface="ＭＳ Ｐゴシック" charset="0"/>
              </a:defRPr>
            </a:lvl1pPr>
            <a:lvl2pPr marL="757066" indent="-291179" defTabSz="943098" eaLnBrk="0" hangingPunct="0">
              <a:defRPr sz="3300" b="1">
                <a:solidFill>
                  <a:srgbClr val="FFFFFF"/>
                </a:solidFill>
                <a:latin typeface="Arial" charset="0"/>
                <a:ea typeface="ＭＳ Ｐゴシック" charset="0"/>
              </a:defRPr>
            </a:lvl2pPr>
            <a:lvl3pPr marL="1164717" indent="-232943" defTabSz="943098" eaLnBrk="0" hangingPunct="0">
              <a:defRPr sz="3300" b="1">
                <a:solidFill>
                  <a:srgbClr val="FFFFFF"/>
                </a:solidFill>
                <a:latin typeface="Arial" charset="0"/>
                <a:ea typeface="ＭＳ Ｐゴシック" charset="0"/>
              </a:defRPr>
            </a:lvl3pPr>
            <a:lvl4pPr marL="1630604" indent="-232943" defTabSz="943098" eaLnBrk="0" hangingPunct="0">
              <a:defRPr sz="3300" b="1">
                <a:solidFill>
                  <a:srgbClr val="FFFFFF"/>
                </a:solidFill>
                <a:latin typeface="Arial" charset="0"/>
                <a:ea typeface="ＭＳ Ｐゴシック" charset="0"/>
              </a:defRPr>
            </a:lvl4pPr>
            <a:lvl5pPr marL="2096491" indent="-232943" defTabSz="943098" eaLnBrk="0" hangingPunct="0">
              <a:defRPr sz="3300" b="1">
                <a:solidFill>
                  <a:srgbClr val="FFFFFF"/>
                </a:solidFill>
                <a:latin typeface="Arial" charset="0"/>
                <a:ea typeface="ＭＳ Ｐゴシック" charset="0"/>
              </a:defRPr>
            </a:lvl5pPr>
            <a:lvl6pPr marL="2562377" indent="-232943" defTabSz="943098" eaLnBrk="0" fontAlgn="base" hangingPunct="0">
              <a:spcBef>
                <a:spcPct val="0"/>
              </a:spcBef>
              <a:spcAft>
                <a:spcPct val="0"/>
              </a:spcAft>
              <a:defRPr sz="3300" b="1">
                <a:solidFill>
                  <a:srgbClr val="FFFFFF"/>
                </a:solidFill>
                <a:latin typeface="Arial" charset="0"/>
                <a:ea typeface="ＭＳ Ｐゴシック" charset="0"/>
              </a:defRPr>
            </a:lvl6pPr>
            <a:lvl7pPr marL="3028264" indent="-232943" defTabSz="943098" eaLnBrk="0" fontAlgn="base" hangingPunct="0">
              <a:spcBef>
                <a:spcPct val="0"/>
              </a:spcBef>
              <a:spcAft>
                <a:spcPct val="0"/>
              </a:spcAft>
              <a:defRPr sz="3300" b="1">
                <a:solidFill>
                  <a:srgbClr val="FFFFFF"/>
                </a:solidFill>
                <a:latin typeface="Arial" charset="0"/>
                <a:ea typeface="ＭＳ Ｐゴシック" charset="0"/>
              </a:defRPr>
            </a:lvl7pPr>
            <a:lvl8pPr marL="3494151" indent="-232943" defTabSz="943098" eaLnBrk="0" fontAlgn="base" hangingPunct="0">
              <a:spcBef>
                <a:spcPct val="0"/>
              </a:spcBef>
              <a:spcAft>
                <a:spcPct val="0"/>
              </a:spcAft>
              <a:defRPr sz="3300" b="1">
                <a:solidFill>
                  <a:srgbClr val="FFFFFF"/>
                </a:solidFill>
                <a:latin typeface="Arial" charset="0"/>
                <a:ea typeface="ＭＳ Ｐゴシック" charset="0"/>
              </a:defRPr>
            </a:lvl8pPr>
            <a:lvl9pPr marL="3960038" indent="-232943" defTabSz="943098" eaLnBrk="0" fontAlgn="base" hangingPunct="0">
              <a:spcBef>
                <a:spcPct val="0"/>
              </a:spcBef>
              <a:spcAft>
                <a:spcPct val="0"/>
              </a:spcAft>
              <a:defRPr sz="3300" b="1">
                <a:solidFill>
                  <a:srgbClr val="FFFFFF"/>
                </a:solidFill>
                <a:latin typeface="Arial" charset="0"/>
                <a:ea typeface="ＭＳ Ｐゴシック" charset="0"/>
              </a:defRPr>
            </a:lvl9pPr>
          </a:lstStyle>
          <a:p>
            <a:pPr eaLnBrk="1" hangingPunct="1">
              <a:defRPr/>
            </a:pPr>
            <a:fld id="{E9E8BD86-C9EE-DA4B-B842-2058EBCA18A6}" type="slidenum">
              <a:rPr lang="en-US" sz="1200" b="0">
                <a:solidFill>
                  <a:schemeClr val="tx1"/>
                </a:solidFill>
              </a:rPr>
              <a:pPr eaLnBrk="1" hangingPunct="1">
                <a:defRPr/>
              </a:pPr>
              <a:t>7</a:t>
            </a:fld>
            <a:endParaRPr lang="en-US" sz="1200" b="0" dirty="0">
              <a:solidFill>
                <a:schemeClr val="tx1"/>
              </a:solidFill>
            </a:endParaRPr>
          </a:p>
        </p:txBody>
      </p:sp>
      <p:sp>
        <p:nvSpPr>
          <p:cNvPr id="500739" name="Rectangle 2"/>
          <p:cNvSpPr>
            <a:spLocks noGrp="1" noRot="1" noChangeAspect="1" noChangeArrowheads="1" noTextEdit="1"/>
          </p:cNvSpPr>
          <p:nvPr>
            <p:ph type="sldImg"/>
          </p:nvPr>
        </p:nvSpPr>
        <p:spPr>
          <a:xfrm>
            <a:off x="1222375" y="708025"/>
            <a:ext cx="4725988" cy="3544888"/>
          </a:xfrm>
          <a:ln/>
        </p:spPr>
      </p:sp>
      <p:sp>
        <p:nvSpPr>
          <p:cNvPr id="500741" name="Notes Placeholder 2"/>
          <p:cNvSpPr>
            <a:spLocks noGrp="1"/>
          </p:cNvSpPr>
          <p:nvPr>
            <p:ph type="body" idx="1"/>
          </p:nvPr>
        </p:nvSpPr>
        <p:spPr>
          <a:xfrm>
            <a:off x="701040" y="4449684"/>
            <a:ext cx="5608320" cy="418338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4708" indent="-174708">
              <a:buFont typeface="Arial" panose="020B0604020202020204" pitchFamily="34" charset="0"/>
              <a:buChar char="•"/>
              <a:defRPr/>
            </a:pPr>
            <a:r>
              <a:rPr lang="en-US" dirty="0">
                <a:latin typeface="Times New Roman" charset="0"/>
                <a:cs typeface="+mn-cs"/>
              </a:rPr>
              <a:t>There are many ways to achieve active managerial control in the operation. According to the Food and Drug Administration (FDA), you can use simple tools such as training programs, manager supervision, and the incorporation of SOPs. Active managerial control can also be achieved through more complex solutions such as a </a:t>
            </a:r>
            <a:r>
              <a:rPr lang="en-US" dirty="0">
                <a:ea typeface="ＭＳ Ｐゴシック" charset="0"/>
                <a:cs typeface="ＭＳ Ｐゴシック" charset="0"/>
              </a:rPr>
              <a:t>Hazard Analysis Critical Control Point (HACCP) program</a:t>
            </a:r>
            <a:r>
              <a:rPr lang="en-US" dirty="0">
                <a:latin typeface="Times New Roman" charset="0"/>
                <a:cs typeface="+mn-cs"/>
              </a:rPr>
              <a:t>.</a:t>
            </a:r>
          </a:p>
        </p:txBody>
      </p:sp>
    </p:spTree>
    <p:extLst>
      <p:ext uri="{BB962C8B-B14F-4D97-AF65-F5344CB8AC3E}">
        <p14:creationId xmlns:p14="http://schemas.microsoft.com/office/powerpoint/2010/main" val="284996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43098" eaLnBrk="0" hangingPunct="0">
              <a:defRPr sz="3300" b="1">
                <a:solidFill>
                  <a:srgbClr val="FFFFFF"/>
                </a:solidFill>
                <a:latin typeface="Arial" charset="0"/>
                <a:ea typeface="ＭＳ Ｐゴシック" charset="0"/>
              </a:defRPr>
            </a:lvl1pPr>
            <a:lvl2pPr marL="757066" indent="-291179" defTabSz="943098" eaLnBrk="0" hangingPunct="0">
              <a:defRPr sz="3300" b="1">
                <a:solidFill>
                  <a:srgbClr val="FFFFFF"/>
                </a:solidFill>
                <a:latin typeface="Arial" charset="0"/>
                <a:ea typeface="ＭＳ Ｐゴシック" charset="0"/>
              </a:defRPr>
            </a:lvl2pPr>
            <a:lvl3pPr marL="1164717" indent="-232943" defTabSz="943098" eaLnBrk="0" hangingPunct="0">
              <a:defRPr sz="3300" b="1">
                <a:solidFill>
                  <a:srgbClr val="FFFFFF"/>
                </a:solidFill>
                <a:latin typeface="Arial" charset="0"/>
                <a:ea typeface="ＭＳ Ｐゴシック" charset="0"/>
              </a:defRPr>
            </a:lvl3pPr>
            <a:lvl4pPr marL="1630604" indent="-232943" defTabSz="943098" eaLnBrk="0" hangingPunct="0">
              <a:defRPr sz="3300" b="1">
                <a:solidFill>
                  <a:srgbClr val="FFFFFF"/>
                </a:solidFill>
                <a:latin typeface="Arial" charset="0"/>
                <a:ea typeface="ＭＳ Ｐゴシック" charset="0"/>
              </a:defRPr>
            </a:lvl4pPr>
            <a:lvl5pPr marL="2096491" indent="-232943" defTabSz="943098" eaLnBrk="0" hangingPunct="0">
              <a:defRPr sz="3300" b="1">
                <a:solidFill>
                  <a:srgbClr val="FFFFFF"/>
                </a:solidFill>
                <a:latin typeface="Arial" charset="0"/>
                <a:ea typeface="ＭＳ Ｐゴシック" charset="0"/>
              </a:defRPr>
            </a:lvl5pPr>
            <a:lvl6pPr marL="2562377" indent="-232943" defTabSz="943098" eaLnBrk="0" fontAlgn="base" hangingPunct="0">
              <a:spcBef>
                <a:spcPct val="0"/>
              </a:spcBef>
              <a:spcAft>
                <a:spcPct val="0"/>
              </a:spcAft>
              <a:defRPr sz="3300" b="1">
                <a:solidFill>
                  <a:srgbClr val="FFFFFF"/>
                </a:solidFill>
                <a:latin typeface="Arial" charset="0"/>
                <a:ea typeface="ＭＳ Ｐゴシック" charset="0"/>
              </a:defRPr>
            </a:lvl6pPr>
            <a:lvl7pPr marL="3028264" indent="-232943" defTabSz="943098" eaLnBrk="0" fontAlgn="base" hangingPunct="0">
              <a:spcBef>
                <a:spcPct val="0"/>
              </a:spcBef>
              <a:spcAft>
                <a:spcPct val="0"/>
              </a:spcAft>
              <a:defRPr sz="3300" b="1">
                <a:solidFill>
                  <a:srgbClr val="FFFFFF"/>
                </a:solidFill>
                <a:latin typeface="Arial" charset="0"/>
                <a:ea typeface="ＭＳ Ｐゴシック" charset="0"/>
              </a:defRPr>
            </a:lvl7pPr>
            <a:lvl8pPr marL="3494151" indent="-232943" defTabSz="943098" eaLnBrk="0" fontAlgn="base" hangingPunct="0">
              <a:spcBef>
                <a:spcPct val="0"/>
              </a:spcBef>
              <a:spcAft>
                <a:spcPct val="0"/>
              </a:spcAft>
              <a:defRPr sz="3300" b="1">
                <a:solidFill>
                  <a:srgbClr val="FFFFFF"/>
                </a:solidFill>
                <a:latin typeface="Arial" charset="0"/>
                <a:ea typeface="ＭＳ Ｐゴシック" charset="0"/>
              </a:defRPr>
            </a:lvl8pPr>
            <a:lvl9pPr marL="3960038" indent="-232943" defTabSz="943098" eaLnBrk="0" fontAlgn="base" hangingPunct="0">
              <a:spcBef>
                <a:spcPct val="0"/>
              </a:spcBef>
              <a:spcAft>
                <a:spcPct val="0"/>
              </a:spcAft>
              <a:defRPr sz="3300" b="1">
                <a:solidFill>
                  <a:srgbClr val="FFFFFF"/>
                </a:solidFill>
                <a:latin typeface="Arial" charset="0"/>
                <a:ea typeface="ＭＳ Ｐゴシック" charset="0"/>
              </a:defRPr>
            </a:lvl9pPr>
          </a:lstStyle>
          <a:p>
            <a:pPr eaLnBrk="1" hangingPunct="1">
              <a:defRPr/>
            </a:pPr>
            <a:fld id="{E9E8BD86-C9EE-DA4B-B842-2058EBCA18A6}" type="slidenum">
              <a:rPr lang="en-US" sz="1200" b="0">
                <a:solidFill>
                  <a:schemeClr val="tx1"/>
                </a:solidFill>
              </a:rPr>
              <a:pPr eaLnBrk="1" hangingPunct="1">
                <a:defRPr/>
              </a:pPr>
              <a:t>8</a:t>
            </a:fld>
            <a:endParaRPr lang="en-US" sz="1200" b="0" dirty="0">
              <a:solidFill>
                <a:schemeClr val="tx1"/>
              </a:solidFill>
            </a:endParaRPr>
          </a:p>
        </p:txBody>
      </p:sp>
      <p:sp>
        <p:nvSpPr>
          <p:cNvPr id="500739" name="Rectangle 2"/>
          <p:cNvSpPr>
            <a:spLocks noGrp="1" noRot="1" noChangeAspect="1" noChangeArrowheads="1" noTextEdit="1"/>
          </p:cNvSpPr>
          <p:nvPr>
            <p:ph type="sldImg"/>
          </p:nvPr>
        </p:nvSpPr>
        <p:spPr>
          <a:xfrm>
            <a:off x="1222375" y="708025"/>
            <a:ext cx="4725988" cy="3544888"/>
          </a:xfrm>
          <a:ln/>
        </p:spPr>
      </p:sp>
      <p:sp>
        <p:nvSpPr>
          <p:cNvPr id="500741" name="Notes Placeholder 2"/>
          <p:cNvSpPr>
            <a:spLocks noGrp="1"/>
          </p:cNvSpPr>
          <p:nvPr>
            <p:ph type="body" idx="1"/>
          </p:nvPr>
        </p:nvSpPr>
        <p:spPr>
          <a:xfrm>
            <a:off x="701040" y="4449684"/>
            <a:ext cx="5608320" cy="418338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4708" indent="-174708">
              <a:buFont typeface="Arial" panose="020B0604020202020204" pitchFamily="34" charset="0"/>
              <a:buChar char="•"/>
              <a:defRPr/>
            </a:pPr>
            <a:r>
              <a:rPr lang="en-US" dirty="0">
                <a:ea typeface="ＭＳ Ｐゴシック" charset="0"/>
                <a:cs typeface="ＭＳ Ｐゴシック" charset="0"/>
              </a:rPr>
              <a:t>Managers should practice active managerial control throughout the flow of food. This includes anticipating potential foodborne illness risk factors and then controlling or eliminating them. </a:t>
            </a:r>
          </a:p>
          <a:p>
            <a:pPr marL="174708" indent="-174708">
              <a:buFont typeface="Arial" panose="020B0604020202020204" pitchFamily="34" charset="0"/>
              <a:buChar char="•"/>
              <a:defRPr/>
            </a:pPr>
            <a:r>
              <a:rPr lang="en-US" dirty="0">
                <a:latin typeface="Times New Roman" charset="0"/>
                <a:cs typeface="+mn-cs"/>
              </a:rPr>
              <a:t>Find and document the potential foodborne-illness risks in your operation. Then, identify the hazards that can be controlled or eliminated.</a:t>
            </a:r>
          </a:p>
          <a:p>
            <a:pPr marL="174708" indent="-174708">
              <a:buFont typeface="Arial" panose="020B0604020202020204" pitchFamily="34" charset="0"/>
              <a:buChar char="•"/>
              <a:defRPr/>
            </a:pPr>
            <a:r>
              <a:rPr lang="en-US" dirty="0">
                <a:latin typeface="Times New Roman" charset="0"/>
                <a:cs typeface="+mn-cs"/>
              </a:rPr>
              <a:t>Food will be safe if managers monitor critical activities in the operation. So make note of where employees must monitor food-safety requirements. This might include identifying when temperatures should be taken or how often sanitizer concentrations should be tested in a three-compartment sink.</a:t>
            </a:r>
          </a:p>
          <a:p>
            <a:pPr marL="174708" indent="-174708">
              <a:buFont typeface="Arial" panose="020B0604020202020204" pitchFamily="34" charset="0"/>
              <a:buChar char="•"/>
              <a:defRPr/>
            </a:pPr>
            <a:r>
              <a:rPr lang="en-US" dirty="0">
                <a:latin typeface="Times New Roman" charset="0"/>
                <a:cs typeface="+mn-cs"/>
              </a:rPr>
              <a:t>Take the appropriate steps to correct improper procedures or behaviors. For example, if a sanitizer level is too low when tested, the situation might be corrected by increasing the concentration level.</a:t>
            </a:r>
          </a:p>
          <a:p>
            <a:pPr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1448475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3874">
              <a:defRPr sz="1200">
                <a:solidFill>
                  <a:schemeClr val="tx1"/>
                </a:solidFill>
                <a:latin typeface="Times New Roman" charset="0"/>
                <a:ea typeface="ヒラギノ角ゴ Pro W3" charset="0"/>
              </a:defRPr>
            </a:lvl1pPr>
            <a:lvl2pPr marL="742909" indent="-285734" defTabSz="923874">
              <a:defRPr sz="1200">
                <a:solidFill>
                  <a:schemeClr val="tx1"/>
                </a:solidFill>
                <a:latin typeface="Times New Roman" charset="0"/>
                <a:ea typeface="ヒラギノ角ゴ Pro W3" charset="0"/>
              </a:defRPr>
            </a:lvl2pPr>
            <a:lvl3pPr marL="1142937" indent="-228587" defTabSz="923874">
              <a:defRPr sz="1200">
                <a:solidFill>
                  <a:schemeClr val="tx1"/>
                </a:solidFill>
                <a:latin typeface="Times New Roman" charset="0"/>
                <a:ea typeface="ヒラギノ角ゴ Pro W3" charset="0"/>
              </a:defRPr>
            </a:lvl3pPr>
            <a:lvl4pPr marL="1600111" indent="-228587" defTabSz="923874">
              <a:defRPr sz="1200">
                <a:solidFill>
                  <a:schemeClr val="tx1"/>
                </a:solidFill>
                <a:latin typeface="Times New Roman" charset="0"/>
                <a:ea typeface="ヒラギノ角ゴ Pro W3" charset="0"/>
              </a:defRPr>
            </a:lvl4pPr>
            <a:lvl5pPr marL="2057287" indent="-228587" defTabSz="923874">
              <a:defRPr sz="1200">
                <a:solidFill>
                  <a:schemeClr val="tx1"/>
                </a:solidFill>
                <a:latin typeface="Times New Roman" charset="0"/>
                <a:ea typeface="ヒラギノ角ゴ Pro W3" charset="0"/>
              </a:defRPr>
            </a:lvl5pPr>
            <a:lvl6pPr marL="251446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6pPr>
            <a:lvl7pPr marL="297163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7pPr>
            <a:lvl8pPr marL="3428811"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8pPr>
            <a:lvl9pPr marL="3885985" indent="-228587" defTabSz="923874" eaLnBrk="0" fontAlgn="base" hangingPunct="0">
              <a:spcBef>
                <a:spcPct val="30000"/>
              </a:spcBef>
              <a:spcAft>
                <a:spcPct val="0"/>
              </a:spcAft>
              <a:defRPr sz="1200">
                <a:solidFill>
                  <a:schemeClr val="tx1"/>
                </a:solidFill>
                <a:latin typeface="Times New Roman" charset="0"/>
                <a:ea typeface="ヒラギノ角ゴ Pro W3" charset="0"/>
              </a:defRPr>
            </a:lvl9pPr>
          </a:lstStyle>
          <a:p>
            <a:fld id="{45274E3D-5A02-5549-9A15-839404F36A8E}" type="slidenum">
              <a:rPr lang="en-US">
                <a:solidFill>
                  <a:srgbClr val="000000"/>
                </a:solidFill>
                <a:latin typeface="Arial" charset="0"/>
                <a:ea typeface="ＭＳ Ｐゴシック" charset="0"/>
                <a:cs typeface="ＭＳ Ｐゴシック" charset="0"/>
              </a:rPr>
              <a:pPr/>
              <a:t>9</a:t>
            </a:fld>
            <a:endParaRPr lang="en-US" dirty="0">
              <a:solidFill>
                <a:srgbClr val="000000"/>
              </a:solidFill>
              <a:latin typeface="Arial" charset="0"/>
              <a:ea typeface="ＭＳ Ｐゴシック" charset="0"/>
              <a:cs typeface="ＭＳ Ｐゴシック" charset="0"/>
            </a:endParaRPr>
          </a:p>
        </p:txBody>
      </p:sp>
      <p:sp>
        <p:nvSpPr>
          <p:cNvPr id="665603" name="Rectangle 2"/>
          <p:cNvSpPr>
            <a:spLocks noGrp="1" noRot="1" noChangeAspect="1" noChangeArrowheads="1" noTextEdit="1"/>
          </p:cNvSpPr>
          <p:nvPr>
            <p:ph type="sldImg"/>
          </p:nvPr>
        </p:nvSpPr>
        <p:spPr>
          <a:xfrm>
            <a:off x="1182688" y="696913"/>
            <a:ext cx="4648200" cy="3486150"/>
          </a:xfrm>
          <a:ln/>
        </p:spPr>
      </p:sp>
      <p:sp>
        <p:nvSpPr>
          <p:cNvPr id="501764" name="Rectangle 3"/>
          <p:cNvSpPr>
            <a:spLocks noGrp="1" noChangeArrowheads="1"/>
          </p:cNvSpPr>
          <p:nvPr>
            <p:ph type="body" idx="1"/>
          </p:nvPr>
        </p:nvSpPr>
        <p:spPr>
          <a:xfrm>
            <a:off x="876301" y="4419601"/>
            <a:ext cx="5432425" cy="429418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b="1" dirty="0">
                <a:latin typeface="Times New Roman" charset="0"/>
                <a:ea typeface="+mn-ea"/>
              </a:rPr>
              <a:t>Instructor Notes</a:t>
            </a:r>
            <a:endParaRPr lang="en-US" dirty="0">
              <a:latin typeface="Times New Roman" charset="0"/>
              <a:ea typeface="+mn-ea"/>
            </a:endParaRPr>
          </a:p>
          <a:p>
            <a:pPr marL="174708" indent="-174708">
              <a:buFont typeface="Arial" panose="020B0604020202020204" pitchFamily="34" charset="0"/>
              <a:buChar char="•"/>
              <a:defRPr/>
            </a:pPr>
            <a:r>
              <a:rPr lang="en-US" b="1" dirty="0">
                <a:latin typeface="Times New Roman" charset="0"/>
                <a:ea typeface="+mn-ea"/>
              </a:rPr>
              <a:t>Demonstration of knowledge: </a:t>
            </a:r>
            <a:r>
              <a:rPr lang="en-US" dirty="0">
                <a:latin typeface="Times New Roman" charset="0"/>
                <a:ea typeface="+mn-ea"/>
              </a:rPr>
              <a:t>As a manager, you must be able to show that you know what to do to keep food safe. Becoming certified in food safety is one way to show this.</a:t>
            </a:r>
          </a:p>
          <a:p>
            <a:pPr marL="174708" indent="-174708">
              <a:buFont typeface="Arial" panose="020B0604020202020204" pitchFamily="34" charset="0"/>
              <a:buChar char="•"/>
              <a:defRPr/>
            </a:pPr>
            <a:r>
              <a:rPr lang="en-US" b="1" dirty="0">
                <a:latin typeface="Times New Roman" charset="0"/>
                <a:ea typeface="+mn-ea"/>
              </a:rPr>
              <a:t>Staff health controls: </a:t>
            </a:r>
            <a:r>
              <a:rPr lang="en-US" dirty="0">
                <a:latin typeface="Times New Roman" charset="0"/>
                <a:ea typeface="+mn-ea"/>
              </a:rPr>
              <a:t>Procedures must be put in place to make sure staff are practicing personal hygiene. For example, staff must know that they must report illnesses and illness symptoms to management.</a:t>
            </a:r>
          </a:p>
          <a:p>
            <a:pPr marL="174708" indent="-174708">
              <a:buFont typeface="Arial" panose="020B0604020202020204" pitchFamily="34" charset="0"/>
              <a:buChar char="•"/>
              <a:defRPr/>
            </a:pPr>
            <a:r>
              <a:rPr lang="en-US" b="1" dirty="0">
                <a:latin typeface="Times New Roman" charset="0"/>
                <a:ea typeface="+mn-ea"/>
              </a:rPr>
              <a:t>Controlling hands as a vehicle of contamination:</a:t>
            </a:r>
            <a:r>
              <a:rPr lang="en-US" dirty="0">
                <a:latin typeface="Times New Roman" charset="0"/>
                <a:ea typeface="+mn-ea"/>
              </a:rPr>
              <a:t> Controls must be put in place to prevent bare-hand contact with ready-to-eat food. This might include requiring the use of tongs to handle ready-to-eat food.</a:t>
            </a:r>
          </a:p>
          <a:p>
            <a:pPr marL="174708" indent="-174708">
              <a:buFont typeface="Arial" panose="020B0604020202020204" pitchFamily="34" charset="0"/>
              <a:buChar char="•"/>
              <a:defRPr/>
            </a:pPr>
            <a:r>
              <a:rPr lang="en-US" b="1" dirty="0">
                <a:latin typeface="Times New Roman" charset="0"/>
                <a:ea typeface="+mn-ea"/>
              </a:rPr>
              <a:t>Time and temperature parameters for controlling pathogens: </a:t>
            </a:r>
            <a:r>
              <a:rPr lang="en-US" dirty="0">
                <a:latin typeface="Times New Roman" charset="0"/>
                <a:ea typeface="+mn-ea"/>
              </a:rPr>
              <a:t>Procedures must be put in place to limit the time food spends in the temperature danger zone. Requiring food handlers to check the temperature of food being hot-held every two hours is an example.</a:t>
            </a:r>
          </a:p>
          <a:p>
            <a:pPr marL="174708" indent="-174708">
              <a:buFont typeface="Arial" panose="020B0604020202020204" pitchFamily="34" charset="0"/>
              <a:buChar char="•"/>
              <a:defRPr/>
            </a:pPr>
            <a:r>
              <a:rPr lang="en-US" b="1" dirty="0">
                <a:latin typeface="Times New Roman" charset="0"/>
                <a:ea typeface="+mn-ea"/>
              </a:rPr>
              <a:t>Consumer advisories: </a:t>
            </a:r>
            <a:r>
              <a:rPr lang="en-US" dirty="0">
                <a:latin typeface="Times New Roman" charset="0"/>
                <a:ea typeface="+mn-ea"/>
              </a:rPr>
              <a:t>Notices must be provided to customers if you serve raw or undercooked menu items. These notices must include a statement about the risks of eating these foods.</a:t>
            </a:r>
          </a:p>
        </p:txBody>
      </p:sp>
    </p:spTree>
    <p:extLst>
      <p:ext uri="{BB962C8B-B14F-4D97-AF65-F5344CB8AC3E}">
        <p14:creationId xmlns:p14="http://schemas.microsoft.com/office/powerpoint/2010/main" val="3595906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88699853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37351806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hap2.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5000" y="928192"/>
            <a:ext cx="2431024" cy="1324966"/>
          </a:xfrm>
          <a:prstGeom prst="rect">
            <a:avLst/>
          </a:prstGeom>
        </p:spPr>
      </p:pic>
    </p:spTree>
    <p:extLst>
      <p:ext uri="{BB962C8B-B14F-4D97-AF65-F5344CB8AC3E}">
        <p14:creationId xmlns:p14="http://schemas.microsoft.com/office/powerpoint/2010/main" val="274244308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8467"/>
            <a:ext cx="528127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p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24137" y="927446"/>
            <a:ext cx="3099267" cy="1720535"/>
          </a:xfrm>
          <a:prstGeom prst="rect">
            <a:avLst/>
          </a:prstGeom>
        </p:spPr>
      </p:pic>
    </p:spTree>
    <p:extLst>
      <p:ext uri="{BB962C8B-B14F-4D97-AF65-F5344CB8AC3E}">
        <p14:creationId xmlns:p14="http://schemas.microsoft.com/office/powerpoint/2010/main" val="6649212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t="47856"/>
          <a:stretch/>
        </p:blipFill>
        <p:spPr>
          <a:xfrm>
            <a:off x="5692906" y="1607820"/>
            <a:ext cx="2162377" cy="646894"/>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638800" y="1023771"/>
            <a:ext cx="501363" cy="584049"/>
          </a:xfrm>
          <a:prstGeom prst="rect">
            <a:avLst/>
          </a:prstGeom>
        </p:spPr>
      </p:pic>
    </p:spTree>
    <p:extLst>
      <p:ext uri="{BB962C8B-B14F-4D97-AF65-F5344CB8AC3E}">
        <p14:creationId xmlns:p14="http://schemas.microsoft.com/office/powerpoint/2010/main" val="139426308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5939"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7320"/>
          <a:stretch/>
        </p:blipFill>
        <p:spPr>
          <a:xfrm>
            <a:off x="5638800" y="1605357"/>
            <a:ext cx="2780749" cy="647473"/>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709634" y="1016680"/>
            <a:ext cx="451134" cy="577976"/>
          </a:xfrm>
          <a:prstGeom prst="rect">
            <a:avLst/>
          </a:prstGeom>
        </p:spPr>
      </p:pic>
    </p:spTree>
    <p:extLst>
      <p:ext uri="{BB962C8B-B14F-4D97-AF65-F5344CB8AC3E}">
        <p14:creationId xmlns:p14="http://schemas.microsoft.com/office/powerpoint/2010/main" val="196624374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641" y="0"/>
            <a:ext cx="52812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hap6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9080" y="929209"/>
            <a:ext cx="2749784" cy="1801185"/>
          </a:xfrm>
          <a:prstGeom prst="rect">
            <a:avLst/>
          </a:prstGeom>
        </p:spPr>
      </p:pic>
    </p:spTree>
    <p:extLst>
      <p:ext uri="{BB962C8B-B14F-4D97-AF65-F5344CB8AC3E}">
        <p14:creationId xmlns:p14="http://schemas.microsoft.com/office/powerpoint/2010/main" val="323871381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p7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6820" y="957805"/>
            <a:ext cx="2757465" cy="1359530"/>
          </a:xfrm>
          <a:prstGeom prst="rect">
            <a:avLst/>
          </a:prstGeom>
        </p:spPr>
      </p:pic>
    </p:spTree>
    <p:extLst>
      <p:ext uri="{BB962C8B-B14F-4D97-AF65-F5344CB8AC3E}">
        <p14:creationId xmlns:p14="http://schemas.microsoft.com/office/powerpoint/2010/main" val="291654547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BIntro_8_REC_PineppleMangoSalsa_0624_05_035.jpg"/>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5304751" cy="6858000"/>
          </a:xfrm>
          <a:prstGeom prst="rect">
            <a:avLst/>
          </a:prstGeom>
        </p:spPr>
      </p:pic>
      <p:pic>
        <p:nvPicPr>
          <p:cNvPr id="4" name="Picture 3" descr="chap8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27024"/>
            <a:ext cx="2761305" cy="1390254"/>
          </a:xfrm>
          <a:prstGeom prst="rect">
            <a:avLst/>
          </a:prstGeom>
        </p:spPr>
      </p:pic>
    </p:spTree>
    <p:extLst>
      <p:ext uri="{BB962C8B-B14F-4D97-AF65-F5344CB8AC3E}">
        <p14:creationId xmlns:p14="http://schemas.microsoft.com/office/powerpoint/2010/main" val="41811801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9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53969"/>
            <a:ext cx="2722900" cy="1298082"/>
          </a:xfrm>
          <a:prstGeom prst="rect">
            <a:avLst/>
          </a:prstGeom>
        </p:spPr>
      </p:pic>
    </p:spTree>
    <p:extLst>
      <p:ext uri="{BB962C8B-B14F-4D97-AF65-F5344CB8AC3E}">
        <p14:creationId xmlns:p14="http://schemas.microsoft.com/office/powerpoint/2010/main" val="416389861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2874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0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0759" y="930720"/>
            <a:ext cx="2185233" cy="1766621"/>
          </a:xfrm>
          <a:prstGeom prst="rect">
            <a:avLst/>
          </a:prstGeom>
        </p:spPr>
      </p:pic>
    </p:spTree>
    <p:extLst>
      <p:ext uri="{BB962C8B-B14F-4D97-AF65-F5344CB8AC3E}">
        <p14:creationId xmlns:p14="http://schemas.microsoft.com/office/powerpoint/2010/main" val="368794762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252203661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hap11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53192" y="947856"/>
            <a:ext cx="2434864" cy="1374892"/>
          </a:xfrm>
          <a:prstGeom prst="rect">
            <a:avLst/>
          </a:prstGeom>
        </p:spPr>
      </p:pic>
    </p:spTree>
    <p:extLst>
      <p:ext uri="{BB962C8B-B14F-4D97-AF65-F5344CB8AC3E}">
        <p14:creationId xmlns:p14="http://schemas.microsoft.com/office/powerpoint/2010/main" val="28472268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5273" b="-1"/>
          <a:stretch/>
        </p:blipFill>
        <p:spPr>
          <a:xfrm>
            <a:off x="5664336" y="1606550"/>
            <a:ext cx="2120129" cy="712576"/>
          </a:xfrm>
          <a:prstGeom prst="rect">
            <a:avLst/>
          </a:prstGeom>
        </p:spPr>
      </p:pic>
      <p:pic>
        <p:nvPicPr>
          <p:cNvPr id="3" name="Picture 2" descr="chap12_title.png"/>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679920" y="928539"/>
            <a:ext cx="773387" cy="655786"/>
          </a:xfrm>
          <a:prstGeom prst="rect">
            <a:avLst/>
          </a:prstGeom>
        </p:spPr>
      </p:pic>
    </p:spTree>
    <p:extLst>
      <p:ext uri="{BB962C8B-B14F-4D97-AF65-F5344CB8AC3E}">
        <p14:creationId xmlns:p14="http://schemas.microsoft.com/office/powerpoint/2010/main" val="419970307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b="-2"/>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3953" y="926609"/>
            <a:ext cx="2427183" cy="1390254"/>
          </a:xfrm>
          <a:prstGeom prst="rect">
            <a:avLst/>
          </a:prstGeom>
        </p:spPr>
      </p:pic>
    </p:spTree>
    <p:extLst>
      <p:ext uri="{BB962C8B-B14F-4D97-AF65-F5344CB8AC3E}">
        <p14:creationId xmlns:p14="http://schemas.microsoft.com/office/powerpoint/2010/main" val="204960626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14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4636" y="917060"/>
            <a:ext cx="2308128" cy="1709014"/>
          </a:xfrm>
          <a:prstGeom prst="rect">
            <a:avLst/>
          </a:prstGeom>
        </p:spPr>
      </p:pic>
    </p:spTree>
    <p:extLst>
      <p:ext uri="{BB962C8B-B14F-4D97-AF65-F5344CB8AC3E}">
        <p14:creationId xmlns:p14="http://schemas.microsoft.com/office/powerpoint/2010/main" val="32664797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15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70596" y="948030"/>
            <a:ext cx="2427183" cy="1390254"/>
          </a:xfrm>
          <a:prstGeom prst="rect">
            <a:avLst/>
          </a:prstGeom>
        </p:spPr>
      </p:pic>
    </p:spTree>
    <p:extLst>
      <p:ext uri="{BB962C8B-B14F-4D97-AF65-F5344CB8AC3E}">
        <p14:creationId xmlns:p14="http://schemas.microsoft.com/office/powerpoint/2010/main" val="99195524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314950"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
        <p:nvSpPr>
          <p:cNvPr id="6" name="TextBox 5"/>
          <p:cNvSpPr txBox="1"/>
          <p:nvPr userDrawn="1"/>
        </p:nvSpPr>
        <p:spPr>
          <a:xfrm>
            <a:off x="5638529" y="1028700"/>
            <a:ext cx="2496381" cy="1141851"/>
          </a:xfrm>
          <a:prstGeom prst="rect">
            <a:avLst/>
          </a:prstGeom>
          <a:noFill/>
        </p:spPr>
        <p:txBody>
          <a:bodyPr wrap="square" rtlCol="0">
            <a:spAutoFit/>
          </a:bodyPr>
          <a:lstStyle/>
          <a:p>
            <a:pPr>
              <a:lnSpc>
                <a:spcPct val="80000"/>
              </a:lnSpc>
            </a:pPr>
            <a:r>
              <a:rPr lang="en-US" sz="2400" b="0" dirty="0">
                <a:solidFill>
                  <a:schemeClr val="tx1"/>
                </a:solidFill>
                <a:latin typeface="Arial"/>
                <a:cs typeface="Arial"/>
              </a:rPr>
              <a:t>7</a:t>
            </a:r>
            <a:r>
              <a:rPr lang="en-US" sz="2400" b="0" baseline="30000" dirty="0">
                <a:solidFill>
                  <a:schemeClr val="tx1"/>
                </a:solidFill>
                <a:latin typeface="Arial"/>
                <a:cs typeface="Arial"/>
              </a:rPr>
              <a:t>th</a:t>
            </a:r>
            <a:r>
              <a:rPr lang="en-US" sz="2400" b="0" dirty="0">
                <a:solidFill>
                  <a:schemeClr val="tx1"/>
                </a:solidFill>
                <a:latin typeface="Arial"/>
                <a:cs typeface="Arial"/>
              </a:rPr>
              <a:t> Edition</a:t>
            </a:r>
            <a:br>
              <a:rPr lang="en-US" sz="2400" b="0" dirty="0">
                <a:solidFill>
                  <a:schemeClr val="tx1"/>
                </a:solidFill>
                <a:latin typeface="Arial"/>
                <a:cs typeface="Arial"/>
              </a:rPr>
            </a:br>
            <a:r>
              <a:rPr lang="en-US" sz="3000" b="1" i="0" dirty="0" err="1">
                <a:solidFill>
                  <a:schemeClr val="tx1"/>
                </a:solidFill>
                <a:latin typeface="Arial"/>
                <a:cs typeface="Arial"/>
              </a:rPr>
              <a:t>ServSafe</a:t>
            </a:r>
            <a:r>
              <a:rPr lang="en-US" sz="3000" b="1" i="0" baseline="0" dirty="0">
                <a:solidFill>
                  <a:schemeClr val="tx1"/>
                </a:solidFill>
                <a:latin typeface="Arial"/>
                <a:cs typeface="Arial"/>
              </a:rPr>
              <a:t> </a:t>
            </a:r>
            <a:r>
              <a:rPr lang="en-US" sz="3000" b="1" i="0" dirty="0" err="1">
                <a:solidFill>
                  <a:schemeClr val="tx1"/>
                </a:solidFill>
                <a:latin typeface="Arial"/>
                <a:cs typeface="Arial"/>
              </a:rPr>
              <a:t>Coursebook</a:t>
            </a:r>
            <a:r>
              <a:rPr lang="en-US" sz="3000" b="1" i="0" dirty="0">
                <a:solidFill>
                  <a:schemeClr val="tx1"/>
                </a:solidFill>
                <a:latin typeface="Arial"/>
                <a:cs typeface="Arial"/>
              </a:rPr>
              <a:t> </a:t>
            </a: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29877186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736612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862189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06883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572843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22503420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9308253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33414016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175501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4802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2245789708"/>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a:latin typeface="Arial Narrow" charset="0"/>
                <a:cs typeface="+mj-cs"/>
              </a:rPr>
              <a:t>DVD</a:t>
            </a:r>
            <a:endParaRPr lang="en-US" kern="0" dirty="0">
              <a:latin typeface="Arial Narrow" charset="0"/>
              <a:cs typeface="+mj-cs"/>
            </a:endParaRP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2849181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2586132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792454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4594326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38983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285574223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188540023"/>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351076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16921619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266047769"/>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325533147"/>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09136736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400403720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0176927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80671944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04775421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334484665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97627274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50735876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90875285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02098427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64605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30875931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13113339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42677298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2225" y="1357313"/>
            <a:ext cx="53149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1750" y="3814763"/>
            <a:ext cx="53054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592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62075"/>
            <a:ext cx="386238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5" y="2106613"/>
            <a:ext cx="178117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245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3488" y="1357313"/>
            <a:ext cx="53784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1750" y="1357313"/>
            <a:ext cx="5307013"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1275" y="3814763"/>
            <a:ext cx="5297488"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465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51276"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27654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97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307032003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4763" y="1357313"/>
            <a:ext cx="533876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603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59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0975" y="2111375"/>
            <a:ext cx="5043488"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521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97288" y="1357313"/>
            <a:ext cx="5448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51275" y="1357313"/>
            <a:ext cx="5291138"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5" name="Rectangle 11"/>
          <p:cNvSpPr>
            <a:spLocks noChangeArrowheads="1"/>
          </p:cNvSpPr>
          <p:nvPr/>
        </p:nvSpPr>
        <p:spPr bwMode="auto">
          <a:xfrm>
            <a:off x="3846513"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7313"/>
            <a:ext cx="3856037"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7063" y="2106613"/>
            <a:ext cx="246062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9661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62388" y="1357313"/>
            <a:ext cx="52816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2725"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7625" y="3814763"/>
            <a:ext cx="5281613"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397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9913" y="2106613"/>
            <a:ext cx="31781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9107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4600" y="1357313"/>
            <a:ext cx="5370513"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2863" y="1357313"/>
            <a:ext cx="53022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3338" y="3814763"/>
            <a:ext cx="53086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0388" y="2108200"/>
            <a:ext cx="43259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3713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9525" y="1357313"/>
            <a:ext cx="5329238"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2863" y="3814763"/>
            <a:ext cx="52974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5725"/>
            <a:ext cx="3862388"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6750" y="2106613"/>
            <a:ext cx="30099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3109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6350" y="1357313"/>
            <a:ext cx="5330825"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2388" y="1357313"/>
            <a:ext cx="52847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7962"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0800"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07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4932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0" y="1355725"/>
            <a:ext cx="38671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2287"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0442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2550"/>
            <a:ext cx="38576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3375" y="2106613"/>
            <a:ext cx="40989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8901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1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8900"/>
            <a:ext cx="3856037"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3850" y="2106613"/>
            <a:ext cx="290195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664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2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4288" y="1357313"/>
            <a:ext cx="53197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2388"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8450" y="2100263"/>
            <a:ext cx="2824163"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220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12558735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1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7350" y="2098675"/>
            <a:ext cx="348297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8860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2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8300" y="2109788"/>
            <a:ext cx="41751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5279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3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6863" y="2106613"/>
            <a:ext cx="306705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5405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009DDC"/>
              </a:buClr>
              <a:defRPr/>
            </a:lvl2pPr>
            <a:lvl3pPr>
              <a:buClr>
                <a:srgbClr val="009DDC"/>
              </a:buClr>
              <a:defRPr/>
            </a:lvl3pPr>
            <a:lvl4pPr>
              <a:buClr>
                <a:srgbClr val="009DDC"/>
              </a:buClr>
              <a:defRPr/>
            </a:lvl4pPr>
            <a:lvl5pPr>
              <a:buClr>
                <a:srgbClr val="009DD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9ABA70D-E27E-234F-87B6-729779E0AC2B}" type="slidenum">
              <a:rPr lang="en-US"/>
              <a:pPr/>
              <a:t>‹#›</a:t>
            </a:fld>
            <a:endParaRPr lang="en-US" dirty="0"/>
          </a:p>
        </p:txBody>
      </p:sp>
    </p:spTree>
    <p:extLst>
      <p:ext uri="{BB962C8B-B14F-4D97-AF65-F5344CB8AC3E}">
        <p14:creationId xmlns:p14="http://schemas.microsoft.com/office/powerpoint/2010/main" val="20239412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3875" y="4406900"/>
            <a:ext cx="8115300" cy="707886"/>
          </a:xfrm>
        </p:spPr>
        <p:txBody>
          <a:bodyPr anchor="t"/>
          <a:lstStyle>
            <a:lvl1pPr algn="l">
              <a:defRPr sz="4000" b="1" cap="all">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3875" y="2906713"/>
            <a:ext cx="81153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4CE7D76-62EF-1043-AE61-356B6F0072E6}" type="slidenum">
              <a:rPr lang="en-US"/>
              <a:pPr/>
              <a:t>‹#›</a:t>
            </a:fld>
            <a:endParaRPr lang="en-US" dirty="0"/>
          </a:p>
        </p:txBody>
      </p:sp>
    </p:spTree>
    <p:extLst>
      <p:ext uri="{BB962C8B-B14F-4D97-AF65-F5344CB8AC3E}">
        <p14:creationId xmlns:p14="http://schemas.microsoft.com/office/powerpoint/2010/main" val="993834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9100" y="1143000"/>
            <a:ext cx="2466975" cy="4983163"/>
          </a:xfrm>
        </p:spPr>
        <p:txBody>
          <a:bodyPr/>
          <a:lstStyle>
            <a:lvl1pPr marL="0" indent="0" algn="l">
              <a:buFontTx/>
              <a:buNone/>
              <a:defRPr sz="20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38475" y="1143000"/>
            <a:ext cx="2466975" cy="4983163"/>
          </a:xfrm>
        </p:spPr>
        <p:txBody>
          <a:bodyPr/>
          <a:lstStyle>
            <a:lvl1pPr marL="0" indent="0">
              <a:buFontTx/>
              <a:buNone/>
              <a:defRPr sz="2000" baseline="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4DDEA1A8-ED94-FB45-A5DE-E450495E86A9}" type="slidenum">
              <a:rPr lang="en-US"/>
              <a:pPr/>
              <a:t>‹#›</a:t>
            </a:fld>
            <a:endParaRPr lang="en-US" dirty="0"/>
          </a:p>
        </p:txBody>
      </p:sp>
    </p:spTree>
    <p:extLst>
      <p:ext uri="{BB962C8B-B14F-4D97-AF65-F5344CB8AC3E}">
        <p14:creationId xmlns:p14="http://schemas.microsoft.com/office/powerpoint/2010/main" val="10615346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9100" y="894418"/>
            <a:ext cx="8220075" cy="523220"/>
          </a:xfrm>
        </p:spPr>
        <p:txBody>
          <a:bodyPr/>
          <a:lstStyle>
            <a:lvl1pPr>
              <a:defRPr>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409575"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9575"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p:cNvSpPr>
            <a:spLocks noGrp="1"/>
          </p:cNvSpPr>
          <p:nvPr>
            <p:ph type="ftr" sz="quarter" idx="10"/>
          </p:nvPr>
        </p:nvSpPr>
        <p:spPr/>
        <p:txBody>
          <a:bodyPr/>
          <a:lstStyle>
            <a:lvl1pPr>
              <a:defRPr/>
            </a:lvl1pPr>
          </a:lstStyle>
          <a:p>
            <a:pPr>
              <a:defRPr/>
            </a:pPr>
            <a:endParaRPr lang="en-US" dirty="0"/>
          </a:p>
        </p:txBody>
      </p:sp>
      <p:sp>
        <p:nvSpPr>
          <p:cNvPr id="8" name="Slide Number Placeholder 2"/>
          <p:cNvSpPr>
            <a:spLocks noGrp="1"/>
          </p:cNvSpPr>
          <p:nvPr>
            <p:ph type="sldNum" sz="quarter" idx="11"/>
          </p:nvPr>
        </p:nvSpPr>
        <p:spPr/>
        <p:txBody>
          <a:bodyPr/>
          <a:lstStyle>
            <a:lvl1pPr>
              <a:defRPr/>
            </a:lvl1pPr>
          </a:lstStyle>
          <a:p>
            <a:fld id="{4BAF7536-E73E-B646-B165-2ECA376BBF46}" type="slidenum">
              <a:rPr lang="en-US"/>
              <a:pPr/>
              <a:t>‹#›</a:t>
            </a:fld>
            <a:endParaRPr lang="en-US" dirty="0"/>
          </a:p>
        </p:txBody>
      </p:sp>
    </p:spTree>
    <p:extLst>
      <p:ext uri="{BB962C8B-B14F-4D97-AF65-F5344CB8AC3E}">
        <p14:creationId xmlns:p14="http://schemas.microsoft.com/office/powerpoint/2010/main" val="3337259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p>
        </p:txBody>
      </p:sp>
      <p:sp>
        <p:nvSpPr>
          <p:cNvPr id="4" name="Slide Number Placeholder 2"/>
          <p:cNvSpPr>
            <a:spLocks noGrp="1"/>
          </p:cNvSpPr>
          <p:nvPr>
            <p:ph type="sldNum" sz="quarter" idx="11"/>
          </p:nvPr>
        </p:nvSpPr>
        <p:spPr/>
        <p:txBody>
          <a:bodyPr/>
          <a:lstStyle>
            <a:lvl1pPr>
              <a:defRPr/>
            </a:lvl1pPr>
          </a:lstStyle>
          <a:p>
            <a:fld id="{8C3A8E77-AC52-9048-B267-2F32DAB7C29F}" type="slidenum">
              <a:rPr lang="en-US"/>
              <a:pPr/>
              <a:t>‹#›</a:t>
            </a:fld>
            <a:endParaRPr lang="en-US" dirty="0"/>
          </a:p>
        </p:txBody>
      </p:sp>
    </p:spTree>
    <p:extLst>
      <p:ext uri="{BB962C8B-B14F-4D97-AF65-F5344CB8AC3E}">
        <p14:creationId xmlns:p14="http://schemas.microsoft.com/office/powerpoint/2010/main" val="36856268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p>
        </p:txBody>
      </p:sp>
      <p:sp>
        <p:nvSpPr>
          <p:cNvPr id="3" name="Slide Number Placeholder 2"/>
          <p:cNvSpPr>
            <a:spLocks noGrp="1"/>
          </p:cNvSpPr>
          <p:nvPr>
            <p:ph type="sldNum" sz="quarter" idx="11"/>
          </p:nvPr>
        </p:nvSpPr>
        <p:spPr/>
        <p:txBody>
          <a:bodyPr/>
          <a:lstStyle>
            <a:lvl1pPr>
              <a:defRPr/>
            </a:lvl1pPr>
          </a:lstStyle>
          <a:p>
            <a:fld id="{0FCB8F12-59C6-6449-AC80-3773B936AA4B}" type="slidenum">
              <a:rPr lang="en-US"/>
              <a:pPr/>
              <a:t>‹#›</a:t>
            </a:fld>
            <a:endParaRPr lang="en-US" dirty="0"/>
          </a:p>
        </p:txBody>
      </p:sp>
    </p:spTree>
    <p:extLst>
      <p:ext uri="{BB962C8B-B14F-4D97-AF65-F5344CB8AC3E}">
        <p14:creationId xmlns:p14="http://schemas.microsoft.com/office/powerpoint/2010/main" val="847570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00" y="1425515"/>
            <a:ext cx="314325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1371600"/>
            <a:ext cx="5064125"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19100" y="1762125"/>
            <a:ext cx="3152775" cy="43640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D88C0E1-3D8C-6740-846A-A5DDB0F3D728}" type="slidenum">
              <a:rPr lang="en-US"/>
              <a:pPr/>
              <a:t>‹#›</a:t>
            </a:fld>
            <a:endParaRPr lang="en-US" dirty="0"/>
          </a:p>
        </p:txBody>
      </p:sp>
    </p:spTree>
    <p:extLst>
      <p:ext uri="{BB962C8B-B14F-4D97-AF65-F5344CB8AC3E}">
        <p14:creationId xmlns:p14="http://schemas.microsoft.com/office/powerpoint/2010/main" val="307516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125377350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028699"/>
            <a:ext cx="5486400" cy="3698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E401C22-AD70-4E48-9568-C57B338DB64B}" type="slidenum">
              <a:rPr lang="en-US"/>
              <a:pPr/>
              <a:t>‹#›</a:t>
            </a:fld>
            <a:endParaRPr lang="en-US" dirty="0"/>
          </a:p>
        </p:txBody>
      </p:sp>
    </p:spTree>
    <p:extLst>
      <p:ext uri="{BB962C8B-B14F-4D97-AF65-F5344CB8AC3E}">
        <p14:creationId xmlns:p14="http://schemas.microsoft.com/office/powerpoint/2010/main" val="25405596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760DB70C-D1F7-4D41-80DC-4DDBE2F7009C}" type="slidenum">
              <a:rPr lang="en-US"/>
              <a:pPr/>
              <a:t>‹#›</a:t>
            </a:fld>
            <a:endParaRPr lang="en-US" dirty="0"/>
          </a:p>
        </p:txBody>
      </p:sp>
    </p:spTree>
    <p:extLst>
      <p:ext uri="{BB962C8B-B14F-4D97-AF65-F5344CB8AC3E}">
        <p14:creationId xmlns:p14="http://schemas.microsoft.com/office/powerpoint/2010/main" val="22883995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160338"/>
            <a:ext cx="2076450" cy="5965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0050" y="160338"/>
            <a:ext cx="6078538" cy="5965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5D40356-2B37-A243-9CC2-AF24D6AD8149}" type="slidenum">
              <a:rPr lang="en-US"/>
              <a:pPr/>
              <a:t>‹#›</a:t>
            </a:fld>
            <a:endParaRPr lang="en-US" dirty="0"/>
          </a:p>
        </p:txBody>
      </p:sp>
    </p:spTree>
    <p:extLst>
      <p:ext uri="{BB962C8B-B14F-4D97-AF65-F5344CB8AC3E}">
        <p14:creationId xmlns:p14="http://schemas.microsoft.com/office/powerpoint/2010/main" val="203352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BF6D6A3-E9B5-C64B-8EFE-BEA13912754B}" type="slidenum">
              <a:rPr lang="en-US"/>
              <a:pPr/>
              <a:t>‹#›</a:t>
            </a:fld>
            <a:endParaRPr lang="en-US" dirty="0"/>
          </a:p>
        </p:txBody>
      </p:sp>
    </p:spTree>
    <p:extLst>
      <p:ext uri="{BB962C8B-B14F-4D97-AF65-F5344CB8AC3E}">
        <p14:creationId xmlns:p14="http://schemas.microsoft.com/office/powerpoint/2010/main" val="2846458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CF51CE6C-B18F-FB4F-9E76-1F78AACF6B4D}" type="slidenum">
              <a:rPr lang="en-US"/>
              <a:pPr/>
              <a:t>‹#›</a:t>
            </a:fld>
            <a:endParaRPr lang="en-US" dirty="0"/>
          </a:p>
        </p:txBody>
      </p:sp>
    </p:spTree>
    <p:extLst>
      <p:ext uri="{BB962C8B-B14F-4D97-AF65-F5344CB8AC3E}">
        <p14:creationId xmlns:p14="http://schemas.microsoft.com/office/powerpoint/2010/main" val="3261095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52412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3019425" y="1143000"/>
            <a:ext cx="5619750" cy="241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3019425" y="3709988"/>
            <a:ext cx="5619750" cy="241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p:cNvSpPr>
            <a:spLocks noGrp="1"/>
          </p:cNvSpPr>
          <p:nvPr>
            <p:ph type="ftr" sz="quarter" idx="10"/>
          </p:nvPr>
        </p:nvSpPr>
        <p:spPr/>
        <p:txBody>
          <a:bodyPr/>
          <a:lstStyle>
            <a:lvl1pPr>
              <a:defRPr/>
            </a:lvl1pPr>
          </a:lstStyle>
          <a:p>
            <a:pPr>
              <a:defRPr/>
            </a:pPr>
            <a:endParaRPr lang="en-US" dirty="0"/>
          </a:p>
        </p:txBody>
      </p:sp>
      <p:sp>
        <p:nvSpPr>
          <p:cNvPr id="7" name="Slide Number Placeholder 2"/>
          <p:cNvSpPr>
            <a:spLocks noGrp="1"/>
          </p:cNvSpPr>
          <p:nvPr>
            <p:ph type="sldNum" sz="quarter" idx="11"/>
          </p:nvPr>
        </p:nvSpPr>
        <p:spPr/>
        <p:txBody>
          <a:bodyPr/>
          <a:lstStyle>
            <a:lvl1pPr>
              <a:defRPr/>
            </a:lvl1pPr>
          </a:lstStyle>
          <a:p>
            <a:fld id="{0FD0AE8E-0B84-584D-ABC2-6EF8A6B23651}" type="slidenum">
              <a:rPr lang="en-US"/>
              <a:pPr/>
              <a:t>‹#›</a:t>
            </a:fld>
            <a:endParaRPr lang="en-US" dirty="0"/>
          </a:p>
        </p:txBody>
      </p:sp>
    </p:spTree>
    <p:extLst>
      <p:ext uri="{BB962C8B-B14F-4D97-AF65-F5344CB8AC3E}">
        <p14:creationId xmlns:p14="http://schemas.microsoft.com/office/powerpoint/2010/main" val="6098399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828368877"/>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98924011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image" Target="../media/image48.png"/><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image" Target="../media/image47.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297306900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 id="2147483730" r:id="rId56"/>
    <p:sldLayoutId id="2147483731" r:id="rId57"/>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2" descr="headbar_02"/>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0" y="0"/>
            <a:ext cx="9144000" cy="750888"/>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tint val="75000"/>
                  </a:srgbClr>
                </a:solidFill>
                <a:latin typeface="Arial" pitchFamily="34" charset="0"/>
                <a:ea typeface="+mn-ea"/>
                <a:cs typeface="+mn-cs"/>
              </a:defRPr>
            </a:lvl1pPr>
          </a:lstStyle>
          <a:p>
            <a:pPr fontAlgn="base">
              <a:spcBef>
                <a:spcPct val="0"/>
              </a:spcBef>
              <a:spcAft>
                <a:spcPct val="0"/>
              </a:spcAft>
              <a:defRPr/>
            </a:pPr>
            <a:endParaRPr lang="en-US" b="1" dirty="0"/>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A0CF67"/>
                </a:solidFill>
                <a:latin typeface="Arial Narrow" charset="0"/>
              </a:defRPr>
            </a:lvl1pPr>
          </a:lstStyle>
          <a:p>
            <a:pPr fontAlgn="base">
              <a:spcBef>
                <a:spcPct val="0"/>
              </a:spcBef>
              <a:spcAft>
                <a:spcPct val="0"/>
              </a:spcAft>
            </a:pPr>
            <a:fld id="{D016738F-D4C1-934A-93F8-0AAF53DEA23D}" type="slidenum">
              <a:rPr lang="en-US" b="1"/>
              <a:pPr fontAlgn="base">
                <a:spcBef>
                  <a:spcPct val="0"/>
                </a:spcBef>
                <a:spcAft>
                  <a:spcPct val="0"/>
                </a:spcAft>
              </a:pPr>
              <a:t>‹#›</a:t>
            </a:fld>
            <a:endParaRPr lang="en-US" b="1" dirty="0"/>
          </a:p>
        </p:txBody>
      </p:sp>
      <p:pic>
        <p:nvPicPr>
          <p:cNvPr id="12" name="Picture 3"/>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169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732" r:id="rId29"/>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9DDC"/>
          </a:solidFill>
          <a:latin typeface="+mj-lt"/>
          <a:ea typeface="ＭＳ Ｐゴシック" charset="0"/>
          <a:cs typeface="ＭＳ Ｐゴシック" charset="0"/>
        </a:defRPr>
      </a:lvl1pPr>
      <a:lvl2pPr marL="346075" indent="-346075" algn="l" rtl="0" eaLnBrk="0" fontAlgn="base" hangingPunct="0">
        <a:spcBef>
          <a:spcPts val="900"/>
        </a:spcBef>
        <a:spcAft>
          <a:spcPct val="0"/>
        </a:spcAft>
        <a:buClr>
          <a:srgbClr val="009DDC"/>
        </a:buClr>
        <a:buSzPct val="75000"/>
        <a:buFont typeface="Wingdings" charset="0"/>
        <a:buChar char="l"/>
        <a:defRPr sz="2200">
          <a:solidFill>
            <a:srgbClr val="231F20"/>
          </a:solidFill>
          <a:latin typeface="+mj-lt"/>
          <a:ea typeface="ＭＳ Ｐゴシック" charset="0"/>
          <a:cs typeface="ＭＳ Ｐゴシック" charset="0"/>
        </a:defRPr>
      </a:lvl2pPr>
      <a:lvl3pPr marL="693738" indent="-346075" algn="l" rtl="0" eaLnBrk="0" fontAlgn="base" hangingPunct="0">
        <a:spcBef>
          <a:spcPts val="900"/>
        </a:spcBef>
        <a:spcAft>
          <a:spcPct val="0"/>
        </a:spcAft>
        <a:buClr>
          <a:srgbClr val="009DDC"/>
        </a:buClr>
        <a:buSzPct val="75000"/>
        <a:buFont typeface="Courier New" charset="0"/>
        <a:buChar char="o"/>
        <a:defRPr sz="2000">
          <a:solidFill>
            <a:srgbClr val="231F20"/>
          </a:solidFill>
          <a:latin typeface="+mj-lt"/>
          <a:ea typeface="ＭＳ Ｐゴシック" charset="0"/>
          <a:cs typeface="ＭＳ Ｐゴシック" charset="0"/>
        </a:defRPr>
      </a:lvl3pPr>
      <a:lvl4pPr marL="1041400" indent="-346075" algn="l" rtl="0" eaLnBrk="0" fontAlgn="base" hangingPunct="0">
        <a:spcBef>
          <a:spcPts val="900"/>
        </a:spcBef>
        <a:spcAft>
          <a:spcPct val="0"/>
        </a:spcAft>
        <a:buClr>
          <a:srgbClr val="009DDC"/>
        </a:buClr>
        <a:buSzPct val="75000"/>
        <a:buFont typeface="Wingdings" charset="0"/>
        <a:buChar char="§"/>
        <a:defRPr>
          <a:solidFill>
            <a:srgbClr val="231F20"/>
          </a:solidFill>
          <a:latin typeface="+mj-lt"/>
          <a:ea typeface="ＭＳ Ｐゴシック" charset="0"/>
          <a:cs typeface="ＭＳ Ｐゴシック" charset="0"/>
        </a:defRPr>
      </a:lvl4pPr>
      <a:lvl5pPr marL="1389063" indent="-346075" algn="l" rtl="0" eaLnBrk="0" fontAlgn="base" hangingPunct="0">
        <a:spcBef>
          <a:spcPts val="900"/>
        </a:spcBef>
        <a:spcAft>
          <a:spcPct val="0"/>
        </a:spcAft>
        <a:buClr>
          <a:srgbClr val="009DDC"/>
        </a:buClr>
        <a:buSzPct val="75000"/>
        <a:buFont typeface="Arial" charset="0"/>
        <a:buChar char="•"/>
        <a:defRPr sz="1600">
          <a:solidFill>
            <a:srgbClr val="231F20"/>
          </a:solidFill>
          <a:latin typeface="+mj-lt"/>
          <a:ea typeface="ＭＳ Ｐゴシック" charset="0"/>
          <a:cs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6.xml"/><Relationship Id="rId1" Type="http://schemas.openxmlformats.org/officeDocument/2006/relationships/tags" Target="../tags/tag14.xml"/><Relationship Id="rId5" Type="http://schemas.openxmlformats.org/officeDocument/2006/relationships/image" Target="../media/image91.jpeg"/><Relationship Id="rId4" Type="http://schemas.openxmlformats.org/officeDocument/2006/relationships/image" Target="../media/image9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tags" Target="../tags/tag15.xml"/><Relationship Id="rId4" Type="http://schemas.openxmlformats.org/officeDocument/2006/relationships/image" Target="../media/image92.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ags" Target="../tags/tag16.xml"/><Relationship Id="rId4" Type="http://schemas.openxmlformats.org/officeDocument/2006/relationships/image" Target="../media/image9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tags" Target="../tags/tag17.xml"/><Relationship Id="rId4" Type="http://schemas.openxmlformats.org/officeDocument/2006/relationships/image" Target="../media/image9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tags" Target="../tags/tag18.xml"/><Relationship Id="rId4" Type="http://schemas.openxmlformats.org/officeDocument/2006/relationships/image" Target="../media/image9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tags" Target="../tags/tag19.xml"/><Relationship Id="rId4" Type="http://schemas.openxmlformats.org/officeDocument/2006/relationships/image" Target="../media/image9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tags" Target="../tags/tag20.xml"/><Relationship Id="rId4" Type="http://schemas.openxmlformats.org/officeDocument/2006/relationships/image" Target="../media/image9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22.xml"/><Relationship Id="rId4" Type="http://schemas.openxmlformats.org/officeDocument/2006/relationships/image" Target="../media/image98.tif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tags" Target="../tags/tag23.xml"/><Relationship Id="rId4" Type="http://schemas.openxmlformats.org/officeDocument/2006/relationships/image" Target="../media/image98.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ags" Target="../tags/tag24.xml"/><Relationship Id="rId4" Type="http://schemas.openxmlformats.org/officeDocument/2006/relationships/image" Target="../media/image9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tags" Target="../tags/tag25.xml"/><Relationship Id="rId4" Type="http://schemas.openxmlformats.org/officeDocument/2006/relationships/image" Target="../media/image9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6.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6.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6.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6.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6.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8.xml"/><Relationship Id="rId1" Type="http://schemas.openxmlformats.org/officeDocument/2006/relationships/tags" Target="../tags/tag31.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8.xml"/><Relationship Id="rId1" Type="http://schemas.openxmlformats.org/officeDocument/2006/relationships/tags" Target="../tags/tag32.xml"/><Relationship Id="rId4" Type="http://schemas.openxmlformats.org/officeDocument/2006/relationships/image" Target="../media/image10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8.xml"/><Relationship Id="rId1" Type="http://schemas.openxmlformats.org/officeDocument/2006/relationships/tags" Target="../tags/tag33.xml"/><Relationship Id="rId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8.xml"/><Relationship Id="rId1" Type="http://schemas.openxmlformats.org/officeDocument/2006/relationships/tags" Target="../tags/tag34.xml"/><Relationship Id="rId4" Type="http://schemas.openxmlformats.org/officeDocument/2006/relationships/image" Target="../media/image10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6.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6.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7.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7.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7.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7.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3.jpeg"/><Relationship Id="rId2" Type="http://schemas.openxmlformats.org/officeDocument/2006/relationships/slideLayout" Target="../slideLayouts/slideLayout41.xml"/><Relationship Id="rId1" Type="http://schemas.openxmlformats.org/officeDocument/2006/relationships/tags" Target="../tags/tag5.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7.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8.xml"/><Relationship Id="rId1" Type="http://schemas.openxmlformats.org/officeDocument/2006/relationships/tags" Target="../tags/tag42.xml"/><Relationship Id="rId4" Type="http://schemas.openxmlformats.org/officeDocument/2006/relationships/image" Target="../media/image10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6.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6.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6.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7.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7.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7.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6.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6.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7.jpeg"/><Relationship Id="rId2" Type="http://schemas.openxmlformats.org/officeDocument/2006/relationships/slideLayout" Target="../slideLayouts/slideLayout41.xml"/><Relationship Id="rId1" Type="http://schemas.openxmlformats.org/officeDocument/2006/relationships/tags" Target="../tags/tag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7.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7.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7.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7.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7.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7.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7.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7.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6.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6.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6.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6.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7.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7.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7.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6.xml"/><Relationship Id="rId1" Type="http://schemas.openxmlformats.org/officeDocument/2006/relationships/tags" Target="../tags/tag6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tags" Target="../tags/tag9.xml"/><Relationship Id="rId4" Type="http://schemas.openxmlformats.org/officeDocument/2006/relationships/image" Target="../media/image88.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tags" Target="../tags/tag10.xml"/><Relationship Id="rId4" Type="http://schemas.openxmlformats.org/officeDocument/2006/relationships/image" Target="../media/image8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300532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7"/>
          <p:cNvSpPr>
            <a:spLocks noGrp="1" noChangeArrowheads="1"/>
          </p:cNvSpPr>
          <p:nvPr>
            <p:ph type="title"/>
          </p:nvPr>
        </p:nvSpPr>
        <p:spPr/>
        <p:txBody>
          <a:bodyPr/>
          <a:lstStyle/>
          <a:p>
            <a:pPr eaLnBrk="1" hangingPunct="1">
              <a:defRPr/>
            </a:pPr>
            <a:r>
              <a:rPr lang="en-US" dirty="0">
                <a:latin typeface="Arial Narrow" charset="0"/>
                <a:cs typeface="+mj-cs"/>
              </a:rPr>
              <a:t>HACCP</a:t>
            </a:r>
          </a:p>
        </p:txBody>
      </p:sp>
      <p:sp>
        <p:nvSpPr>
          <p:cNvPr id="217090" name="Rectangle 3"/>
          <p:cNvSpPr>
            <a:spLocks noGrp="1" noChangeArrowheads="1"/>
          </p:cNvSpPr>
          <p:nvPr>
            <p:ph idx="1"/>
          </p:nvPr>
        </p:nvSpPr>
        <p:spPr/>
        <p:txBody>
          <a:bodyPr/>
          <a:lstStyle/>
          <a:p>
            <a:pPr marL="0" indent="0" eaLnBrk="1" hangingPunct="1">
              <a:defRPr/>
            </a:pPr>
            <a:r>
              <a:rPr lang="en-US" dirty="0">
                <a:latin typeface="Arial Narrow" charset="0"/>
              </a:rPr>
              <a:t>A Hazard Analysis Critical Control Point (</a:t>
            </a:r>
            <a:r>
              <a:rPr lang="en-US" dirty="0">
                <a:latin typeface="Arial Narrow" charset="0"/>
                <a:cs typeface="+mn-cs"/>
              </a:rPr>
              <a:t>HACCP)</a:t>
            </a:r>
            <a:r>
              <a:rPr lang="en-US" dirty="0"/>
              <a:t> program </a:t>
            </a:r>
            <a:r>
              <a:rPr lang="en-US" dirty="0">
                <a:latin typeface="Arial Narrow" charset="0"/>
                <a:cs typeface="+mn-cs"/>
              </a:rPr>
              <a:t>identifies:</a:t>
            </a:r>
          </a:p>
          <a:p>
            <a:pPr lvl="1" eaLnBrk="1" hangingPunct="1">
              <a:defRPr/>
            </a:pPr>
            <a:r>
              <a:rPr lang="en-US" dirty="0">
                <a:latin typeface="Arial Narrow" charset="0"/>
              </a:rPr>
              <a:t>Significant hazards at points within a product’s flow through an operation:</a:t>
            </a:r>
          </a:p>
          <a:p>
            <a:pPr lvl="2" eaLnBrk="1" hangingPunct="1">
              <a:defRPr/>
            </a:pPr>
            <a:r>
              <a:rPr lang="en-US" dirty="0">
                <a:latin typeface="Arial Narrow" charset="0"/>
              </a:rPr>
              <a:t>Biological hazards</a:t>
            </a:r>
          </a:p>
          <a:p>
            <a:pPr lvl="2" eaLnBrk="1" hangingPunct="1">
              <a:defRPr/>
            </a:pPr>
            <a:r>
              <a:rPr lang="en-US" dirty="0">
                <a:latin typeface="Arial Narrow" charset="0"/>
              </a:rPr>
              <a:t>Chemical hazards</a:t>
            </a:r>
          </a:p>
          <a:p>
            <a:pPr lvl="2" eaLnBrk="1" hangingPunct="1">
              <a:defRPr/>
            </a:pPr>
            <a:r>
              <a:rPr lang="en-US" dirty="0">
                <a:latin typeface="Arial Narrow" charset="0"/>
              </a:rPr>
              <a:t>Physical hazards</a:t>
            </a:r>
          </a:p>
          <a:p>
            <a:pPr lvl="1" eaLnBrk="1" hangingPunct="1">
              <a:defRPr/>
            </a:pPr>
            <a:r>
              <a:rPr lang="en-US" dirty="0">
                <a:latin typeface="Arial Narrow" charset="0"/>
              </a:rPr>
              <a:t>How to prevent, eliminate, or reduce these hazards to safe levels</a:t>
            </a:r>
          </a:p>
          <a:p>
            <a:pPr marL="0" indent="0" eaLnBrk="1" hangingPunct="1">
              <a:defRPr/>
            </a:pPr>
            <a:endParaRPr lang="en-US" dirty="0">
              <a:latin typeface="Arial Narrow" charset="0"/>
              <a:cs typeface="+mn-cs"/>
            </a:endParaRPr>
          </a:p>
          <a:p>
            <a:pPr marL="0" indent="0" eaLnBrk="1" hangingPunct="1">
              <a:defRPr/>
            </a:pPr>
            <a:endParaRPr lang="en-US" dirty="0">
              <a:solidFill>
                <a:srgbClr val="000000"/>
              </a:solidFill>
              <a:latin typeface="Arial Narrow" charset="0"/>
              <a:cs typeface="+mn-cs"/>
            </a:endParaRPr>
          </a:p>
        </p:txBody>
      </p:sp>
      <p:sp>
        <p:nvSpPr>
          <p:cNvPr id="21709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10-10</a:t>
            </a:r>
            <a:endParaRPr lang="en-US" sz="1200" b="0" dirty="0">
              <a:solidFill>
                <a:schemeClr val="tx1"/>
              </a:solidFill>
              <a:cs typeface="+mn-cs"/>
            </a:endParaRPr>
          </a:p>
        </p:txBody>
      </p:sp>
    </p:spTree>
    <p:custDataLst>
      <p:tags r:id="rId1"/>
    </p:custDataLst>
    <p:extLst>
      <p:ext uri="{BB962C8B-B14F-4D97-AF65-F5344CB8AC3E}">
        <p14:creationId xmlns:p14="http://schemas.microsoft.com/office/powerpoint/2010/main" val="586164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11"/>
          <p:cNvSpPr>
            <a:spLocks noGrp="1" noChangeArrowheads="1"/>
          </p:cNvSpPr>
          <p:nvPr>
            <p:ph type="title"/>
          </p:nvPr>
        </p:nvSpPr>
        <p:spPr/>
        <p:txBody>
          <a:bodyPr/>
          <a:lstStyle/>
          <a:p>
            <a:pPr eaLnBrk="1" hangingPunct="1">
              <a:defRPr/>
            </a:pPr>
            <a:r>
              <a:rPr lang="en-US" dirty="0">
                <a:cs typeface="+mj-cs"/>
              </a:rPr>
              <a:t>HACCP</a:t>
            </a:r>
          </a:p>
        </p:txBody>
      </p:sp>
      <p:sp>
        <p:nvSpPr>
          <p:cNvPr id="218114" name="Rectangle 3"/>
          <p:cNvSpPr>
            <a:spLocks noGrp="1" noChangeArrowheads="1"/>
          </p:cNvSpPr>
          <p:nvPr>
            <p:ph idx="1"/>
          </p:nvPr>
        </p:nvSpPr>
        <p:spPr/>
        <p:txBody>
          <a:bodyPr/>
          <a:lstStyle/>
          <a:p>
            <a:pPr marL="0" indent="0" eaLnBrk="1" hangingPunct="1"/>
            <a:r>
              <a:rPr lang="en-US" dirty="0">
                <a:latin typeface="Arial Narrow" charset="0"/>
              </a:rPr>
              <a:t>To be effective, a HACCP system must be based on a written plan:</a:t>
            </a:r>
          </a:p>
          <a:p>
            <a:pPr lvl="1" eaLnBrk="1" hangingPunct="1"/>
            <a:r>
              <a:rPr lang="en-US" dirty="0">
                <a:latin typeface="Arial Narrow" charset="0"/>
              </a:rPr>
              <a:t>It must be specific to each facility’s menu, customers, equipment, processes, and operations.</a:t>
            </a:r>
          </a:p>
          <a:p>
            <a:pPr lvl="1" eaLnBrk="1" hangingPunct="1"/>
            <a:r>
              <a:rPr lang="en-US" dirty="0">
                <a:latin typeface="Arial Narrow" charset="0"/>
              </a:rPr>
              <a:t>A plan that works for one operation may not work for another.</a:t>
            </a:r>
          </a:p>
        </p:txBody>
      </p:sp>
      <p:sp>
        <p:nvSpPr>
          <p:cNvPr id="218115"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10-11</a:t>
            </a:r>
          </a:p>
        </p:txBody>
      </p:sp>
    </p:spTree>
    <p:custDataLst>
      <p:tags r:id="rId1"/>
    </p:custDataLst>
    <p:extLst>
      <p:ext uri="{BB962C8B-B14F-4D97-AF65-F5344CB8AC3E}">
        <p14:creationId xmlns:p14="http://schemas.microsoft.com/office/powerpoint/2010/main" val="3348890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0" name="Rectangle 7"/>
          <p:cNvSpPr>
            <a:spLocks noGrp="1" noChangeArrowheads="1"/>
          </p:cNvSpPr>
          <p:nvPr>
            <p:ph type="title"/>
          </p:nvPr>
        </p:nvSpPr>
        <p:spPr/>
        <p:txBody>
          <a:bodyPr/>
          <a:lstStyle/>
          <a:p>
            <a:pPr eaLnBrk="1" hangingPunct="1">
              <a:defRPr/>
            </a:pPr>
            <a:r>
              <a:rPr lang="en-US" dirty="0">
                <a:cs typeface="+mj-cs"/>
              </a:rPr>
              <a:t>HACCP </a:t>
            </a:r>
          </a:p>
        </p:txBody>
      </p:sp>
      <p:sp>
        <p:nvSpPr>
          <p:cNvPr id="219138" name="Rectangle 3"/>
          <p:cNvSpPr>
            <a:spLocks noGrp="1" noChangeArrowheads="1"/>
          </p:cNvSpPr>
          <p:nvPr>
            <p:ph idx="1"/>
          </p:nvPr>
        </p:nvSpPr>
        <p:spPr/>
        <p:txBody>
          <a:bodyPr/>
          <a:lstStyle/>
          <a:p>
            <a:pPr eaLnBrk="1" hangingPunct="1">
              <a:lnSpc>
                <a:spcPct val="80000"/>
              </a:lnSpc>
              <a:tabLst>
                <a:tab pos="685800" algn="l"/>
              </a:tabLst>
              <a:defRPr/>
            </a:pPr>
            <a:r>
              <a:rPr lang="en-US" dirty="0">
                <a:cs typeface="+mn-cs"/>
              </a:rPr>
              <a:t>The seven HACCP principles:</a:t>
            </a:r>
          </a:p>
          <a:p>
            <a:pPr marL="347472" lvl="1" indent="-347472" eaLnBrk="1" hangingPunct="1">
              <a:buSzTx/>
              <a:buFont typeface="Wingdings" charset="0"/>
              <a:buAutoNum type="arabicPeriod"/>
              <a:tabLst>
                <a:tab pos="685800" algn="l"/>
              </a:tabLst>
              <a:defRPr/>
            </a:pPr>
            <a:r>
              <a:rPr lang="en-US" dirty="0"/>
              <a:t>Conduct a hazard analysis.</a:t>
            </a:r>
          </a:p>
          <a:p>
            <a:pPr marL="347472" lvl="1" indent="-347472" eaLnBrk="1" hangingPunct="1">
              <a:buSzTx/>
              <a:buFont typeface="Wingdings" charset="0"/>
              <a:buAutoNum type="arabicPeriod"/>
              <a:tabLst>
                <a:tab pos="685800" algn="l"/>
              </a:tabLst>
              <a:defRPr/>
            </a:pPr>
            <a:r>
              <a:rPr lang="en-US" dirty="0"/>
              <a:t>Determine critical control points (CCPs).</a:t>
            </a:r>
          </a:p>
          <a:p>
            <a:pPr marL="347472" lvl="1" indent="-347472" eaLnBrk="1" hangingPunct="1">
              <a:buSzTx/>
              <a:buFont typeface="Wingdings" charset="0"/>
              <a:buAutoNum type="arabicPeriod"/>
              <a:tabLst>
                <a:tab pos="685800" algn="l"/>
              </a:tabLst>
              <a:defRPr/>
            </a:pPr>
            <a:r>
              <a:rPr lang="en-US" dirty="0"/>
              <a:t>Establish critical limits.</a:t>
            </a:r>
          </a:p>
          <a:p>
            <a:pPr marL="347472" lvl="1" indent="-347472" eaLnBrk="1" hangingPunct="1">
              <a:buSzTx/>
              <a:buFont typeface="Wingdings" charset="0"/>
              <a:buAutoNum type="arabicPeriod"/>
              <a:tabLst>
                <a:tab pos="685800" algn="l"/>
              </a:tabLst>
              <a:defRPr/>
            </a:pPr>
            <a:r>
              <a:rPr lang="en-US" dirty="0"/>
              <a:t>Establish monitoring procedures.</a:t>
            </a:r>
          </a:p>
          <a:p>
            <a:pPr marL="347472" lvl="1" indent="-347472" eaLnBrk="1" hangingPunct="1">
              <a:buSzTx/>
              <a:buFont typeface="Wingdings" charset="0"/>
              <a:buAutoNum type="arabicPeriod"/>
              <a:tabLst>
                <a:tab pos="685800" algn="l"/>
              </a:tabLst>
              <a:defRPr/>
            </a:pPr>
            <a:r>
              <a:rPr lang="en-US" dirty="0"/>
              <a:t>Identify corrective actions.</a:t>
            </a:r>
          </a:p>
          <a:p>
            <a:pPr marL="347472" lvl="1" indent="-347472" eaLnBrk="1" hangingPunct="1">
              <a:buSzTx/>
              <a:buFont typeface="Wingdings" charset="0"/>
              <a:buAutoNum type="arabicPeriod"/>
              <a:tabLst>
                <a:tab pos="685800" algn="l"/>
              </a:tabLst>
              <a:defRPr/>
            </a:pPr>
            <a:r>
              <a:rPr lang="en-US" dirty="0"/>
              <a:t>Verify that the system works.</a:t>
            </a:r>
          </a:p>
          <a:p>
            <a:pPr marL="347472" lvl="1" indent="-347472" eaLnBrk="1" hangingPunct="1">
              <a:buSzTx/>
              <a:buFont typeface="Wingdings" charset="0"/>
              <a:buAutoNum type="arabicPeriod"/>
              <a:tabLst>
                <a:tab pos="685800" algn="l"/>
              </a:tabLst>
              <a:defRPr/>
            </a:pPr>
            <a:r>
              <a:rPr lang="en-US" dirty="0"/>
              <a:t>Establish procedures for record keeping and documentation.</a:t>
            </a:r>
          </a:p>
          <a:p>
            <a:pPr marL="685800" lvl="1" indent="-571500" eaLnBrk="1" hangingPunct="1">
              <a:lnSpc>
                <a:spcPct val="80000"/>
              </a:lnSpc>
              <a:buSzTx/>
              <a:buFont typeface="Wingdings" charset="0"/>
              <a:buNone/>
              <a:tabLst>
                <a:tab pos="685800" algn="l"/>
              </a:tabLst>
              <a:defRPr/>
            </a:pPr>
            <a:endParaRPr lang="en-US" dirty="0"/>
          </a:p>
          <a:p>
            <a:pPr marL="685800" lvl="1" indent="-571500" eaLnBrk="1" hangingPunct="1">
              <a:lnSpc>
                <a:spcPct val="80000"/>
              </a:lnSpc>
              <a:tabLst>
                <a:tab pos="685800" algn="l"/>
              </a:tabLst>
              <a:defRPr/>
            </a:pPr>
            <a:endParaRPr lang="en-US" dirty="0"/>
          </a:p>
        </p:txBody>
      </p:sp>
      <p:sp>
        <p:nvSpPr>
          <p:cNvPr id="219139"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10-12</a:t>
            </a:r>
          </a:p>
        </p:txBody>
      </p:sp>
    </p:spTree>
    <p:custDataLst>
      <p:tags r:id="rId1"/>
    </p:custDataLst>
    <p:extLst>
      <p:ext uri="{BB962C8B-B14F-4D97-AF65-F5344CB8AC3E}">
        <p14:creationId xmlns:p14="http://schemas.microsoft.com/office/powerpoint/2010/main" val="18699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5" name="Rectangle 27"/>
          <p:cNvSpPr>
            <a:spLocks noGrp="1" noChangeArrowheads="1"/>
          </p:cNvSpPr>
          <p:nvPr>
            <p:ph type="title"/>
          </p:nvPr>
        </p:nvSpPr>
        <p:spPr/>
        <p:txBody>
          <a:bodyPr/>
          <a:lstStyle/>
          <a:p>
            <a:pPr eaLnBrk="1" hangingPunct="1">
              <a:defRPr/>
            </a:pPr>
            <a:r>
              <a:rPr lang="en-US" dirty="0">
                <a:cs typeface="+mj-cs"/>
              </a:rPr>
              <a:t>HACCP </a:t>
            </a:r>
          </a:p>
        </p:txBody>
      </p:sp>
      <p:sp>
        <p:nvSpPr>
          <p:cNvPr id="220162" name="Rectangle 3"/>
          <p:cNvSpPr>
            <a:spLocks noGrp="1" noChangeArrowheads="1"/>
          </p:cNvSpPr>
          <p:nvPr>
            <p:ph idx="1"/>
          </p:nvPr>
        </p:nvSpPr>
        <p:spPr/>
        <p:txBody>
          <a:bodyPr/>
          <a:lstStyle/>
          <a:p>
            <a:pPr marL="0" indent="0" eaLnBrk="1" hangingPunct="1">
              <a:defRPr/>
            </a:pPr>
            <a:r>
              <a:rPr lang="en-US" dirty="0">
                <a:cs typeface="+mn-cs"/>
              </a:rPr>
              <a:t>Principle 1: Conduct a hazard analysis:</a:t>
            </a:r>
          </a:p>
          <a:p>
            <a:pPr marL="347472" lvl="1" indent="-347472" eaLnBrk="1" hangingPunct="1">
              <a:defRPr/>
            </a:pPr>
            <a:r>
              <a:rPr lang="en-US" dirty="0"/>
              <a:t>Identify potential hazards in the food served by looking at how it </a:t>
            </a:r>
            <a:br>
              <a:rPr lang="en-US" dirty="0"/>
            </a:br>
            <a:r>
              <a:rPr lang="en-US" dirty="0"/>
              <a:t>is processed.</a:t>
            </a:r>
          </a:p>
          <a:p>
            <a:pPr marL="347472" lvl="1" indent="-347472" eaLnBrk="1" hangingPunct="1">
              <a:defRPr/>
            </a:pPr>
            <a:endParaRPr lang="en-US" dirty="0"/>
          </a:p>
          <a:p>
            <a:pPr marL="347472" lvl="1" indent="-347472" eaLnBrk="1" hangingPunct="1">
              <a:defRPr/>
            </a:pPr>
            <a:endParaRPr lang="en-US" dirty="0"/>
          </a:p>
          <a:p>
            <a:pPr marL="347472" lvl="1" indent="-347472" eaLnBrk="1" hangingPunct="1">
              <a:defRPr/>
            </a:pPr>
            <a:endParaRPr lang="en-US" dirty="0"/>
          </a:p>
          <a:p>
            <a:pPr marL="347472" lvl="1" indent="-347472" eaLnBrk="1" hangingPunct="1">
              <a:defRPr/>
            </a:pPr>
            <a:endParaRPr lang="en-US" dirty="0"/>
          </a:p>
          <a:p>
            <a:pPr marL="347472" lvl="1" indent="-347472" eaLnBrk="1" hangingPunct="1">
              <a:defRPr/>
            </a:pPr>
            <a:endParaRPr lang="en-US" dirty="0"/>
          </a:p>
          <a:p>
            <a:pPr marL="347472" lvl="1" indent="-347472" eaLnBrk="1" hangingPunct="1">
              <a:defRPr/>
            </a:pPr>
            <a:endParaRPr lang="en-US" dirty="0"/>
          </a:p>
          <a:p>
            <a:pPr marL="347472" lvl="1" indent="-347472" eaLnBrk="1" hangingPunct="1">
              <a:defRPr/>
            </a:pPr>
            <a:r>
              <a:rPr lang="en-US" dirty="0"/>
              <a:t>Identify TCS food items and determine where hazards are likely to occur for each one.</a:t>
            </a:r>
          </a:p>
          <a:p>
            <a:pPr marL="695135" lvl="2" indent="-347472" eaLnBrk="1" hangingPunct="1">
              <a:defRPr/>
            </a:pPr>
            <a:r>
              <a:rPr lang="en-US" dirty="0"/>
              <a:t>Look for biological, chemical, and physical contaminants.</a:t>
            </a:r>
          </a:p>
          <a:p>
            <a:pPr marL="571500" lvl="1" indent="-457200" eaLnBrk="1" hangingPunct="1">
              <a:defRPr/>
            </a:pPr>
            <a:endParaRPr lang="en-US" dirty="0"/>
          </a:p>
        </p:txBody>
      </p:sp>
      <p:sp>
        <p:nvSpPr>
          <p:cNvPr id="220164" name="Text Box 23"/>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10-13</a:t>
            </a:r>
          </a:p>
        </p:txBody>
      </p:sp>
      <p:pic>
        <p:nvPicPr>
          <p:cNvPr id="295941" name="Picture 1" descr="6e_c08_21.jp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310112" y="2584210"/>
            <a:ext cx="8092449" cy="2057524"/>
          </a:xfrm>
          <a:prstGeom prst="roundRect">
            <a:avLst>
              <a:gd name="adj" fmla="val 8594"/>
            </a:avLst>
          </a:prstGeom>
          <a:noFill/>
          <a:ln w="3175" cmpd="sng">
            <a:solidFill>
              <a:srgbClr val="000000"/>
            </a:solidFill>
          </a:ln>
          <a:effectLst/>
          <a:extLst/>
        </p:spPr>
      </p:pic>
      <p:pic>
        <p:nvPicPr>
          <p:cNvPr id="8" name="Picture Placeholder 4">
            <a:extLst>
              <a:ext uri="{FF2B5EF4-FFF2-40B4-BE49-F238E27FC236}">
                <a16:creationId xmlns:a16="http://schemas.microsoft.com/office/drawing/2014/main" id="{14F19C23-727E-46CA-AC09-811F3A50BE7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9575" y="2706625"/>
            <a:ext cx="1830705" cy="1847088"/>
          </a:xfrm>
          <a:prstGeom prst="roundRect">
            <a:avLst>
              <a:gd name="adj" fmla="val 6766"/>
            </a:avLst>
          </a:prstGeom>
        </p:spPr>
      </p:pic>
    </p:spTree>
    <p:custDataLst>
      <p:tags r:id="rId1"/>
    </p:custDataLst>
    <p:extLst>
      <p:ext uri="{BB962C8B-B14F-4D97-AF65-F5344CB8AC3E}">
        <p14:creationId xmlns:p14="http://schemas.microsoft.com/office/powerpoint/2010/main" val="1824832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4" cstate="hqprint">
            <a:extLst>
              <a:ext uri="{28A0092B-C50C-407E-A947-70E740481C1C}">
                <a14:useLocalDpi xmlns:a14="http://schemas.microsoft.com/office/drawing/2010/main"/>
              </a:ext>
            </a:extLst>
          </a:blip>
          <a:srcRect l="-4750" t="-46298" r="2011" b="-39541"/>
          <a:stretch/>
        </p:blipFill>
        <p:spPr>
          <a:ln w="3175">
            <a:solidFill>
              <a:schemeClr val="tx1"/>
            </a:solidFill>
          </a:ln>
        </p:spPr>
      </p:pic>
      <p:sp>
        <p:nvSpPr>
          <p:cNvPr id="221189" name="Rectangle 13"/>
          <p:cNvSpPr>
            <a:spLocks noGrp="1" noChangeArrowheads="1"/>
          </p:cNvSpPr>
          <p:nvPr>
            <p:ph type="title"/>
          </p:nvPr>
        </p:nvSpPr>
        <p:spPr/>
        <p:txBody>
          <a:bodyPr/>
          <a:lstStyle/>
          <a:p>
            <a:pPr eaLnBrk="1" hangingPunct="1">
              <a:defRPr/>
            </a:pPr>
            <a:r>
              <a:rPr lang="en-US" dirty="0">
                <a:cs typeface="+mj-cs"/>
              </a:rPr>
              <a:t>HACCP </a:t>
            </a:r>
          </a:p>
        </p:txBody>
      </p:sp>
      <p:sp>
        <p:nvSpPr>
          <p:cNvPr id="221186" name="Rectangle 3"/>
          <p:cNvSpPr>
            <a:spLocks noGrp="1" noChangeArrowheads="1"/>
          </p:cNvSpPr>
          <p:nvPr>
            <p:ph idx="1"/>
          </p:nvPr>
        </p:nvSpPr>
        <p:spPr/>
        <p:txBody>
          <a:bodyPr/>
          <a:lstStyle/>
          <a:p>
            <a:pPr marL="0" indent="0" eaLnBrk="1" hangingPunct="1"/>
            <a:r>
              <a:rPr lang="en-US" dirty="0">
                <a:latin typeface="Arial Narrow" charset="0"/>
              </a:rPr>
              <a:t>Principle 2: Determine critical control points (CCPs):</a:t>
            </a:r>
          </a:p>
          <a:p>
            <a:pPr lvl="1" eaLnBrk="1" hangingPunct="1"/>
            <a:r>
              <a:rPr lang="en-US" dirty="0">
                <a:latin typeface="Arial Narrow" charset="0"/>
              </a:rPr>
              <a:t>Find points in the process where identified hazards can be prevented, eliminated, or reduced to safe levels.</a:t>
            </a:r>
          </a:p>
          <a:p>
            <a:pPr lvl="2" eaLnBrk="1" hangingPunct="1"/>
            <a:r>
              <a:rPr lang="en-US" dirty="0">
                <a:latin typeface="Arial Narrow" charset="0"/>
              </a:rPr>
              <a:t>These are the CCPs.</a:t>
            </a:r>
          </a:p>
          <a:p>
            <a:pPr lvl="1" eaLnBrk="1" hangingPunct="1"/>
            <a:r>
              <a:rPr lang="en-US" dirty="0">
                <a:latin typeface="Arial Narrow" charset="0"/>
              </a:rPr>
              <a:t>Depending on the process, there may be more than one CCP.</a:t>
            </a:r>
          </a:p>
        </p:txBody>
      </p:sp>
      <p:sp>
        <p:nvSpPr>
          <p:cNvPr id="221188" name="Text Box 9"/>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10-14</a:t>
            </a:r>
          </a:p>
        </p:txBody>
      </p:sp>
    </p:spTree>
    <p:custDataLst>
      <p:tags r:id="rId1"/>
    </p:custDataLst>
    <p:extLst>
      <p:ext uri="{BB962C8B-B14F-4D97-AF65-F5344CB8AC3E}">
        <p14:creationId xmlns:p14="http://schemas.microsoft.com/office/powerpoint/2010/main" val="186998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
        <p:nvSpPr>
          <p:cNvPr id="222213" name="Rectangle 14"/>
          <p:cNvSpPr>
            <a:spLocks noGrp="1" noChangeArrowheads="1"/>
          </p:cNvSpPr>
          <p:nvPr>
            <p:ph type="title"/>
          </p:nvPr>
        </p:nvSpPr>
        <p:spPr/>
        <p:txBody>
          <a:bodyPr/>
          <a:lstStyle/>
          <a:p>
            <a:pPr eaLnBrk="1" hangingPunct="1">
              <a:defRPr/>
            </a:pPr>
            <a:r>
              <a:rPr lang="en-US" dirty="0">
                <a:cs typeface="+mj-cs"/>
              </a:rPr>
              <a:t>HACCP </a:t>
            </a:r>
          </a:p>
        </p:txBody>
      </p:sp>
      <p:sp>
        <p:nvSpPr>
          <p:cNvPr id="222210" name="Rectangle 3"/>
          <p:cNvSpPr>
            <a:spLocks noGrp="1" noChangeArrowheads="1"/>
          </p:cNvSpPr>
          <p:nvPr>
            <p:ph idx="1"/>
          </p:nvPr>
        </p:nvSpPr>
        <p:spPr/>
        <p:txBody>
          <a:bodyPr/>
          <a:lstStyle/>
          <a:p>
            <a:pPr marL="0" indent="0" eaLnBrk="1" hangingPunct="1">
              <a:defRPr/>
            </a:pPr>
            <a:r>
              <a:rPr lang="en-US" dirty="0">
                <a:cs typeface="+mn-cs"/>
              </a:rPr>
              <a:t>Principle 3: Establish critical limits:</a:t>
            </a:r>
          </a:p>
          <a:p>
            <a:pPr marL="347472" lvl="1" indent="-347472" eaLnBrk="1" hangingPunct="1">
              <a:defRPr/>
            </a:pPr>
            <a:r>
              <a:rPr lang="en-US" dirty="0"/>
              <a:t>For each CCP, establish minimum or maximum limits.</a:t>
            </a:r>
          </a:p>
          <a:p>
            <a:pPr marL="347472" lvl="1" indent="-347472" eaLnBrk="1" hangingPunct="1">
              <a:defRPr/>
            </a:pPr>
            <a:r>
              <a:rPr lang="en-US" dirty="0"/>
              <a:t>These limits must be met to: </a:t>
            </a:r>
          </a:p>
          <a:p>
            <a:pPr marL="694944" lvl="2" indent="-347472" eaLnBrk="1" hangingPunct="1">
              <a:defRPr/>
            </a:pPr>
            <a:r>
              <a:rPr lang="en-US" dirty="0"/>
              <a:t>Prevent or eliminate the hazard</a:t>
            </a:r>
          </a:p>
          <a:p>
            <a:pPr marL="694944" lvl="2" indent="-347472" eaLnBrk="1" hangingPunct="1">
              <a:defRPr/>
            </a:pPr>
            <a:r>
              <a:rPr lang="en-US" dirty="0"/>
              <a:t>Reduce it to a safe level</a:t>
            </a:r>
          </a:p>
          <a:p>
            <a:pPr marL="571500" lvl="1" indent="-457200" eaLnBrk="1" hangingPunct="1">
              <a:defRPr/>
            </a:pPr>
            <a:endParaRPr lang="en-US" dirty="0"/>
          </a:p>
        </p:txBody>
      </p:sp>
      <p:sp>
        <p:nvSpPr>
          <p:cNvPr id="222212" name="Text Box 10"/>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10-15</a:t>
            </a:r>
          </a:p>
        </p:txBody>
      </p:sp>
    </p:spTree>
    <p:custDataLst>
      <p:tags r:id="rId1"/>
    </p:custDataLst>
    <p:extLst>
      <p:ext uri="{BB962C8B-B14F-4D97-AF65-F5344CB8AC3E}">
        <p14:creationId xmlns:p14="http://schemas.microsoft.com/office/powerpoint/2010/main" val="3641055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
        <p:nvSpPr>
          <p:cNvPr id="223236" name="Rectangle 13"/>
          <p:cNvSpPr>
            <a:spLocks noGrp="1" noChangeArrowheads="1"/>
          </p:cNvSpPr>
          <p:nvPr>
            <p:ph type="title"/>
          </p:nvPr>
        </p:nvSpPr>
        <p:spPr/>
        <p:txBody>
          <a:bodyPr/>
          <a:lstStyle/>
          <a:p>
            <a:pPr eaLnBrk="1" hangingPunct="1">
              <a:defRPr/>
            </a:pPr>
            <a:r>
              <a:rPr lang="en-US" dirty="0">
                <a:cs typeface="+mj-cs"/>
              </a:rPr>
              <a:t>HACCP</a:t>
            </a:r>
          </a:p>
        </p:txBody>
      </p:sp>
      <p:sp>
        <p:nvSpPr>
          <p:cNvPr id="223234" name="Rectangle 4"/>
          <p:cNvSpPr>
            <a:spLocks noGrp="1" noChangeArrowheads="1"/>
          </p:cNvSpPr>
          <p:nvPr>
            <p:ph idx="1"/>
          </p:nvPr>
        </p:nvSpPr>
        <p:spPr>
          <a:xfrm>
            <a:off x="409575" y="1143000"/>
            <a:ext cx="5640705" cy="4983163"/>
          </a:xfrm>
        </p:spPr>
        <p:txBody>
          <a:bodyPr/>
          <a:lstStyle/>
          <a:p>
            <a:pPr marL="0" indent="0" eaLnBrk="1" hangingPunct="1">
              <a:defRPr/>
            </a:pPr>
            <a:r>
              <a:rPr lang="en-US" dirty="0">
                <a:cs typeface="+mn-cs"/>
              </a:rPr>
              <a:t>Principle 4: Establish monitoring procedures:</a:t>
            </a:r>
          </a:p>
          <a:p>
            <a:pPr marL="347472" lvl="1" indent="-347472" eaLnBrk="1" hangingPunct="1">
              <a:defRPr/>
            </a:pPr>
            <a:r>
              <a:rPr lang="en-US" dirty="0"/>
              <a:t>Determine the best way to check critical limits.</a:t>
            </a:r>
          </a:p>
          <a:p>
            <a:pPr marL="347472" lvl="1" indent="-347472" eaLnBrk="1" hangingPunct="1">
              <a:defRPr/>
            </a:pPr>
            <a:r>
              <a:rPr lang="en-US" dirty="0"/>
              <a:t>Make sure they are consistently met.</a:t>
            </a:r>
          </a:p>
          <a:p>
            <a:pPr marL="347472" lvl="1" indent="-347472" eaLnBrk="1" hangingPunct="1">
              <a:defRPr/>
            </a:pPr>
            <a:r>
              <a:rPr lang="en-US" dirty="0"/>
              <a:t>Identify who will monitor them and how often.</a:t>
            </a:r>
          </a:p>
          <a:p>
            <a:pPr marL="571500" lvl="1" indent="-457200" eaLnBrk="1" hangingPunct="1">
              <a:defRPr/>
            </a:pPr>
            <a:endParaRPr lang="en-US" dirty="0"/>
          </a:p>
        </p:txBody>
      </p:sp>
      <p:sp>
        <p:nvSpPr>
          <p:cNvPr id="223235" name="Text Box 9"/>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10-16</a:t>
            </a:r>
          </a:p>
        </p:txBody>
      </p:sp>
    </p:spTree>
    <p:custDataLst>
      <p:tags r:id="rId1"/>
    </p:custDataLst>
    <p:extLst>
      <p:ext uri="{BB962C8B-B14F-4D97-AF65-F5344CB8AC3E}">
        <p14:creationId xmlns:p14="http://schemas.microsoft.com/office/powerpoint/2010/main" val="2646397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10-17</a:t>
            </a:r>
          </a:p>
        </p:txBody>
      </p:sp>
      <p:pic>
        <p:nvPicPr>
          <p:cNvPr id="4" name="Picture Placeholder 3"/>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
        <p:nvSpPr>
          <p:cNvPr id="224259" name="Rectangle 11"/>
          <p:cNvSpPr>
            <a:spLocks noGrp="1" noChangeArrowheads="1"/>
          </p:cNvSpPr>
          <p:nvPr>
            <p:ph type="title"/>
          </p:nvPr>
        </p:nvSpPr>
        <p:spPr/>
        <p:txBody>
          <a:bodyPr/>
          <a:lstStyle/>
          <a:p>
            <a:pPr eaLnBrk="1" hangingPunct="1">
              <a:defRPr/>
            </a:pPr>
            <a:r>
              <a:rPr lang="en-US" dirty="0">
                <a:cs typeface="+mj-cs"/>
              </a:rPr>
              <a:t>HACCP</a:t>
            </a:r>
          </a:p>
        </p:txBody>
      </p:sp>
      <p:sp>
        <p:nvSpPr>
          <p:cNvPr id="224260" name="Rectangle 13"/>
          <p:cNvSpPr>
            <a:spLocks noGrp="1" noChangeArrowheads="1"/>
          </p:cNvSpPr>
          <p:nvPr>
            <p:ph idx="1"/>
          </p:nvPr>
        </p:nvSpPr>
        <p:spPr/>
        <p:txBody>
          <a:bodyPr/>
          <a:lstStyle/>
          <a:p>
            <a:pPr marL="0" indent="0" eaLnBrk="1" hangingPunct="1">
              <a:defRPr/>
            </a:pPr>
            <a:r>
              <a:rPr lang="en-US" dirty="0">
                <a:cs typeface="+mn-cs"/>
              </a:rPr>
              <a:t>Principle 5: Identify corrective actions:</a:t>
            </a:r>
          </a:p>
          <a:p>
            <a:pPr marL="347472" lvl="1" indent="-347472" eaLnBrk="1" hangingPunct="1">
              <a:defRPr/>
            </a:pPr>
            <a:r>
              <a:rPr lang="en-US" dirty="0"/>
              <a:t>Identify steps that must be taken when a critical limit is not met.</a:t>
            </a:r>
          </a:p>
          <a:p>
            <a:pPr marL="347472" lvl="1" indent="-347472" eaLnBrk="1" hangingPunct="1">
              <a:defRPr/>
            </a:pPr>
            <a:r>
              <a:rPr lang="en-US" dirty="0"/>
              <a:t>Determine these steps in advance.</a:t>
            </a:r>
          </a:p>
          <a:p>
            <a:pPr marL="520700" lvl="1" indent="-406400" eaLnBrk="1" hangingPunct="1">
              <a:defRPr/>
            </a:pPr>
            <a:endParaRPr lang="en-US" dirty="0"/>
          </a:p>
          <a:p>
            <a:pPr marL="520700" lvl="1" indent="-406400" eaLnBrk="1" hangingPunct="1">
              <a:defRPr/>
            </a:pPr>
            <a:endParaRPr lang="en-US" dirty="0"/>
          </a:p>
        </p:txBody>
      </p:sp>
    </p:spTree>
    <p:custDataLst>
      <p:tags r:id="rId1"/>
    </p:custDataLst>
    <p:extLst>
      <p:ext uri="{BB962C8B-B14F-4D97-AF65-F5344CB8AC3E}">
        <p14:creationId xmlns:p14="http://schemas.microsoft.com/office/powerpoint/2010/main" val="2371735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5" name="Rectangle 12"/>
          <p:cNvSpPr>
            <a:spLocks noGrp="1" noChangeArrowheads="1"/>
          </p:cNvSpPr>
          <p:nvPr>
            <p:ph type="title"/>
          </p:nvPr>
        </p:nvSpPr>
        <p:spPr/>
        <p:txBody>
          <a:bodyPr/>
          <a:lstStyle/>
          <a:p>
            <a:pPr eaLnBrk="1" hangingPunct="1">
              <a:defRPr/>
            </a:pPr>
            <a:r>
              <a:rPr lang="en-US" dirty="0">
                <a:cs typeface="+mj-cs"/>
              </a:rPr>
              <a:t>HACCP</a:t>
            </a:r>
          </a:p>
        </p:txBody>
      </p:sp>
      <p:sp>
        <p:nvSpPr>
          <p:cNvPr id="225282" name="Rectangle 3"/>
          <p:cNvSpPr>
            <a:spLocks noGrp="1" noChangeArrowheads="1"/>
          </p:cNvSpPr>
          <p:nvPr>
            <p:ph idx="1"/>
          </p:nvPr>
        </p:nvSpPr>
        <p:spPr/>
        <p:txBody>
          <a:bodyPr/>
          <a:lstStyle/>
          <a:p>
            <a:pPr marL="0" indent="0" eaLnBrk="1" hangingPunct="1">
              <a:defRPr/>
            </a:pPr>
            <a:r>
              <a:rPr lang="en-US" dirty="0">
                <a:cs typeface="+mn-cs"/>
              </a:rPr>
              <a:t>Principle 6: Verify that the system works:</a:t>
            </a:r>
          </a:p>
          <a:p>
            <a:pPr marL="347472" lvl="1" indent="-347472" eaLnBrk="1" hangingPunct="1">
              <a:defRPr/>
            </a:pPr>
            <a:r>
              <a:rPr lang="en-US" dirty="0"/>
              <a:t>Determine if the plan is working as intended.</a:t>
            </a:r>
          </a:p>
          <a:p>
            <a:pPr marL="347472" lvl="1" indent="-347472" eaLnBrk="1" hangingPunct="1">
              <a:defRPr/>
            </a:pPr>
            <a:r>
              <a:rPr lang="en-US" dirty="0"/>
              <a:t>Evaluate the plan on a regular basis using:</a:t>
            </a:r>
          </a:p>
          <a:p>
            <a:pPr marL="694944" lvl="2" indent="-347472" eaLnBrk="1" hangingPunct="1">
              <a:defRPr/>
            </a:pPr>
            <a:r>
              <a:rPr lang="en-US" dirty="0"/>
              <a:t>Monitoring charts</a:t>
            </a:r>
          </a:p>
          <a:p>
            <a:pPr marL="694944" lvl="2" indent="-347472" eaLnBrk="1" hangingPunct="1">
              <a:defRPr/>
            </a:pPr>
            <a:r>
              <a:rPr lang="en-US" dirty="0"/>
              <a:t>Records</a:t>
            </a:r>
          </a:p>
          <a:p>
            <a:pPr marL="694944" lvl="2" indent="-347472" eaLnBrk="1" hangingPunct="1">
              <a:defRPr/>
            </a:pPr>
            <a:r>
              <a:rPr lang="en-US" dirty="0"/>
              <a:t>Hazard analysis</a:t>
            </a:r>
          </a:p>
          <a:p>
            <a:pPr marL="347472" lvl="1" indent="-347472" eaLnBrk="1" hangingPunct="1">
              <a:defRPr/>
            </a:pPr>
            <a:r>
              <a:rPr lang="en-US" dirty="0"/>
              <a:t>Determine if your plan prevents, reduces, or eliminates identified hazards.</a:t>
            </a:r>
          </a:p>
        </p:txBody>
      </p:sp>
      <p:sp>
        <p:nvSpPr>
          <p:cNvPr id="22528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10-18</a:t>
            </a:r>
          </a:p>
        </p:txBody>
      </p:sp>
      <p:pic>
        <p:nvPicPr>
          <p:cNvPr id="301061" name="Picture 1" descr="6e_c08_08_templog.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21450" y="1243013"/>
            <a:ext cx="210343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6973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13"/>
          <p:cNvSpPr>
            <a:spLocks noGrp="1" noChangeArrowheads="1"/>
          </p:cNvSpPr>
          <p:nvPr>
            <p:ph type="title"/>
          </p:nvPr>
        </p:nvSpPr>
        <p:spPr/>
        <p:txBody>
          <a:bodyPr/>
          <a:lstStyle/>
          <a:p>
            <a:pPr eaLnBrk="1" hangingPunct="1">
              <a:defRPr/>
            </a:pPr>
            <a:r>
              <a:rPr lang="en-US" dirty="0">
                <a:cs typeface="+mj-cs"/>
              </a:rPr>
              <a:t>HACCP</a:t>
            </a:r>
          </a:p>
        </p:txBody>
      </p:sp>
      <p:sp>
        <p:nvSpPr>
          <p:cNvPr id="226306" name="Rectangle 3"/>
          <p:cNvSpPr>
            <a:spLocks noGrp="1" noChangeArrowheads="1"/>
          </p:cNvSpPr>
          <p:nvPr>
            <p:ph idx="1"/>
          </p:nvPr>
        </p:nvSpPr>
        <p:spPr/>
        <p:txBody>
          <a:bodyPr/>
          <a:lstStyle/>
          <a:p>
            <a:pPr marL="0" indent="0" eaLnBrk="1" hangingPunct="1">
              <a:defRPr/>
            </a:pPr>
            <a:r>
              <a:rPr lang="en-US" dirty="0">
                <a:cs typeface="+mn-cs"/>
              </a:rPr>
              <a:t>Principle 7: Establish procedures for record keeping and documentation:</a:t>
            </a:r>
          </a:p>
          <a:p>
            <a:pPr marL="0" indent="0" eaLnBrk="1" hangingPunct="1">
              <a:defRPr/>
            </a:pPr>
            <a:r>
              <a:rPr lang="en-US" dirty="0">
                <a:cs typeface="+mn-cs"/>
              </a:rPr>
              <a:t>Keep records for these actions:</a:t>
            </a:r>
          </a:p>
          <a:p>
            <a:pPr marL="347472" lvl="1" indent="-347472" eaLnBrk="1" hangingPunct="1">
              <a:defRPr/>
            </a:pPr>
            <a:r>
              <a:rPr lang="en-US" dirty="0"/>
              <a:t>Monitoring activities</a:t>
            </a:r>
          </a:p>
          <a:p>
            <a:pPr marL="347472" lvl="1" indent="-347472" eaLnBrk="1" hangingPunct="1">
              <a:defRPr/>
            </a:pPr>
            <a:r>
              <a:rPr lang="en-US" dirty="0"/>
              <a:t>Corrective actions</a:t>
            </a:r>
          </a:p>
          <a:p>
            <a:pPr marL="347472" lvl="1" indent="-347472" eaLnBrk="1" hangingPunct="1">
              <a:defRPr/>
            </a:pPr>
            <a:r>
              <a:rPr lang="en-US" dirty="0"/>
              <a:t>Validating equipment (checking for good working condition)</a:t>
            </a:r>
          </a:p>
          <a:p>
            <a:pPr marL="347472" lvl="1" indent="-347472" eaLnBrk="1" hangingPunct="1">
              <a:defRPr/>
            </a:pPr>
            <a:r>
              <a:rPr lang="en-US" dirty="0"/>
              <a:t>Working with suppliers (invoices, specifications, etc.)</a:t>
            </a:r>
          </a:p>
        </p:txBody>
      </p:sp>
      <p:sp>
        <p:nvSpPr>
          <p:cNvPr id="22630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10-19</a:t>
            </a:r>
          </a:p>
        </p:txBody>
      </p:sp>
      <p:pic>
        <p:nvPicPr>
          <p:cNvPr id="302085" name="Picture 1" descr="6e_c08_08_invoice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21450" y="1243013"/>
            <a:ext cx="210343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6767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cs typeface="+mj-cs"/>
              </a:rPr>
              <a:t>Objectives</a:t>
            </a:r>
          </a:p>
        </p:txBody>
      </p:sp>
      <p:sp>
        <p:nvSpPr>
          <p:cNvPr id="15363" name="Rectangle 3"/>
          <p:cNvSpPr>
            <a:spLocks noGrp="1" noChangeArrowheads="1"/>
          </p:cNvSpPr>
          <p:nvPr>
            <p:ph idx="1"/>
          </p:nvPr>
        </p:nvSpPr>
        <p:spPr/>
        <p:txBody>
          <a:bodyPr/>
          <a:lstStyle/>
          <a:p>
            <a:pPr marL="0" indent="0" eaLnBrk="1" hangingPunct="1">
              <a:defRPr/>
            </a:pPr>
            <a:r>
              <a:rPr lang="en-US" dirty="0">
                <a:cs typeface="+mn-cs"/>
              </a:rPr>
              <a:t>Identify the following:</a:t>
            </a:r>
          </a:p>
          <a:p>
            <a:pPr marL="347472" lvl="1" indent="-347472" eaLnBrk="1" hangingPunct="1">
              <a:defRPr/>
            </a:pPr>
            <a:r>
              <a:rPr lang="en-US" dirty="0"/>
              <a:t>Methods for achieving active managerial control</a:t>
            </a:r>
          </a:p>
          <a:p>
            <a:pPr marL="347472" lvl="1" indent="-347472" eaLnBrk="1" hangingPunct="1">
              <a:defRPr/>
            </a:pPr>
            <a:r>
              <a:rPr lang="en-US" dirty="0"/>
              <a:t>The public health interventions of the Food and Drug Administration (FDA)</a:t>
            </a:r>
          </a:p>
          <a:p>
            <a:pPr marL="347472" lvl="1" indent="-347472" eaLnBrk="1" hangingPunct="1">
              <a:defRPr/>
            </a:pPr>
            <a:r>
              <a:rPr lang="en-US" dirty="0"/>
              <a:t>The seven HACCP principles for preventing foodborne illness</a:t>
            </a:r>
          </a:p>
          <a:p>
            <a:pPr marL="347472" lvl="1" indent="-347472" eaLnBrk="1" hangingPunct="1">
              <a:defRPr/>
            </a:pPr>
            <a:r>
              <a:rPr lang="en-US" dirty="0"/>
              <a:t>Specialized processes that require a variance</a:t>
            </a:r>
          </a:p>
          <a:p>
            <a:pPr marL="347472" lvl="1" indent="-347472" eaLnBrk="1" hangingPunct="1">
              <a:defRPr/>
            </a:pPr>
            <a:r>
              <a:rPr lang="en-US" dirty="0"/>
              <a:t>How to prepare for, respond to, and recover from a crisis</a:t>
            </a:r>
          </a:p>
          <a:p>
            <a:pPr marL="347472" lvl="1" indent="-347472" eaLnBrk="1" hangingPunct="1">
              <a:defRPr/>
            </a:pPr>
            <a:r>
              <a:rPr lang="en-US" dirty="0"/>
              <a:t>How to respond to a foodborne-illness outbreak</a:t>
            </a:r>
          </a:p>
          <a:p>
            <a:pPr marL="347472" lvl="1" indent="-347472" eaLnBrk="1" hangingPunct="1">
              <a:defRPr/>
            </a:pPr>
            <a:r>
              <a:rPr lang="en-US" dirty="0"/>
              <a:t>How to respond to imminent health hazards, including power outages, fire, flood, water interruption, and sewage</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custDataLst>
      <p:tags r:id="rId1"/>
    </p:custDataLst>
    <p:extLst>
      <p:ext uri="{BB962C8B-B14F-4D97-AF65-F5344CB8AC3E}">
        <p14:creationId xmlns:p14="http://schemas.microsoft.com/office/powerpoint/2010/main" val="2395086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5" name="Rectangle 27"/>
          <p:cNvSpPr>
            <a:spLocks noGrp="1" noChangeArrowheads="1"/>
          </p:cNvSpPr>
          <p:nvPr>
            <p:ph type="title"/>
          </p:nvPr>
        </p:nvSpPr>
        <p:spPr/>
        <p:txBody>
          <a:bodyPr/>
          <a:lstStyle/>
          <a:p>
            <a:pPr eaLnBrk="1" hangingPunct="1">
              <a:defRPr/>
            </a:pPr>
            <a:r>
              <a:rPr lang="en-US" dirty="0">
                <a:cs typeface="+mj-cs"/>
              </a:rPr>
              <a:t>HACCP </a:t>
            </a:r>
          </a:p>
        </p:txBody>
      </p:sp>
      <p:sp>
        <p:nvSpPr>
          <p:cNvPr id="220162" name="Rectangle 3"/>
          <p:cNvSpPr>
            <a:spLocks noGrp="1" noChangeArrowheads="1"/>
          </p:cNvSpPr>
          <p:nvPr>
            <p:ph idx="1"/>
          </p:nvPr>
        </p:nvSpPr>
        <p:spPr/>
        <p:txBody>
          <a:bodyPr/>
          <a:lstStyle/>
          <a:p>
            <a:pPr marL="0" indent="0" eaLnBrk="1" hangingPunct="1">
              <a:defRPr/>
            </a:pPr>
            <a:r>
              <a:rPr lang="en-US" dirty="0"/>
              <a:t>Another HAACP Example: The Fruit Basket</a:t>
            </a:r>
          </a:p>
          <a:p>
            <a:pPr marL="0" lvl="1" indent="0" eaLnBrk="1" hangingPunct="1">
              <a:buNone/>
              <a:defRPr/>
            </a:pPr>
            <a:r>
              <a:rPr lang="en-US" dirty="0"/>
              <a:t>The Fruit Basket is a fruit-only operation known for its signature item—the Melon Medley Salad. </a:t>
            </a:r>
          </a:p>
          <a:p>
            <a:pPr marL="0" lvl="1" indent="0" eaLnBrk="1" hangingPunct="1">
              <a:lnSpc>
                <a:spcPct val="90000"/>
              </a:lnSpc>
              <a:spcBef>
                <a:spcPct val="100000"/>
              </a:spcBef>
              <a:buFont typeface="Wingdings" charset="0"/>
              <a:buNone/>
              <a:defRPr/>
            </a:pPr>
            <a:r>
              <a:rPr lang="en-US" sz="2400" b="1" dirty="0">
                <a:solidFill>
                  <a:srgbClr val="E97635"/>
                </a:solidFill>
                <a:cs typeface="ＭＳ Ｐゴシック" charset="0"/>
              </a:rPr>
              <a:t>1. Analyze hazard for the Melon Medley Salad:</a:t>
            </a:r>
          </a:p>
          <a:p>
            <a:pPr marL="347472" lvl="1" indent="-347472" eaLnBrk="1" hangingPunct="1">
              <a:defRPr/>
            </a:pPr>
            <a:r>
              <a:rPr lang="en-US" dirty="0"/>
              <a:t>The salad has fresh watermelon, honeydew, and cantaloupe. </a:t>
            </a:r>
          </a:p>
          <a:p>
            <a:pPr marL="347472" lvl="1" indent="-347472" eaLnBrk="1" hangingPunct="1">
              <a:defRPr/>
            </a:pPr>
            <a:r>
              <a:rPr lang="en-US" dirty="0"/>
              <a:t>Bacteria pose a risk to these fresh-cut melons.</a:t>
            </a:r>
          </a:p>
          <a:p>
            <a:pPr marL="347472" lvl="1" indent="-347472" eaLnBrk="1" hangingPunct="1">
              <a:defRPr/>
            </a:pPr>
            <a:endParaRPr lang="en-US" dirty="0"/>
          </a:p>
          <a:p>
            <a:pPr marL="347472" lvl="1" indent="-347472" eaLnBrk="1" hangingPunct="1">
              <a:defRPr/>
            </a:pPr>
            <a:endParaRPr lang="en-US" dirty="0"/>
          </a:p>
          <a:p>
            <a:pPr marL="347472" lvl="1" indent="-347472" eaLnBrk="1" hangingPunct="1">
              <a:defRPr/>
            </a:pPr>
            <a:endParaRPr lang="en-US" dirty="0"/>
          </a:p>
          <a:p>
            <a:pPr marL="347472" lvl="1" indent="-347472" eaLnBrk="1" hangingPunct="1">
              <a:defRPr/>
            </a:pPr>
            <a:endParaRPr lang="en-US" dirty="0"/>
          </a:p>
          <a:p>
            <a:pPr marL="114300" lvl="1" indent="0" eaLnBrk="1" hangingPunct="1">
              <a:buNone/>
              <a:defRPr/>
            </a:pPr>
            <a:endParaRPr lang="en-US" dirty="0"/>
          </a:p>
        </p:txBody>
      </p:sp>
      <p:sp>
        <p:nvSpPr>
          <p:cNvPr id="220164" name="Text Box 23"/>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10-20</a:t>
            </a:r>
          </a:p>
        </p:txBody>
      </p:sp>
    </p:spTree>
    <p:custDataLst>
      <p:tags r:id="rId1"/>
    </p:custDataLst>
    <p:extLst>
      <p:ext uri="{BB962C8B-B14F-4D97-AF65-F5344CB8AC3E}">
        <p14:creationId xmlns:p14="http://schemas.microsoft.com/office/powerpoint/2010/main" val="286519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
        <p:nvSpPr>
          <p:cNvPr id="221189" name="Rectangle 13"/>
          <p:cNvSpPr>
            <a:spLocks noGrp="1" noChangeArrowheads="1"/>
          </p:cNvSpPr>
          <p:nvPr>
            <p:ph type="title"/>
          </p:nvPr>
        </p:nvSpPr>
        <p:spPr/>
        <p:txBody>
          <a:bodyPr/>
          <a:lstStyle/>
          <a:p>
            <a:pPr eaLnBrk="1" hangingPunct="1">
              <a:defRPr/>
            </a:pPr>
            <a:r>
              <a:rPr lang="en-US" dirty="0">
                <a:cs typeface="+mj-cs"/>
              </a:rPr>
              <a:t>HACCP </a:t>
            </a:r>
          </a:p>
        </p:txBody>
      </p:sp>
      <p:sp>
        <p:nvSpPr>
          <p:cNvPr id="221186" name="Rectangle 3"/>
          <p:cNvSpPr>
            <a:spLocks noGrp="1" noChangeArrowheads="1"/>
          </p:cNvSpPr>
          <p:nvPr>
            <p:ph idx="1"/>
          </p:nvPr>
        </p:nvSpPr>
        <p:spPr/>
        <p:txBody>
          <a:bodyPr/>
          <a:lstStyle/>
          <a:p>
            <a:pPr marL="0" indent="0" eaLnBrk="1" hangingPunct="1"/>
            <a:r>
              <a:rPr lang="en-US" dirty="0"/>
              <a:t>Another HAACP Example: The Fruit Basket</a:t>
            </a:r>
          </a:p>
          <a:p>
            <a:pPr marL="0" indent="0" eaLnBrk="1" hangingPunct="1"/>
            <a:r>
              <a:rPr lang="en-US" dirty="0">
                <a:latin typeface="Arial Narrow" charset="0"/>
              </a:rPr>
              <a:t>2. Determine CCPs for the Melon Medley Salad:</a:t>
            </a:r>
          </a:p>
          <a:p>
            <a:pPr lvl="1" eaLnBrk="1" hangingPunct="1"/>
            <a:r>
              <a:rPr lang="en-US" dirty="0">
                <a:latin typeface="Arial Narrow" charset="0"/>
              </a:rPr>
              <a:t>Melons are prepped, held, and served without cooking.</a:t>
            </a:r>
          </a:p>
          <a:p>
            <a:pPr lvl="1" eaLnBrk="1" hangingPunct="1"/>
            <a:r>
              <a:rPr lang="en-US" dirty="0">
                <a:latin typeface="Arial Narrow" charset="0"/>
              </a:rPr>
              <a:t>Preparation and holding are CCPs:</a:t>
            </a:r>
          </a:p>
          <a:p>
            <a:pPr lvl="2" eaLnBrk="1" hangingPunct="1"/>
            <a:r>
              <a:rPr lang="en-US" dirty="0">
                <a:latin typeface="Arial Narrow" charset="0"/>
              </a:rPr>
              <a:t>Cleaning and drying the melons’ surfaces during prep would reduce bacteria.</a:t>
            </a:r>
          </a:p>
          <a:p>
            <a:pPr lvl="2" eaLnBrk="1" hangingPunct="1"/>
            <a:r>
              <a:rPr lang="en-US" dirty="0">
                <a:latin typeface="Arial Narrow" charset="0"/>
              </a:rPr>
              <a:t>Holding the melon at the correct temperature could prevent bacterial growth.</a:t>
            </a:r>
          </a:p>
          <a:p>
            <a:pPr lvl="1" eaLnBrk="1" hangingPunct="1"/>
            <a:endParaRPr lang="en-US" dirty="0">
              <a:latin typeface="Arial Narrow" charset="0"/>
            </a:endParaRPr>
          </a:p>
        </p:txBody>
      </p:sp>
      <p:sp>
        <p:nvSpPr>
          <p:cNvPr id="221188" name="Text Box 9"/>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10-21</a:t>
            </a:r>
          </a:p>
        </p:txBody>
      </p:sp>
    </p:spTree>
    <p:custDataLst>
      <p:tags r:id="rId1"/>
    </p:custDataLst>
    <p:extLst>
      <p:ext uri="{BB962C8B-B14F-4D97-AF65-F5344CB8AC3E}">
        <p14:creationId xmlns:p14="http://schemas.microsoft.com/office/powerpoint/2010/main" val="326079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3" name="Rectangle 14"/>
          <p:cNvSpPr>
            <a:spLocks noGrp="1" noChangeArrowheads="1"/>
          </p:cNvSpPr>
          <p:nvPr>
            <p:ph type="title"/>
          </p:nvPr>
        </p:nvSpPr>
        <p:spPr/>
        <p:txBody>
          <a:bodyPr/>
          <a:lstStyle/>
          <a:p>
            <a:pPr eaLnBrk="1" hangingPunct="1">
              <a:defRPr/>
            </a:pPr>
            <a:r>
              <a:rPr lang="en-US" dirty="0">
                <a:cs typeface="+mj-cs"/>
              </a:rPr>
              <a:t>HACCP </a:t>
            </a:r>
          </a:p>
        </p:txBody>
      </p:sp>
      <p:sp>
        <p:nvSpPr>
          <p:cNvPr id="222210" name="Rectangle 3"/>
          <p:cNvSpPr>
            <a:spLocks noGrp="1" noChangeArrowheads="1"/>
          </p:cNvSpPr>
          <p:nvPr>
            <p:ph idx="1"/>
          </p:nvPr>
        </p:nvSpPr>
        <p:spPr/>
        <p:txBody>
          <a:bodyPr/>
          <a:lstStyle/>
          <a:p>
            <a:pPr marL="0" indent="0" eaLnBrk="1" hangingPunct="1">
              <a:defRPr/>
            </a:pPr>
            <a:r>
              <a:rPr lang="en-US" dirty="0"/>
              <a:t>Another HAACP Example: The Fruit Basket</a:t>
            </a:r>
          </a:p>
          <a:p>
            <a:pPr marL="0" indent="0" eaLnBrk="1" hangingPunct="1">
              <a:defRPr/>
            </a:pPr>
            <a:r>
              <a:rPr lang="en-US" dirty="0">
                <a:cs typeface="+mn-cs"/>
              </a:rPr>
              <a:t>3. Establish critical limits for the Melon Medley Salad:</a:t>
            </a:r>
          </a:p>
          <a:p>
            <a:pPr marL="347472" lvl="1" indent="-347472" eaLnBrk="1" hangingPunct="1">
              <a:defRPr/>
            </a:pPr>
            <a:r>
              <a:rPr lang="en-US" dirty="0"/>
              <a:t>Preparation CCP—Critical limit would be met by washing, scrubbing, and drying whole melons.</a:t>
            </a:r>
          </a:p>
          <a:p>
            <a:pPr marL="347472" lvl="1" indent="-347472" eaLnBrk="1" hangingPunct="1">
              <a:defRPr/>
            </a:pPr>
            <a:r>
              <a:rPr lang="en-US" dirty="0"/>
              <a:t>Holding CCP—Salad must be held at 41ºF (5ºC) or lower, because it had cut melons.</a:t>
            </a:r>
          </a:p>
          <a:p>
            <a:pPr marL="571500" lvl="1" indent="-457200" eaLnBrk="1" hangingPunct="1">
              <a:defRPr/>
            </a:pPr>
            <a:endParaRPr lang="en-US" dirty="0"/>
          </a:p>
        </p:txBody>
      </p:sp>
      <p:sp>
        <p:nvSpPr>
          <p:cNvPr id="222212" name="Text Box 10"/>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10-22</a:t>
            </a:r>
          </a:p>
        </p:txBody>
      </p:sp>
      <p:pic>
        <p:nvPicPr>
          <p:cNvPr id="9" name="Picture Placeholder 2"/>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extLst>
      <p:ext uri="{BB962C8B-B14F-4D97-AF65-F5344CB8AC3E}">
        <p14:creationId xmlns:p14="http://schemas.microsoft.com/office/powerpoint/2010/main" val="1077187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
        <p:nvSpPr>
          <p:cNvPr id="223236" name="Rectangle 13"/>
          <p:cNvSpPr>
            <a:spLocks noGrp="1" noChangeArrowheads="1"/>
          </p:cNvSpPr>
          <p:nvPr>
            <p:ph type="title"/>
          </p:nvPr>
        </p:nvSpPr>
        <p:spPr/>
        <p:txBody>
          <a:bodyPr/>
          <a:lstStyle/>
          <a:p>
            <a:pPr eaLnBrk="1" hangingPunct="1">
              <a:defRPr/>
            </a:pPr>
            <a:r>
              <a:rPr lang="en-US" dirty="0">
                <a:cs typeface="+mj-cs"/>
              </a:rPr>
              <a:t>HACCP</a:t>
            </a:r>
          </a:p>
        </p:txBody>
      </p:sp>
      <p:sp>
        <p:nvSpPr>
          <p:cNvPr id="223234" name="Rectangle 4"/>
          <p:cNvSpPr>
            <a:spLocks noGrp="1" noChangeArrowheads="1"/>
          </p:cNvSpPr>
          <p:nvPr>
            <p:ph idx="1"/>
          </p:nvPr>
        </p:nvSpPr>
        <p:spPr>
          <a:xfrm>
            <a:off x="400050" y="1139825"/>
            <a:ext cx="5339375" cy="4983163"/>
          </a:xfrm>
        </p:spPr>
        <p:txBody>
          <a:bodyPr/>
          <a:lstStyle/>
          <a:p>
            <a:pPr marL="0" indent="0" eaLnBrk="1" hangingPunct="1">
              <a:defRPr/>
            </a:pPr>
            <a:r>
              <a:rPr lang="en-US" dirty="0"/>
              <a:t>Another HAACP Example: The Fruit Basket</a:t>
            </a:r>
          </a:p>
          <a:p>
            <a:pPr marL="0" indent="0" eaLnBrk="1" hangingPunct="1">
              <a:defRPr/>
            </a:pPr>
            <a:r>
              <a:rPr lang="en-US" dirty="0">
                <a:cs typeface="+mn-cs"/>
              </a:rPr>
              <a:t>4. Establish monitoring procedures for the Melon Medley Salad:</a:t>
            </a:r>
          </a:p>
          <a:p>
            <a:pPr marL="347472" lvl="1" indent="-347472" eaLnBrk="1" hangingPunct="1">
              <a:defRPr/>
            </a:pPr>
            <a:r>
              <a:rPr lang="en-US" dirty="0"/>
              <a:t>Operation’s team leader should monitor the salad’s critical limits.</a:t>
            </a:r>
          </a:p>
          <a:p>
            <a:pPr marL="347472" lvl="1" indent="-347472" eaLnBrk="1" hangingPunct="1">
              <a:defRPr/>
            </a:pPr>
            <a:r>
              <a:rPr lang="en-US" dirty="0"/>
              <a:t>The team leader:</a:t>
            </a:r>
          </a:p>
          <a:p>
            <a:pPr marL="695135" lvl="2" indent="-347472" eaLnBrk="1" hangingPunct="1">
              <a:defRPr/>
            </a:pPr>
            <a:r>
              <a:rPr lang="en-US" dirty="0"/>
              <a:t>Makes sure the salad is prepped the correct way—all steps from washing the melon to putting the finished salad in the display cooler</a:t>
            </a:r>
          </a:p>
          <a:p>
            <a:pPr marL="695135" lvl="2" indent="-347472" eaLnBrk="1" hangingPunct="1">
              <a:defRPr/>
            </a:pPr>
            <a:r>
              <a:rPr lang="en-US" dirty="0"/>
              <a:t>Monitors the temperature of held salads three times a day</a:t>
            </a:r>
          </a:p>
          <a:p>
            <a:pPr marL="347472" lvl="1" indent="-347472" eaLnBrk="1" hangingPunct="1">
              <a:defRPr/>
            </a:pPr>
            <a:endParaRPr lang="en-US" dirty="0"/>
          </a:p>
          <a:p>
            <a:pPr marL="571500" lvl="1" indent="-457200" eaLnBrk="1" hangingPunct="1">
              <a:defRPr/>
            </a:pPr>
            <a:endParaRPr lang="en-US" dirty="0"/>
          </a:p>
        </p:txBody>
      </p:sp>
      <p:sp>
        <p:nvSpPr>
          <p:cNvPr id="223235"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10-23</a:t>
            </a:r>
          </a:p>
        </p:txBody>
      </p:sp>
    </p:spTree>
    <p:custDataLst>
      <p:tags r:id="rId1"/>
    </p:custDataLst>
    <p:extLst>
      <p:ext uri="{BB962C8B-B14F-4D97-AF65-F5344CB8AC3E}">
        <p14:creationId xmlns:p14="http://schemas.microsoft.com/office/powerpoint/2010/main" val="2741019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7"/>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10-24</a:t>
            </a:r>
          </a:p>
        </p:txBody>
      </p:sp>
      <p:sp>
        <p:nvSpPr>
          <p:cNvPr id="224259" name="Rectangle 11"/>
          <p:cNvSpPr>
            <a:spLocks noGrp="1" noChangeArrowheads="1"/>
          </p:cNvSpPr>
          <p:nvPr>
            <p:ph type="title"/>
          </p:nvPr>
        </p:nvSpPr>
        <p:spPr/>
        <p:txBody>
          <a:bodyPr/>
          <a:lstStyle/>
          <a:p>
            <a:pPr eaLnBrk="1" hangingPunct="1">
              <a:defRPr/>
            </a:pPr>
            <a:r>
              <a:rPr lang="en-US" dirty="0">
                <a:cs typeface="+mj-cs"/>
              </a:rPr>
              <a:t>HACCP</a:t>
            </a:r>
          </a:p>
        </p:txBody>
      </p:sp>
      <p:sp>
        <p:nvSpPr>
          <p:cNvPr id="224260" name="Rectangle 13"/>
          <p:cNvSpPr>
            <a:spLocks noGrp="1" noChangeArrowheads="1"/>
          </p:cNvSpPr>
          <p:nvPr>
            <p:ph idx="1"/>
          </p:nvPr>
        </p:nvSpPr>
        <p:spPr>
          <a:xfrm>
            <a:off x="409575" y="1143000"/>
            <a:ext cx="5457825" cy="4983163"/>
          </a:xfrm>
        </p:spPr>
        <p:txBody>
          <a:bodyPr/>
          <a:lstStyle/>
          <a:p>
            <a:pPr marL="0" indent="0" eaLnBrk="1" hangingPunct="1">
              <a:defRPr/>
            </a:pPr>
            <a:r>
              <a:rPr lang="en-US" dirty="0"/>
              <a:t>Another HAACP Example: The Fruit Basket</a:t>
            </a:r>
          </a:p>
          <a:p>
            <a:pPr marL="0" indent="0" eaLnBrk="1" hangingPunct="1">
              <a:defRPr/>
            </a:pPr>
            <a:r>
              <a:rPr lang="en-US" dirty="0">
                <a:cs typeface="+mn-cs"/>
              </a:rPr>
              <a:t>5. Identify corrective actions for the Melon Medley Salad:</a:t>
            </a:r>
          </a:p>
          <a:p>
            <a:pPr marL="347472" lvl="1" indent="-347472" eaLnBrk="1" hangingPunct="1">
              <a:defRPr/>
            </a:pPr>
            <a:r>
              <a:rPr lang="en-US" dirty="0"/>
              <a:t>For melons that had dirt:</a:t>
            </a:r>
          </a:p>
          <a:p>
            <a:pPr marL="695135" lvl="2" indent="-347472" eaLnBrk="1" hangingPunct="1">
              <a:defRPr/>
            </a:pPr>
            <a:r>
              <a:rPr lang="en-US" dirty="0"/>
              <a:t>Rewash the melons.</a:t>
            </a:r>
          </a:p>
          <a:p>
            <a:pPr marL="695135" lvl="2" indent="-347472" eaLnBrk="1" hangingPunct="1">
              <a:defRPr/>
            </a:pPr>
            <a:r>
              <a:rPr lang="en-US" dirty="0"/>
              <a:t>Team leader must approve melons before they are sliced.</a:t>
            </a:r>
          </a:p>
          <a:p>
            <a:pPr marL="347472" lvl="1" indent="-347472" eaLnBrk="1" hangingPunct="1">
              <a:defRPr/>
            </a:pPr>
            <a:r>
              <a:rPr lang="en-US" dirty="0"/>
              <a:t>For holding temperature higher than 41ºF (5ºC):</a:t>
            </a:r>
          </a:p>
          <a:p>
            <a:pPr marL="695135" lvl="2" indent="-347472" eaLnBrk="1" hangingPunct="1">
              <a:defRPr/>
            </a:pPr>
            <a:r>
              <a:rPr lang="en-US" dirty="0"/>
              <a:t>Team leader must check the temperature of every Melon Medley in the cooler.</a:t>
            </a:r>
          </a:p>
          <a:p>
            <a:pPr marL="695135" lvl="2" indent="-347472" eaLnBrk="1" hangingPunct="1">
              <a:defRPr/>
            </a:pPr>
            <a:r>
              <a:rPr lang="en-US" dirty="0"/>
              <a:t>Any salad that is above 41ºF (5ºC) must be thrown out.</a:t>
            </a:r>
          </a:p>
          <a:p>
            <a:pPr marL="347472" lvl="1" indent="-347472" eaLnBrk="1" hangingPunct="1">
              <a:defRPr/>
            </a:pPr>
            <a:endParaRPr lang="en-US" dirty="0"/>
          </a:p>
          <a:p>
            <a:pPr marL="520700" lvl="1" indent="-406400" eaLnBrk="1" hangingPunct="1">
              <a:defRPr/>
            </a:pPr>
            <a:endParaRPr lang="en-US" dirty="0"/>
          </a:p>
          <a:p>
            <a:pPr marL="520700" lvl="1" indent="-406400" eaLnBrk="1" hangingPunct="1">
              <a:defRPr/>
            </a:pPr>
            <a:endParaRPr lang="en-US" dirty="0"/>
          </a:p>
        </p:txBody>
      </p:sp>
      <p:pic>
        <p:nvPicPr>
          <p:cNvPr id="10" name="Picture Placeholder 2"/>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extLst>
      <p:ext uri="{BB962C8B-B14F-4D97-AF65-F5344CB8AC3E}">
        <p14:creationId xmlns:p14="http://schemas.microsoft.com/office/powerpoint/2010/main" val="3184651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5" name="Rectangle 12"/>
          <p:cNvSpPr>
            <a:spLocks noGrp="1" noChangeArrowheads="1"/>
          </p:cNvSpPr>
          <p:nvPr>
            <p:ph type="title"/>
          </p:nvPr>
        </p:nvSpPr>
        <p:spPr/>
        <p:txBody>
          <a:bodyPr/>
          <a:lstStyle/>
          <a:p>
            <a:pPr eaLnBrk="1" hangingPunct="1">
              <a:defRPr/>
            </a:pPr>
            <a:r>
              <a:rPr lang="en-US" dirty="0">
                <a:cs typeface="+mj-cs"/>
              </a:rPr>
              <a:t>HACCP</a:t>
            </a:r>
          </a:p>
        </p:txBody>
      </p:sp>
      <p:sp>
        <p:nvSpPr>
          <p:cNvPr id="225282" name="Rectangle 3"/>
          <p:cNvSpPr>
            <a:spLocks noGrp="1" noChangeArrowheads="1"/>
          </p:cNvSpPr>
          <p:nvPr>
            <p:ph idx="1"/>
          </p:nvPr>
        </p:nvSpPr>
        <p:spPr/>
        <p:txBody>
          <a:bodyPr/>
          <a:lstStyle/>
          <a:p>
            <a:pPr marL="0" indent="0" eaLnBrk="1" hangingPunct="1">
              <a:defRPr/>
            </a:pPr>
            <a:r>
              <a:rPr lang="en-US" dirty="0"/>
              <a:t>Another HAACP Example: The Fruit Basket</a:t>
            </a:r>
          </a:p>
          <a:p>
            <a:pPr marL="0" indent="0" eaLnBrk="1" hangingPunct="1">
              <a:defRPr/>
            </a:pPr>
            <a:r>
              <a:rPr lang="en-US" dirty="0">
                <a:cs typeface="+mn-cs"/>
              </a:rPr>
              <a:t>6. Verify that the system works:</a:t>
            </a:r>
          </a:p>
          <a:p>
            <a:pPr marL="347472" lvl="1" indent="-347472" eaLnBrk="1" hangingPunct="1">
              <a:defRPr/>
            </a:pPr>
            <a:r>
              <a:rPr lang="en-US" dirty="0"/>
              <a:t>Team leader reviews the Manager Daily HACCP Check Sheet at the end of each shift:</a:t>
            </a:r>
          </a:p>
          <a:p>
            <a:pPr marL="695135" lvl="2" indent="-347472" eaLnBrk="1" hangingPunct="1">
              <a:defRPr/>
            </a:pPr>
            <a:r>
              <a:rPr lang="en-US" dirty="0"/>
              <a:t>Make sure that each item was checked and initialed.</a:t>
            </a:r>
          </a:p>
          <a:p>
            <a:pPr marL="695135" lvl="2" indent="-347472" eaLnBrk="1" hangingPunct="1">
              <a:defRPr/>
            </a:pPr>
            <a:r>
              <a:rPr lang="en-US" dirty="0"/>
              <a:t>Confirm that all corrective actions have been taken and recorded.</a:t>
            </a:r>
          </a:p>
          <a:p>
            <a:pPr marL="347472" lvl="1" indent="-347472" eaLnBrk="1" hangingPunct="1">
              <a:defRPr/>
            </a:pPr>
            <a:r>
              <a:rPr lang="en-US" dirty="0"/>
              <a:t>The Fruit Basket evaluates the HACCP system quarterly.</a:t>
            </a:r>
          </a:p>
        </p:txBody>
      </p:sp>
      <p:sp>
        <p:nvSpPr>
          <p:cNvPr id="225284" name="Text Box 8"/>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10-25</a:t>
            </a:r>
          </a:p>
        </p:txBody>
      </p:sp>
    </p:spTree>
    <p:custDataLst>
      <p:tags r:id="rId1"/>
    </p:custDataLst>
    <p:extLst>
      <p:ext uri="{BB962C8B-B14F-4D97-AF65-F5344CB8AC3E}">
        <p14:creationId xmlns:p14="http://schemas.microsoft.com/office/powerpoint/2010/main" val="963072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13"/>
          <p:cNvSpPr>
            <a:spLocks noGrp="1" noChangeArrowheads="1"/>
          </p:cNvSpPr>
          <p:nvPr>
            <p:ph type="title"/>
          </p:nvPr>
        </p:nvSpPr>
        <p:spPr/>
        <p:txBody>
          <a:bodyPr/>
          <a:lstStyle/>
          <a:p>
            <a:pPr eaLnBrk="1" hangingPunct="1">
              <a:defRPr/>
            </a:pPr>
            <a:r>
              <a:rPr lang="en-US" dirty="0">
                <a:cs typeface="+mj-cs"/>
              </a:rPr>
              <a:t>HACCP</a:t>
            </a:r>
          </a:p>
        </p:txBody>
      </p:sp>
      <p:sp>
        <p:nvSpPr>
          <p:cNvPr id="226306" name="Rectangle 3"/>
          <p:cNvSpPr>
            <a:spLocks noGrp="1" noChangeArrowheads="1"/>
          </p:cNvSpPr>
          <p:nvPr>
            <p:ph idx="1"/>
          </p:nvPr>
        </p:nvSpPr>
        <p:spPr/>
        <p:txBody>
          <a:bodyPr/>
          <a:lstStyle/>
          <a:p>
            <a:pPr marL="0" indent="0" eaLnBrk="1" hangingPunct="1">
              <a:defRPr/>
            </a:pPr>
            <a:r>
              <a:rPr lang="en-US" dirty="0"/>
              <a:t>Another HAACP Example: The Fruit Basket</a:t>
            </a:r>
          </a:p>
          <a:p>
            <a:pPr marL="0" indent="0" eaLnBrk="1" hangingPunct="1">
              <a:defRPr/>
            </a:pPr>
            <a:r>
              <a:rPr lang="en-US" dirty="0">
                <a:cs typeface="+mn-cs"/>
              </a:rPr>
              <a:t>7. Establish procedures for record keeping and documentation:</a:t>
            </a:r>
          </a:p>
          <a:p>
            <a:pPr marL="347472" lvl="1" indent="-347472" eaLnBrk="1" hangingPunct="1">
              <a:defRPr/>
            </a:pPr>
            <a:r>
              <a:rPr lang="en-US" dirty="0"/>
              <a:t>All HACCP records must be maintained for 16 weeks and kept on file.</a:t>
            </a:r>
          </a:p>
        </p:txBody>
      </p:sp>
      <p:sp>
        <p:nvSpPr>
          <p:cNvPr id="226308" name="Text Box 9"/>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10-26</a:t>
            </a:r>
          </a:p>
        </p:txBody>
      </p:sp>
    </p:spTree>
    <p:custDataLst>
      <p:tags r:id="rId1"/>
    </p:custDataLst>
    <p:extLst>
      <p:ext uri="{BB962C8B-B14F-4D97-AF65-F5344CB8AC3E}">
        <p14:creationId xmlns:p14="http://schemas.microsoft.com/office/powerpoint/2010/main" val="104493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2" name="Rectangle 7"/>
          <p:cNvSpPr>
            <a:spLocks noGrp="1" noChangeArrowheads="1"/>
          </p:cNvSpPr>
          <p:nvPr>
            <p:ph type="title"/>
          </p:nvPr>
        </p:nvSpPr>
        <p:spPr/>
        <p:txBody>
          <a:bodyPr/>
          <a:lstStyle/>
          <a:p>
            <a:pPr eaLnBrk="1" hangingPunct="1">
              <a:defRPr/>
            </a:pPr>
            <a:r>
              <a:rPr lang="en-US" dirty="0">
                <a:cs typeface="+mj-cs"/>
              </a:rPr>
              <a:t>HACCP</a:t>
            </a:r>
          </a:p>
        </p:txBody>
      </p:sp>
      <p:sp>
        <p:nvSpPr>
          <p:cNvPr id="227330" name="Rectangle 3"/>
          <p:cNvSpPr>
            <a:spLocks noGrp="1" noChangeArrowheads="1"/>
          </p:cNvSpPr>
          <p:nvPr>
            <p:ph idx="1"/>
          </p:nvPr>
        </p:nvSpPr>
        <p:spPr>
          <a:noFill/>
        </p:spPr>
        <p:txBody>
          <a:bodyPr/>
          <a:lstStyle/>
          <a:p>
            <a:pPr marL="0" indent="0" eaLnBrk="1" hangingPunct="1">
              <a:defRPr/>
            </a:pPr>
            <a:r>
              <a:rPr lang="en-US" dirty="0">
                <a:cs typeface="+mn-cs"/>
              </a:rPr>
              <a:t>These specialized processing methods require a variance and may require a HACCP plan:</a:t>
            </a:r>
          </a:p>
          <a:p>
            <a:pPr marL="347472" lvl="1" indent="-347472" eaLnBrk="1" hangingPunct="1">
              <a:defRPr/>
            </a:pPr>
            <a:r>
              <a:rPr lang="en-US" dirty="0"/>
              <a:t>Smoking food as a method to preserve it (but not to enhance flavor)</a:t>
            </a:r>
          </a:p>
          <a:p>
            <a:pPr marL="347472" lvl="1" indent="-347472" eaLnBrk="1" hangingPunct="1">
              <a:defRPr/>
            </a:pPr>
            <a:r>
              <a:rPr lang="en-US" dirty="0"/>
              <a:t>Using food additives or components such as vinegar to preserve or alter food so it no longer requires time and temperature control for safety</a:t>
            </a:r>
          </a:p>
          <a:p>
            <a:pPr marL="347472" lvl="1" indent="-347472" eaLnBrk="1" hangingPunct="1">
              <a:defRPr/>
            </a:pPr>
            <a:r>
              <a:rPr lang="en-US" dirty="0"/>
              <a:t>Curing food</a:t>
            </a:r>
          </a:p>
          <a:p>
            <a:pPr marL="347472" lvl="1" indent="-347472" eaLnBrk="1" hangingPunct="1">
              <a:defRPr/>
            </a:pPr>
            <a:r>
              <a:rPr lang="en-US" dirty="0"/>
              <a:t>Custom-processing animals</a:t>
            </a:r>
          </a:p>
        </p:txBody>
      </p:sp>
      <p:sp>
        <p:nvSpPr>
          <p:cNvPr id="227331"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10-27</a:t>
            </a:r>
          </a:p>
        </p:txBody>
      </p:sp>
    </p:spTree>
    <p:custDataLst>
      <p:tags r:id="rId1"/>
    </p:custDataLst>
    <p:extLst>
      <p:ext uri="{BB962C8B-B14F-4D97-AF65-F5344CB8AC3E}">
        <p14:creationId xmlns:p14="http://schemas.microsoft.com/office/powerpoint/2010/main" val="3822939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Rectangle 8"/>
          <p:cNvSpPr>
            <a:spLocks noGrp="1" noChangeArrowheads="1"/>
          </p:cNvSpPr>
          <p:nvPr>
            <p:ph type="title"/>
          </p:nvPr>
        </p:nvSpPr>
        <p:spPr/>
        <p:txBody>
          <a:bodyPr/>
          <a:lstStyle/>
          <a:p>
            <a:pPr eaLnBrk="1" hangingPunct="1">
              <a:defRPr/>
            </a:pPr>
            <a:r>
              <a:rPr lang="en-US" dirty="0">
                <a:cs typeface="+mj-cs"/>
              </a:rPr>
              <a:t>HACCP</a:t>
            </a:r>
          </a:p>
        </p:txBody>
      </p:sp>
      <p:sp>
        <p:nvSpPr>
          <p:cNvPr id="228354" name="Rectangle 3"/>
          <p:cNvSpPr>
            <a:spLocks noGrp="1" noChangeArrowheads="1"/>
          </p:cNvSpPr>
          <p:nvPr>
            <p:ph idx="1"/>
          </p:nvPr>
        </p:nvSpPr>
        <p:spPr/>
        <p:txBody>
          <a:bodyPr/>
          <a:lstStyle/>
          <a:p>
            <a:pPr marL="0" indent="0" eaLnBrk="1" hangingPunct="1">
              <a:defRPr/>
            </a:pPr>
            <a:r>
              <a:rPr lang="en-US" dirty="0">
                <a:cs typeface="+mn-cs"/>
              </a:rPr>
              <a:t>These specialized processing methods require a variance and may require a HACCP plan: </a:t>
            </a:r>
          </a:p>
          <a:p>
            <a:pPr marL="347472" lvl="1" indent="-347472" eaLnBrk="1" hangingPunct="1">
              <a:defRPr/>
            </a:pPr>
            <a:r>
              <a:rPr lang="en-US" dirty="0"/>
              <a:t>Packaging food using ROP methods including</a:t>
            </a:r>
          </a:p>
          <a:p>
            <a:pPr marL="694944" lvl="2" indent="-347472" eaLnBrk="1" hangingPunct="1">
              <a:defRPr/>
            </a:pPr>
            <a:r>
              <a:rPr lang="en-US" dirty="0"/>
              <a:t>MAP</a:t>
            </a:r>
          </a:p>
          <a:p>
            <a:pPr marL="694944" lvl="2" indent="-347472" eaLnBrk="1" hangingPunct="1">
              <a:defRPr/>
            </a:pPr>
            <a:r>
              <a:rPr lang="en-US" dirty="0"/>
              <a:t>Vacuum-packed</a:t>
            </a:r>
          </a:p>
          <a:p>
            <a:pPr marL="694944" lvl="2" indent="-347472" eaLnBrk="1" hangingPunct="1">
              <a:defRPr/>
            </a:pPr>
            <a:r>
              <a:rPr lang="en-US" i="1" dirty="0"/>
              <a:t>Sous vide</a:t>
            </a:r>
          </a:p>
          <a:p>
            <a:pPr marL="347472" lvl="1" indent="-347472" eaLnBrk="1" hangingPunct="1">
              <a:defRPr/>
            </a:pPr>
            <a:r>
              <a:rPr lang="en-US" dirty="0"/>
              <a:t>Packaging fresh juice on-site for sale at a later time, unless the juice has a warning label that complies with local regulations</a:t>
            </a:r>
          </a:p>
          <a:p>
            <a:pPr marL="347472" lvl="1" indent="-347472" eaLnBrk="1" hangingPunct="1">
              <a:defRPr/>
            </a:pPr>
            <a:r>
              <a:rPr lang="en-US" dirty="0"/>
              <a:t>Sprouting seeds or beans</a:t>
            </a:r>
          </a:p>
          <a:p>
            <a:pPr marL="347472" lvl="1" indent="-347472" eaLnBrk="1" hangingPunct="1">
              <a:defRPr/>
            </a:pPr>
            <a:r>
              <a:rPr lang="en-US" dirty="0"/>
              <a:t>Offering live shellfish from a display tank</a:t>
            </a:r>
          </a:p>
        </p:txBody>
      </p:sp>
      <p:sp>
        <p:nvSpPr>
          <p:cNvPr id="2283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10-28</a:t>
            </a:r>
          </a:p>
        </p:txBody>
      </p:sp>
    </p:spTree>
    <p:custDataLst>
      <p:tags r:id="rId1"/>
    </p:custDataLst>
    <p:extLst>
      <p:ext uri="{BB962C8B-B14F-4D97-AF65-F5344CB8AC3E}">
        <p14:creationId xmlns:p14="http://schemas.microsoft.com/office/powerpoint/2010/main" val="3010687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128" name="Rectangle 8"/>
          <p:cNvSpPr>
            <a:spLocks noGrp="1" noChangeArrowheads="1"/>
          </p:cNvSpPr>
          <p:nvPr>
            <p:ph type="title"/>
          </p:nvPr>
        </p:nvSpPr>
        <p:spPr/>
        <p:txBody>
          <a:bodyPr/>
          <a:lstStyle/>
          <a:p>
            <a:pPr eaLnBrk="1" hangingPunct="1">
              <a:defRPr/>
            </a:pPr>
            <a:r>
              <a:rPr lang="en-US" dirty="0"/>
              <a:t>Crisis Management</a:t>
            </a:r>
          </a:p>
        </p:txBody>
      </p:sp>
      <p:sp>
        <p:nvSpPr>
          <p:cNvPr id="1541124" name="Rectangle 4"/>
          <p:cNvSpPr>
            <a:spLocks noGrp="1" noChangeArrowheads="1"/>
          </p:cNvSpPr>
          <p:nvPr>
            <p:ph idx="1"/>
          </p:nvPr>
        </p:nvSpPr>
        <p:spPr/>
        <p:txBody>
          <a:bodyPr/>
          <a:lstStyle/>
          <a:p>
            <a:pPr marL="0" indent="0" eaLnBrk="1" hangingPunct="1">
              <a:defRPr/>
            </a:pPr>
            <a:r>
              <a:rPr lang="en-US" dirty="0"/>
              <a:t>To build a crisis-management program:</a:t>
            </a:r>
          </a:p>
          <a:p>
            <a:pPr marL="347472" lvl="1" indent="-347472" eaLnBrk="1" hangingPunct="1">
              <a:defRPr/>
            </a:pPr>
            <a:r>
              <a:rPr lang="en-US" dirty="0"/>
              <a:t>Focus on three phases:</a:t>
            </a:r>
          </a:p>
          <a:p>
            <a:pPr marL="695135" lvl="2" indent="-347472" eaLnBrk="1" hangingPunct="1">
              <a:defRPr/>
            </a:pPr>
            <a:r>
              <a:rPr lang="en-US" dirty="0"/>
              <a:t>Preparing for crisis</a:t>
            </a:r>
          </a:p>
          <a:p>
            <a:pPr marL="695135" lvl="2" indent="-347472" eaLnBrk="1" hangingPunct="1">
              <a:defRPr/>
            </a:pPr>
            <a:r>
              <a:rPr lang="en-US" dirty="0"/>
              <a:t>Responding to crisis</a:t>
            </a:r>
          </a:p>
          <a:p>
            <a:pPr marL="695135" lvl="2" indent="-347472" eaLnBrk="1" hangingPunct="1">
              <a:defRPr/>
            </a:pPr>
            <a:r>
              <a:rPr lang="en-US" dirty="0"/>
              <a:t>Recovering from crisis</a:t>
            </a:r>
          </a:p>
          <a:p>
            <a:pPr marL="347472" lvl="1" indent="-347472" eaLnBrk="1" hangingPunct="1">
              <a:defRPr/>
            </a:pPr>
            <a:r>
              <a:rPr lang="en-US" dirty="0"/>
              <a:t>Create a written plan.</a:t>
            </a:r>
          </a:p>
          <a:p>
            <a:pPr marL="347472" lvl="1" indent="-347472" eaLnBrk="1" hangingPunct="1">
              <a:defRPr/>
            </a:pPr>
            <a:r>
              <a:rPr lang="en-US" dirty="0"/>
              <a:t>Test the plan to ensure it works.</a:t>
            </a:r>
          </a:p>
        </p:txBody>
      </p:sp>
      <p:sp>
        <p:nvSpPr>
          <p:cNvPr id="50181" name="Text Box 6"/>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10-29</a:t>
            </a:r>
          </a:p>
        </p:txBody>
      </p:sp>
    </p:spTree>
    <p:custDataLst>
      <p:tags r:id="rId1"/>
    </p:custDataLst>
    <p:extLst>
      <p:ext uri="{BB962C8B-B14F-4D97-AF65-F5344CB8AC3E}">
        <p14:creationId xmlns:p14="http://schemas.microsoft.com/office/powerpoint/2010/main" val="2185917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a:t>
            </a:r>
          </a:p>
        </p:txBody>
      </p:sp>
      <p:sp>
        <p:nvSpPr>
          <p:cNvPr id="210947" name="Rectangle 11"/>
          <p:cNvSpPr>
            <a:spLocks noGrp="1" noChangeArrowheads="1"/>
          </p:cNvSpPr>
          <p:nvPr>
            <p:ph type="title"/>
          </p:nvPr>
        </p:nvSpPr>
        <p:spPr/>
        <p:txBody>
          <a:bodyPr/>
          <a:lstStyle/>
          <a:p>
            <a:pPr eaLnBrk="1" hangingPunct="1">
              <a:defRPr/>
            </a:pPr>
            <a:r>
              <a:rPr lang="en-US" dirty="0">
                <a:cs typeface="+mj-cs"/>
              </a:rPr>
              <a:t>Food Safety Management Systems</a:t>
            </a:r>
          </a:p>
        </p:txBody>
      </p:sp>
      <p:sp>
        <p:nvSpPr>
          <p:cNvPr id="210948" name="Rectangle 13"/>
          <p:cNvSpPr>
            <a:spLocks noGrp="1" noChangeArrowheads="1"/>
          </p:cNvSpPr>
          <p:nvPr>
            <p:ph idx="1"/>
          </p:nvPr>
        </p:nvSpPr>
        <p:spPr/>
        <p:txBody>
          <a:bodyPr/>
          <a:lstStyle/>
          <a:p>
            <a:pPr marL="0" indent="0" eaLnBrk="1" hangingPunct="1">
              <a:defRPr/>
            </a:pPr>
            <a:r>
              <a:rPr lang="en-US" dirty="0">
                <a:ea typeface="+mn-ea"/>
                <a:cs typeface="+mn-cs"/>
              </a:rPr>
              <a:t>Food safety management system:</a:t>
            </a:r>
          </a:p>
          <a:p>
            <a:pPr marL="347472" lvl="1" indent="-347472" eaLnBrk="1" hangingPunct="1">
              <a:defRPr/>
            </a:pPr>
            <a:r>
              <a:rPr lang="en-US" dirty="0"/>
              <a:t>Group of practices and procedures intended to prevent foodborne illness</a:t>
            </a:r>
          </a:p>
          <a:p>
            <a:pPr marL="347472" lvl="1" indent="-347472" eaLnBrk="1" hangingPunct="1">
              <a:defRPr/>
            </a:pPr>
            <a:r>
              <a:rPr lang="en-US" dirty="0"/>
              <a:t>Actively controls risks and hazards throughout the flow of food</a:t>
            </a:r>
          </a:p>
          <a:p>
            <a:pPr marL="114300" lvl="1" indent="0" eaLnBrk="1" hangingPunct="1">
              <a:buFont typeface="Wingdings" pitchFamily="2" charset="2"/>
              <a:buNone/>
              <a:defRPr/>
            </a:pPr>
            <a:endParaRPr lang="en-US" dirty="0"/>
          </a:p>
          <a:p>
            <a:pPr marL="571500" lvl="1" indent="-457200" eaLnBrk="1" hangingPunct="1">
              <a:defRPr/>
            </a:pPr>
            <a:endParaRPr lang="en-US" dirty="0"/>
          </a:p>
        </p:txBody>
      </p:sp>
    </p:spTree>
    <p:custDataLst>
      <p:tags r:id="rId1"/>
    </p:custDataLst>
    <p:extLst>
      <p:ext uri="{BB962C8B-B14F-4D97-AF65-F5344CB8AC3E}">
        <p14:creationId xmlns:p14="http://schemas.microsoft.com/office/powerpoint/2010/main" val="2685012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1541128" name="Rectangle 8"/>
          <p:cNvSpPr>
            <a:spLocks noGrp="1" noChangeArrowheads="1"/>
          </p:cNvSpPr>
          <p:nvPr>
            <p:ph type="title"/>
          </p:nvPr>
        </p:nvSpPr>
        <p:spPr/>
        <p:txBody>
          <a:bodyPr/>
          <a:lstStyle/>
          <a:p>
            <a:pPr eaLnBrk="1" hangingPunct="1">
              <a:defRPr/>
            </a:pPr>
            <a:r>
              <a:rPr lang="en-US" dirty="0"/>
              <a:t>Creating a Crisis-Management Team</a:t>
            </a:r>
          </a:p>
        </p:txBody>
      </p:sp>
      <p:sp>
        <p:nvSpPr>
          <p:cNvPr id="1541124" name="Rectangle 4"/>
          <p:cNvSpPr>
            <a:spLocks noGrp="1" noChangeArrowheads="1"/>
          </p:cNvSpPr>
          <p:nvPr>
            <p:ph idx="1"/>
          </p:nvPr>
        </p:nvSpPr>
        <p:spPr/>
        <p:txBody>
          <a:bodyPr/>
          <a:lstStyle/>
          <a:p>
            <a:pPr marL="0" indent="0" eaLnBrk="1" hangingPunct="1">
              <a:defRPr/>
            </a:pPr>
            <a:r>
              <a:rPr lang="en-US" dirty="0"/>
              <a:t>To create a crisis-management team:</a:t>
            </a:r>
          </a:p>
          <a:p>
            <a:pPr marL="347472" lvl="1" indent="-347472" eaLnBrk="1" hangingPunct="1">
              <a:defRPr/>
            </a:pPr>
            <a:r>
              <a:rPr lang="en-US" dirty="0"/>
              <a:t>Team size depends on the operation size:</a:t>
            </a:r>
          </a:p>
          <a:p>
            <a:pPr marL="695135" lvl="2" indent="-347472" eaLnBrk="1" hangingPunct="1">
              <a:defRPr/>
            </a:pPr>
            <a:r>
              <a:rPr lang="en-US" dirty="0"/>
              <a:t>Teams for large operations may include numerous functions.</a:t>
            </a:r>
          </a:p>
          <a:p>
            <a:pPr marL="695135" lvl="2" indent="-347472" eaLnBrk="1" hangingPunct="1">
              <a:defRPr/>
            </a:pPr>
            <a:r>
              <a:rPr lang="en-US" dirty="0"/>
              <a:t>Teams for small operations may include the chef, general manager, and owner/operator.</a:t>
            </a:r>
          </a:p>
          <a:p>
            <a:pPr marL="347472" lvl="1" indent="-347472" eaLnBrk="1" hangingPunct="1">
              <a:defRPr/>
            </a:pPr>
            <a:r>
              <a:rPr lang="en-US" dirty="0"/>
              <a:t>Consider including external resources:</a:t>
            </a:r>
          </a:p>
          <a:p>
            <a:pPr marL="695135" lvl="2" indent="-347472" eaLnBrk="1" hangingPunct="1">
              <a:defRPr/>
            </a:pPr>
            <a:r>
              <a:rPr lang="en-US" dirty="0"/>
              <a:t>Regulatory authority, experts from suppliers and manufacturers.</a:t>
            </a:r>
          </a:p>
        </p:txBody>
      </p:sp>
      <p:pic>
        <p:nvPicPr>
          <p:cNvPr id="305156" name="Picture 5" descr="SS5eESSc09_p14_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4062" y="1243013"/>
            <a:ext cx="2267439"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10-30</a:t>
            </a:r>
          </a:p>
        </p:txBody>
      </p:sp>
    </p:spTree>
    <p:custDataLst>
      <p:tags r:id="rId1"/>
    </p:custDataLst>
    <p:extLst>
      <p:ext uri="{BB962C8B-B14F-4D97-AF65-F5344CB8AC3E}">
        <p14:creationId xmlns:p14="http://schemas.microsoft.com/office/powerpoint/2010/main" val="2250013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
        <p:nvSpPr>
          <p:cNvPr id="7" name="Rectangle 8"/>
          <p:cNvSpPr>
            <a:spLocks noGrp="1" noChangeArrowheads="1"/>
          </p:cNvSpPr>
          <p:nvPr>
            <p:ph type="title"/>
          </p:nvPr>
        </p:nvSpPr>
        <p:spPr/>
        <p:txBody>
          <a:bodyPr/>
          <a:lstStyle/>
          <a:p>
            <a:pPr eaLnBrk="1" hangingPunct="1">
              <a:defRPr/>
            </a:pPr>
            <a:r>
              <a:rPr lang="en-US" dirty="0"/>
              <a:t>Preparing for a Crisis</a:t>
            </a:r>
          </a:p>
        </p:txBody>
      </p:sp>
      <p:sp>
        <p:nvSpPr>
          <p:cNvPr id="1090563" name="Rectangle 3"/>
          <p:cNvSpPr>
            <a:spLocks noGrp="1" noChangeArrowheads="1"/>
          </p:cNvSpPr>
          <p:nvPr>
            <p:ph idx="1"/>
          </p:nvPr>
        </p:nvSpPr>
        <p:spPr/>
        <p:txBody>
          <a:bodyPr/>
          <a:lstStyle/>
          <a:p>
            <a:pPr marL="0" indent="0" eaLnBrk="1" hangingPunct="1">
              <a:defRPr/>
            </a:pPr>
            <a:r>
              <a:rPr lang="en-US" dirty="0"/>
              <a:t>To prepare for a crisis:</a:t>
            </a:r>
          </a:p>
          <a:p>
            <a:pPr marL="347472" lvl="1" indent="-347472" eaLnBrk="1" hangingPunct="1">
              <a:defRPr/>
            </a:pPr>
            <a:r>
              <a:rPr lang="en-US" dirty="0"/>
              <a:t>Create an emergency-contact list and post it </a:t>
            </a:r>
            <a:br>
              <a:rPr lang="en-US" dirty="0"/>
            </a:br>
            <a:r>
              <a:rPr lang="en-US" dirty="0"/>
              <a:t>by phones. </a:t>
            </a:r>
          </a:p>
          <a:p>
            <a:pPr marL="347472" lvl="1" indent="-347472" eaLnBrk="1" hangingPunct="1">
              <a:defRPr/>
            </a:pPr>
            <a:r>
              <a:rPr lang="en-US" dirty="0"/>
              <a:t>Develop a crisis-communication plan.</a:t>
            </a:r>
          </a:p>
          <a:p>
            <a:pPr marL="347472" lvl="1" indent="-347472" eaLnBrk="1" hangingPunct="1">
              <a:defRPr/>
            </a:pPr>
            <a:r>
              <a:rPr lang="en-US" dirty="0"/>
              <a:t>Appoint a spokesperson.</a:t>
            </a:r>
          </a:p>
          <a:p>
            <a:pPr marL="695135" lvl="2" indent="-347472" eaLnBrk="1" hangingPunct="1">
              <a:defRPr/>
            </a:pPr>
            <a:r>
              <a:rPr lang="en-US" dirty="0"/>
              <a:t>Instruct staff to direct questions to </a:t>
            </a:r>
            <a:br>
              <a:rPr lang="en-US" dirty="0"/>
            </a:br>
            <a:r>
              <a:rPr lang="en-US" dirty="0"/>
              <a:t>the spokesperson.</a:t>
            </a:r>
          </a:p>
          <a:p>
            <a:pPr marL="347472" lvl="1" indent="-347472" eaLnBrk="1" hangingPunct="1">
              <a:defRPr/>
            </a:pPr>
            <a:r>
              <a:rPr lang="en-US" dirty="0"/>
              <a:t>Assemble a crisis kit.</a:t>
            </a:r>
          </a:p>
        </p:txBody>
      </p:sp>
      <p:sp>
        <p:nvSpPr>
          <p:cNvPr id="5120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10-31</a:t>
            </a:r>
          </a:p>
        </p:txBody>
      </p:sp>
    </p:spTree>
    <p:custDataLst>
      <p:tags r:id="rId1"/>
    </p:custDataLst>
    <p:extLst>
      <p:ext uri="{BB962C8B-B14F-4D97-AF65-F5344CB8AC3E}">
        <p14:creationId xmlns:p14="http://schemas.microsoft.com/office/powerpoint/2010/main" val="2533234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Grp="1" noChangeArrowheads="1"/>
          </p:cNvSpPr>
          <p:nvPr>
            <p:ph type="title"/>
          </p:nvPr>
        </p:nvSpPr>
        <p:spPr/>
        <p:txBody>
          <a:bodyPr/>
          <a:lstStyle/>
          <a:p>
            <a:pPr eaLnBrk="1" hangingPunct="1">
              <a:defRPr/>
            </a:pPr>
            <a:r>
              <a:rPr lang="en-US" dirty="0"/>
              <a:t>Preparing for a Crisis</a:t>
            </a:r>
          </a:p>
        </p:txBody>
      </p:sp>
      <p:sp>
        <p:nvSpPr>
          <p:cNvPr id="1090563" name="Rectangle 3"/>
          <p:cNvSpPr>
            <a:spLocks noGrp="1" noChangeArrowheads="1"/>
          </p:cNvSpPr>
          <p:nvPr>
            <p:ph idx="1"/>
          </p:nvPr>
        </p:nvSpPr>
        <p:spPr>
          <a:xfrm>
            <a:off x="409575" y="1143000"/>
            <a:ext cx="5534025" cy="4983163"/>
          </a:xfrm>
        </p:spPr>
        <p:txBody>
          <a:bodyPr/>
          <a:lstStyle/>
          <a:p>
            <a:pPr marL="0" indent="0" eaLnBrk="1" hangingPunct="1">
              <a:defRPr/>
            </a:pPr>
            <a:r>
              <a:rPr lang="en-US" dirty="0"/>
              <a:t>To prepare for a foodborne-illness outbreak:</a:t>
            </a:r>
          </a:p>
          <a:p>
            <a:pPr marL="347472" lvl="1" indent="-347472" eaLnBrk="1" hangingPunct="1">
              <a:defRPr/>
            </a:pPr>
            <a:r>
              <a:rPr lang="en-US" dirty="0"/>
              <a:t>Develop a food safety program.</a:t>
            </a:r>
          </a:p>
          <a:p>
            <a:pPr marL="347472" lvl="1" indent="-347472" eaLnBrk="1" hangingPunct="1">
              <a:defRPr/>
            </a:pPr>
            <a:r>
              <a:rPr lang="en-US" dirty="0"/>
              <a:t>Train staff on food safety policies and procedures. </a:t>
            </a:r>
          </a:p>
          <a:p>
            <a:pPr marL="347472" lvl="1" indent="-347472" eaLnBrk="1" hangingPunct="1">
              <a:defRPr/>
            </a:pPr>
            <a:r>
              <a:rPr lang="en-US" dirty="0"/>
              <a:t>Create a foodborne illness incident </a:t>
            </a:r>
            <a:br>
              <a:rPr lang="en-US" dirty="0"/>
            </a:br>
            <a:r>
              <a:rPr lang="en-US" dirty="0"/>
              <a:t>report form.</a:t>
            </a:r>
          </a:p>
          <a:p>
            <a:pPr marL="694944" lvl="2" indent="-347472" eaLnBrk="1" hangingPunct="1">
              <a:buFont typeface="Courier New"/>
              <a:buChar char="o"/>
              <a:defRPr/>
            </a:pPr>
            <a:r>
              <a:rPr lang="en-US" dirty="0"/>
              <a:t>Get legal guidance when developing it.</a:t>
            </a:r>
          </a:p>
          <a:p>
            <a:pPr marL="694944" lvl="2" indent="-347472" eaLnBrk="1" hangingPunct="1">
              <a:buFont typeface="Courier New"/>
              <a:buChar char="o"/>
              <a:defRPr/>
            </a:pPr>
            <a:r>
              <a:rPr lang="en-US" dirty="0"/>
              <a:t>Train staff to use it.</a:t>
            </a:r>
          </a:p>
          <a:p>
            <a:pPr marL="919163" lvl="2" indent="-457200" eaLnBrk="1" hangingPunct="1">
              <a:buFont typeface="Wingdings" charset="0"/>
              <a:buChar char="l"/>
              <a:defRPr/>
            </a:pPr>
            <a:endParaRPr lang="en-US" dirty="0"/>
          </a:p>
          <a:p>
            <a:pPr marL="919163" lvl="2" indent="-457200" eaLnBrk="1" hangingPunct="1">
              <a:buFont typeface="Wingdings" charset="0"/>
              <a:buChar char="l"/>
              <a:defRPr/>
            </a:pPr>
            <a:endParaRPr lang="en-US" dirty="0"/>
          </a:p>
        </p:txBody>
      </p:sp>
      <p:sp>
        <p:nvSpPr>
          <p:cNvPr id="5222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10-32</a:t>
            </a:r>
          </a:p>
        </p:txBody>
      </p:sp>
      <p:pic>
        <p:nvPicPr>
          <p:cNvPr id="8" name="Picture 4" descr="ess09_13b"/>
          <p:cNvPicPr>
            <a:picLocks noGrp="1" noChangeAspect="1" noChangeArrowheads="1"/>
          </p:cNvPicPr>
          <p:nvPr>
            <p:ph type="pic" sz="quarter" idx="12"/>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5113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Grp="1" noChangeArrowheads="1"/>
          </p:cNvSpPr>
          <p:nvPr>
            <p:ph type="title"/>
          </p:nvPr>
        </p:nvSpPr>
        <p:spPr/>
        <p:txBody>
          <a:bodyPr/>
          <a:lstStyle/>
          <a:p>
            <a:pPr eaLnBrk="1" hangingPunct="1">
              <a:defRPr/>
            </a:pPr>
            <a:r>
              <a:rPr lang="en-US" dirty="0"/>
              <a:t>Preparing for a Crisis</a:t>
            </a:r>
          </a:p>
        </p:txBody>
      </p:sp>
      <p:sp>
        <p:nvSpPr>
          <p:cNvPr id="1090563" name="Rectangle 3"/>
          <p:cNvSpPr>
            <a:spLocks noGrp="1" noChangeArrowheads="1"/>
          </p:cNvSpPr>
          <p:nvPr>
            <p:ph idx="1"/>
          </p:nvPr>
        </p:nvSpPr>
        <p:spPr/>
        <p:txBody>
          <a:bodyPr/>
          <a:lstStyle/>
          <a:p>
            <a:pPr marL="0" indent="0" eaLnBrk="1" hangingPunct="1">
              <a:defRPr/>
            </a:pPr>
            <a:r>
              <a:rPr lang="en-US" dirty="0"/>
              <a:t>The foodborne illness incident report form should document the following:</a:t>
            </a:r>
          </a:p>
          <a:p>
            <a:pPr marL="347472" lvl="1" eaLnBrk="1" hangingPunct="1">
              <a:defRPr/>
            </a:pPr>
            <a:r>
              <a:rPr lang="en-US" dirty="0"/>
              <a:t>What and when the customer ate at </a:t>
            </a:r>
            <a:br>
              <a:rPr lang="en-US" dirty="0"/>
            </a:br>
            <a:r>
              <a:rPr lang="en-US" dirty="0"/>
              <a:t>the operation</a:t>
            </a:r>
          </a:p>
          <a:p>
            <a:pPr marL="347472" lvl="1" eaLnBrk="1" hangingPunct="1">
              <a:defRPr/>
            </a:pPr>
            <a:r>
              <a:rPr lang="en-US" dirty="0"/>
              <a:t>When the customer first got sick, what </a:t>
            </a:r>
            <a:br>
              <a:rPr lang="en-US" dirty="0"/>
            </a:br>
            <a:r>
              <a:rPr lang="en-US" dirty="0"/>
              <a:t>the symptoms where, and how long they </a:t>
            </a:r>
            <a:br>
              <a:rPr lang="en-US" dirty="0"/>
            </a:br>
            <a:r>
              <a:rPr lang="en-US" dirty="0"/>
              <a:t>were experienced</a:t>
            </a:r>
          </a:p>
          <a:p>
            <a:pPr marL="347472" lvl="1" eaLnBrk="1" hangingPunct="1">
              <a:defRPr/>
            </a:pPr>
            <a:r>
              <a:rPr lang="en-US" dirty="0"/>
              <a:t>When and where the customer sought </a:t>
            </a:r>
            <a:br>
              <a:rPr lang="en-US" dirty="0"/>
            </a:br>
            <a:r>
              <a:rPr lang="en-US" dirty="0"/>
              <a:t>medical attention</a:t>
            </a:r>
          </a:p>
          <a:p>
            <a:pPr marL="347472" lvl="1" eaLnBrk="1" hangingPunct="1">
              <a:defRPr/>
            </a:pPr>
            <a:r>
              <a:rPr lang="en-US" dirty="0"/>
              <a:t>What other food was eaten by the customer</a:t>
            </a:r>
          </a:p>
          <a:p>
            <a:pPr marL="919163" lvl="2" indent="-457200" eaLnBrk="1" hangingPunct="1">
              <a:buFont typeface="Wingdings" charset="0"/>
              <a:buChar char="l"/>
              <a:defRPr/>
            </a:pPr>
            <a:endParaRPr lang="en-US" dirty="0"/>
          </a:p>
        </p:txBody>
      </p:sp>
      <p:sp>
        <p:nvSpPr>
          <p:cNvPr id="5325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10-33</a:t>
            </a:r>
          </a:p>
        </p:txBody>
      </p:sp>
      <p:pic>
        <p:nvPicPr>
          <p:cNvPr id="9" name="Picture 4" descr="ess09_13b"/>
          <p:cNvPicPr>
            <a:picLocks noGrp="1" noChangeAspect="1" noChangeArrowheads="1"/>
          </p:cNvPicPr>
          <p:nvPr>
            <p:ph type="pic" sz="quarter" idx="12"/>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70841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Grp="1" noChangeArrowheads="1"/>
          </p:cNvSpPr>
          <p:nvPr>
            <p:ph type="title"/>
          </p:nvPr>
        </p:nvSpPr>
        <p:spPr/>
        <p:txBody>
          <a:bodyPr/>
          <a:lstStyle/>
          <a:p>
            <a:pPr eaLnBrk="1" hangingPunct="1">
              <a:defRPr/>
            </a:pPr>
            <a:r>
              <a:rPr lang="en-US" dirty="0"/>
              <a:t>Crisis Response </a:t>
            </a:r>
          </a:p>
        </p:txBody>
      </p:sp>
      <p:sp>
        <p:nvSpPr>
          <p:cNvPr id="1090563" name="Rectangle 3"/>
          <p:cNvSpPr>
            <a:spLocks noGrp="1" noChangeArrowheads="1"/>
          </p:cNvSpPr>
          <p:nvPr>
            <p:ph idx="1"/>
          </p:nvPr>
        </p:nvSpPr>
        <p:spPr/>
        <p:txBody>
          <a:bodyPr/>
          <a:lstStyle/>
          <a:p>
            <a:pPr marL="0" indent="0" eaLnBrk="1" hangingPunct="1">
              <a:defRPr/>
            </a:pPr>
            <a:r>
              <a:rPr lang="en-US" dirty="0"/>
              <a:t>When responding to a crisis:</a:t>
            </a:r>
          </a:p>
          <a:p>
            <a:pPr marL="347472" lvl="1" indent="-347472" eaLnBrk="1" hangingPunct="1">
              <a:defRPr/>
            </a:pPr>
            <a:r>
              <a:rPr lang="en-US" dirty="0"/>
              <a:t>Gather the crisis-management team.</a:t>
            </a:r>
          </a:p>
          <a:p>
            <a:pPr marL="347472" lvl="1" indent="-347472" eaLnBrk="1" hangingPunct="1">
              <a:defRPr/>
            </a:pPr>
            <a:r>
              <a:rPr lang="en-US" dirty="0"/>
              <a:t>Implement your plan:</a:t>
            </a:r>
          </a:p>
          <a:p>
            <a:pPr marL="695135" lvl="2" indent="-347472" eaLnBrk="1" hangingPunct="1">
              <a:defRPr/>
            </a:pPr>
            <a:r>
              <a:rPr lang="en-US" dirty="0"/>
              <a:t>Collect information. </a:t>
            </a:r>
          </a:p>
          <a:p>
            <a:pPr marL="695135" lvl="2" indent="-347472" eaLnBrk="1" hangingPunct="1">
              <a:defRPr/>
            </a:pPr>
            <a:r>
              <a:rPr lang="en-US" dirty="0"/>
              <a:t>Plan courses of action.</a:t>
            </a:r>
          </a:p>
          <a:p>
            <a:pPr marL="695135" lvl="2" indent="-347472" eaLnBrk="1" hangingPunct="1">
              <a:defRPr/>
            </a:pPr>
            <a:r>
              <a:rPr lang="en-US" dirty="0"/>
              <a:t>Manage events as they unfold.</a:t>
            </a:r>
          </a:p>
        </p:txBody>
      </p:sp>
      <p:sp>
        <p:nvSpPr>
          <p:cNvPr id="5427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10-34</a:t>
            </a:r>
          </a:p>
        </p:txBody>
      </p:sp>
    </p:spTree>
    <p:custDataLst>
      <p:tags r:id="rId1"/>
    </p:custDataLst>
    <p:extLst>
      <p:ext uri="{BB962C8B-B14F-4D97-AF65-F5344CB8AC3E}">
        <p14:creationId xmlns:p14="http://schemas.microsoft.com/office/powerpoint/2010/main" val="3955623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Grp="1" noChangeArrowheads="1"/>
          </p:cNvSpPr>
          <p:nvPr>
            <p:ph type="title"/>
          </p:nvPr>
        </p:nvSpPr>
        <p:spPr/>
        <p:txBody>
          <a:bodyPr/>
          <a:lstStyle/>
          <a:p>
            <a:pPr eaLnBrk="1" hangingPunct="1">
              <a:defRPr/>
            </a:pPr>
            <a:r>
              <a:rPr lang="en-US" dirty="0"/>
              <a:t>Crisis Response </a:t>
            </a:r>
          </a:p>
        </p:txBody>
      </p:sp>
      <p:sp>
        <p:nvSpPr>
          <p:cNvPr id="1090563" name="Rectangle 3"/>
          <p:cNvSpPr>
            <a:spLocks noGrp="1" noChangeArrowheads="1"/>
          </p:cNvSpPr>
          <p:nvPr>
            <p:ph idx="1"/>
          </p:nvPr>
        </p:nvSpPr>
        <p:spPr/>
        <p:txBody>
          <a:bodyPr/>
          <a:lstStyle/>
          <a:p>
            <a:pPr marL="0" indent="0" eaLnBrk="1" hangingPunct="1">
              <a:defRPr/>
            </a:pPr>
            <a:r>
              <a:rPr lang="en-US" dirty="0"/>
              <a:t>When responding to a crisis:</a:t>
            </a:r>
          </a:p>
          <a:p>
            <a:pPr marL="347472" lvl="1" indent="-347472" eaLnBrk="1" hangingPunct="1">
              <a:defRPr/>
            </a:pPr>
            <a:r>
              <a:rPr lang="en-US" dirty="0"/>
              <a:t>Work with the media.</a:t>
            </a:r>
          </a:p>
          <a:p>
            <a:pPr marL="347472" lvl="1" indent="-347472" eaLnBrk="1" hangingPunct="1">
              <a:defRPr/>
            </a:pPr>
            <a:r>
              <a:rPr lang="en-US" dirty="0"/>
              <a:t>Communicate directly with your key audiences (customers, stockholders, the community).</a:t>
            </a:r>
          </a:p>
          <a:p>
            <a:pPr marL="347472" lvl="1" indent="-347472" eaLnBrk="1" hangingPunct="1">
              <a:defRPr/>
            </a:pPr>
            <a:r>
              <a:rPr lang="en-US" dirty="0"/>
              <a:t>Fix the problem and then communicate what you have done.</a:t>
            </a:r>
          </a:p>
        </p:txBody>
      </p:sp>
      <p:sp>
        <p:nvSpPr>
          <p:cNvPr id="5427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10-35</a:t>
            </a:r>
          </a:p>
        </p:txBody>
      </p:sp>
    </p:spTree>
    <p:custDataLst>
      <p:tags r:id="rId1"/>
    </p:custDataLst>
    <p:extLst>
      <p:ext uri="{BB962C8B-B14F-4D97-AF65-F5344CB8AC3E}">
        <p14:creationId xmlns:p14="http://schemas.microsoft.com/office/powerpoint/2010/main" val="1482029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10-36</a:t>
            </a:r>
          </a:p>
        </p:txBody>
      </p:sp>
      <p:sp>
        <p:nvSpPr>
          <p:cNvPr id="1543177" name="Rectangle 9"/>
          <p:cNvSpPr>
            <a:spLocks noGrp="1" noChangeArrowheads="1"/>
          </p:cNvSpPr>
          <p:nvPr>
            <p:ph type="title"/>
          </p:nvPr>
        </p:nvSpPr>
        <p:spPr/>
        <p:txBody>
          <a:bodyPr/>
          <a:lstStyle/>
          <a:p>
            <a:pPr eaLnBrk="1" hangingPunct="1">
              <a:defRPr/>
            </a:pPr>
            <a:r>
              <a:rPr lang="en-US" dirty="0"/>
              <a:t>Responding to a Foodborne-Illness Outbreak</a:t>
            </a:r>
          </a:p>
        </p:txBody>
      </p:sp>
      <p:sp>
        <p:nvSpPr>
          <p:cNvPr id="7" name="Content Placeholder 6"/>
          <p:cNvSpPr>
            <a:spLocks noGrp="1"/>
          </p:cNvSpPr>
          <p:nvPr>
            <p:ph sz="half" idx="2"/>
          </p:nvPr>
        </p:nvSpPr>
        <p:spPr>
          <a:xfrm>
            <a:off x="4343400" y="1163053"/>
            <a:ext cx="3352800" cy="4983163"/>
          </a:xfrm>
        </p:spPr>
        <p:txBody>
          <a:bodyPr/>
          <a:lstStyle/>
          <a:p>
            <a:r>
              <a:rPr lang="en-US" dirty="0"/>
              <a:t>Then:</a:t>
            </a:r>
          </a:p>
          <a:p>
            <a:pPr lvl="1" eaLnBrk="1" hangingPunct="1">
              <a:defRPr/>
            </a:pPr>
            <a:r>
              <a:rPr lang="en-US" dirty="0"/>
              <a:t>Take the complaint seriously and express concern.</a:t>
            </a:r>
          </a:p>
          <a:p>
            <a:pPr lvl="1" eaLnBrk="1" hangingPunct="1">
              <a:defRPr/>
            </a:pPr>
            <a:r>
              <a:rPr lang="en-US" dirty="0"/>
              <a:t>Don’t admit responsibility.</a:t>
            </a:r>
          </a:p>
          <a:p>
            <a:pPr lvl="1" eaLnBrk="1" hangingPunct="1">
              <a:defRPr/>
            </a:pPr>
            <a:r>
              <a:rPr lang="en-US" dirty="0"/>
              <a:t>Ask for general contact information.</a:t>
            </a:r>
          </a:p>
          <a:p>
            <a:pPr lvl="1" eaLnBrk="1" hangingPunct="1">
              <a:defRPr/>
            </a:pPr>
            <a:r>
              <a:rPr lang="en-US" dirty="0"/>
              <a:t>Complete the foodborne-illness incident report form.</a:t>
            </a:r>
          </a:p>
          <a:p>
            <a:endParaRPr lang="en-US" dirty="0"/>
          </a:p>
        </p:txBody>
      </p:sp>
      <p:sp>
        <p:nvSpPr>
          <p:cNvPr id="13" name="Content Placeholder 6"/>
          <p:cNvSpPr txBox="1">
            <a:spLocks/>
          </p:cNvSpPr>
          <p:nvPr/>
        </p:nvSpPr>
        <p:spPr bwMode="auto">
          <a:xfrm>
            <a:off x="543426" y="1163053"/>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A customer calls to report a foodborne illness.</a:t>
            </a:r>
          </a:p>
          <a:p>
            <a:endParaRPr lang="en-US" kern="0" dirty="0"/>
          </a:p>
        </p:txBody>
      </p:sp>
    </p:spTree>
    <p:custDataLst>
      <p:tags r:id="rId1"/>
    </p:custDataLst>
    <p:extLst>
      <p:ext uri="{BB962C8B-B14F-4D97-AF65-F5344CB8AC3E}">
        <p14:creationId xmlns:p14="http://schemas.microsoft.com/office/powerpoint/2010/main" val="2307647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10-37</a:t>
            </a:r>
          </a:p>
        </p:txBody>
      </p:sp>
      <p:sp>
        <p:nvSpPr>
          <p:cNvPr id="1543177" name="Rectangle 9"/>
          <p:cNvSpPr>
            <a:spLocks noGrp="1" noChangeArrowheads="1"/>
          </p:cNvSpPr>
          <p:nvPr>
            <p:ph type="title"/>
          </p:nvPr>
        </p:nvSpPr>
        <p:spPr/>
        <p:txBody>
          <a:bodyPr/>
          <a:lstStyle/>
          <a:p>
            <a:pPr eaLnBrk="1" hangingPunct="1">
              <a:defRPr/>
            </a:pPr>
            <a:r>
              <a:rPr lang="en-US" dirty="0"/>
              <a:t>Responding to a Foodborne-Illness Outbreak</a:t>
            </a:r>
          </a:p>
        </p:txBody>
      </p:sp>
      <p:sp>
        <p:nvSpPr>
          <p:cNvPr id="7" name="Content Placeholder 6"/>
          <p:cNvSpPr>
            <a:spLocks noGrp="1"/>
          </p:cNvSpPr>
          <p:nvPr>
            <p:ph sz="half" idx="2"/>
          </p:nvPr>
        </p:nvSpPr>
        <p:spPr>
          <a:xfrm>
            <a:off x="4343400" y="1163053"/>
            <a:ext cx="3352800" cy="4983163"/>
          </a:xfrm>
        </p:spPr>
        <p:txBody>
          <a:bodyPr/>
          <a:lstStyle/>
          <a:p>
            <a:r>
              <a:rPr lang="en-US" dirty="0"/>
              <a:t>Then:</a:t>
            </a:r>
          </a:p>
          <a:p>
            <a:pPr lvl="1" eaLnBrk="1" hangingPunct="1">
              <a:defRPr/>
            </a:pPr>
            <a:r>
              <a:rPr lang="en-US" dirty="0"/>
              <a:t>Contact the crisis-management team.</a:t>
            </a:r>
          </a:p>
          <a:p>
            <a:pPr lvl="1" eaLnBrk="1" hangingPunct="1">
              <a:defRPr/>
            </a:pPr>
            <a:r>
              <a:rPr lang="en-US" dirty="0"/>
              <a:t>Identify common food items to determine the potential source of the complaint.</a:t>
            </a:r>
          </a:p>
          <a:p>
            <a:pPr lvl="1" eaLnBrk="1" hangingPunct="1">
              <a:defRPr/>
            </a:pPr>
            <a:r>
              <a:rPr lang="en-US" dirty="0"/>
              <a:t>Contact the regulatory authority to assist with the investigation if an outbreak is suspected.</a:t>
            </a:r>
          </a:p>
          <a:p>
            <a:endParaRPr lang="en-US" dirty="0"/>
          </a:p>
        </p:txBody>
      </p:sp>
      <p:sp>
        <p:nvSpPr>
          <p:cNvPr id="13" name="Content Placeholder 6"/>
          <p:cNvSpPr txBox="1">
            <a:spLocks/>
          </p:cNvSpPr>
          <p:nvPr/>
        </p:nvSpPr>
        <p:spPr bwMode="auto">
          <a:xfrm>
            <a:off x="543426" y="1163053"/>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There are similar customer complaints of foodborne illness.</a:t>
            </a:r>
          </a:p>
          <a:p>
            <a:endParaRPr lang="en-US" kern="0" dirty="0"/>
          </a:p>
        </p:txBody>
      </p:sp>
    </p:spTree>
    <p:custDataLst>
      <p:tags r:id="rId1"/>
    </p:custDataLst>
    <p:extLst>
      <p:ext uri="{BB962C8B-B14F-4D97-AF65-F5344CB8AC3E}">
        <p14:creationId xmlns:p14="http://schemas.microsoft.com/office/powerpoint/2010/main" val="2562708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10-38</a:t>
            </a:r>
          </a:p>
        </p:txBody>
      </p:sp>
      <p:sp>
        <p:nvSpPr>
          <p:cNvPr id="1543177" name="Rectangle 9"/>
          <p:cNvSpPr>
            <a:spLocks noGrp="1" noChangeArrowheads="1"/>
          </p:cNvSpPr>
          <p:nvPr>
            <p:ph type="title"/>
          </p:nvPr>
        </p:nvSpPr>
        <p:spPr/>
        <p:txBody>
          <a:bodyPr/>
          <a:lstStyle/>
          <a:p>
            <a:pPr eaLnBrk="1" hangingPunct="1">
              <a:defRPr/>
            </a:pPr>
            <a:r>
              <a:rPr lang="en-US" dirty="0"/>
              <a:t>Responding to a Foodborne-Illness Outbreak</a:t>
            </a:r>
          </a:p>
        </p:txBody>
      </p:sp>
      <p:sp>
        <p:nvSpPr>
          <p:cNvPr id="7" name="Content Placeholder 6"/>
          <p:cNvSpPr>
            <a:spLocks noGrp="1"/>
          </p:cNvSpPr>
          <p:nvPr>
            <p:ph sz="half" idx="2"/>
          </p:nvPr>
        </p:nvSpPr>
        <p:spPr>
          <a:xfrm>
            <a:off x="4343400" y="1163053"/>
            <a:ext cx="3352800" cy="4983163"/>
          </a:xfrm>
        </p:spPr>
        <p:txBody>
          <a:bodyPr/>
          <a:lstStyle/>
          <a:p>
            <a:r>
              <a:rPr lang="en-US" dirty="0"/>
              <a:t>Then:</a:t>
            </a:r>
          </a:p>
          <a:p>
            <a:pPr lvl="1" eaLnBrk="1" hangingPunct="1">
              <a:defRPr/>
            </a:pPr>
            <a:r>
              <a:rPr lang="en-US" dirty="0"/>
              <a:t>Set aside the suspected product and identify it to prevent further sale.</a:t>
            </a:r>
          </a:p>
          <a:p>
            <a:pPr lvl="1" eaLnBrk="1" hangingPunct="1">
              <a:defRPr/>
            </a:pPr>
            <a:r>
              <a:rPr lang="en-US" dirty="0"/>
              <a:t>Label the product with a “Do Not Use” and “Do Not Discard” label.</a:t>
            </a:r>
          </a:p>
          <a:p>
            <a:pPr lvl="1" eaLnBrk="1" hangingPunct="1">
              <a:defRPr/>
            </a:pPr>
            <a:r>
              <a:rPr lang="en-US" dirty="0"/>
              <a:t>Log information about the product including a description, product date, and lot number .</a:t>
            </a:r>
          </a:p>
          <a:p>
            <a:pPr lvl="1" eaLnBrk="1" hangingPunct="1">
              <a:defRPr/>
            </a:pPr>
            <a:r>
              <a:rPr lang="en-US" dirty="0"/>
              <a:t>If possible, obtain samples of the suspect food from the customer.</a:t>
            </a:r>
          </a:p>
          <a:p>
            <a:endParaRPr lang="en-US" dirty="0"/>
          </a:p>
        </p:txBody>
      </p:sp>
      <p:sp>
        <p:nvSpPr>
          <p:cNvPr id="13" name="Content Placeholder 6"/>
          <p:cNvSpPr txBox="1">
            <a:spLocks/>
          </p:cNvSpPr>
          <p:nvPr/>
        </p:nvSpPr>
        <p:spPr bwMode="auto">
          <a:xfrm>
            <a:off x="543426" y="1163053"/>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The suspected food is still in the operation.</a:t>
            </a:r>
          </a:p>
          <a:p>
            <a:endParaRPr lang="en-US" kern="0" dirty="0"/>
          </a:p>
        </p:txBody>
      </p:sp>
    </p:spTree>
    <p:custDataLst>
      <p:tags r:id="rId1"/>
    </p:custDataLst>
    <p:extLst>
      <p:ext uri="{BB962C8B-B14F-4D97-AF65-F5344CB8AC3E}">
        <p14:creationId xmlns:p14="http://schemas.microsoft.com/office/powerpoint/2010/main" val="2909360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10-39</a:t>
            </a:r>
          </a:p>
        </p:txBody>
      </p:sp>
      <p:sp>
        <p:nvSpPr>
          <p:cNvPr id="1543177" name="Rectangle 9"/>
          <p:cNvSpPr>
            <a:spLocks noGrp="1" noChangeArrowheads="1"/>
          </p:cNvSpPr>
          <p:nvPr>
            <p:ph type="title"/>
          </p:nvPr>
        </p:nvSpPr>
        <p:spPr/>
        <p:txBody>
          <a:bodyPr/>
          <a:lstStyle/>
          <a:p>
            <a:pPr eaLnBrk="1" hangingPunct="1">
              <a:defRPr/>
            </a:pPr>
            <a:r>
              <a:rPr lang="en-US" dirty="0"/>
              <a:t>Responding to a Foodborne-Illness Outbreak</a:t>
            </a:r>
          </a:p>
        </p:txBody>
      </p:sp>
      <p:sp>
        <p:nvSpPr>
          <p:cNvPr id="7" name="Content Placeholder 6"/>
          <p:cNvSpPr>
            <a:spLocks noGrp="1"/>
          </p:cNvSpPr>
          <p:nvPr>
            <p:ph sz="half" idx="2"/>
          </p:nvPr>
        </p:nvSpPr>
        <p:spPr>
          <a:xfrm>
            <a:off x="4343400" y="1163053"/>
            <a:ext cx="3352800" cy="4983163"/>
          </a:xfrm>
        </p:spPr>
        <p:txBody>
          <a:bodyPr/>
          <a:lstStyle/>
          <a:p>
            <a:r>
              <a:rPr lang="en-US" dirty="0"/>
              <a:t>Then:</a:t>
            </a:r>
          </a:p>
          <a:p>
            <a:pPr lvl="1" eaLnBrk="1" hangingPunct="1">
              <a:defRPr/>
            </a:pPr>
            <a:r>
              <a:rPr lang="en-US" dirty="0"/>
              <a:t>Maintain a list of food handlers scheduled at the time of the suspected contamination.</a:t>
            </a:r>
          </a:p>
          <a:p>
            <a:pPr lvl="1" eaLnBrk="1" hangingPunct="1">
              <a:defRPr/>
            </a:pPr>
            <a:r>
              <a:rPr lang="en-US" dirty="0"/>
              <a:t>Interview them about their health status.</a:t>
            </a:r>
          </a:p>
          <a:p>
            <a:pPr lvl="1" eaLnBrk="1" hangingPunct="1">
              <a:defRPr/>
            </a:pPr>
            <a:r>
              <a:rPr lang="en-US" dirty="0"/>
              <a:t>Exclude the suspected staff member from the operation, following requirements.</a:t>
            </a:r>
          </a:p>
          <a:p>
            <a:endParaRPr lang="en-US" dirty="0"/>
          </a:p>
        </p:txBody>
      </p:sp>
      <p:sp>
        <p:nvSpPr>
          <p:cNvPr id="13" name="Content Placeholder 6"/>
          <p:cNvSpPr txBox="1">
            <a:spLocks/>
          </p:cNvSpPr>
          <p:nvPr/>
        </p:nvSpPr>
        <p:spPr bwMode="auto">
          <a:xfrm>
            <a:off x="543426" y="1163053"/>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The suspected outbreak is caused by a sick staff member.</a:t>
            </a:r>
          </a:p>
          <a:p>
            <a:endParaRPr lang="en-US" kern="0" dirty="0"/>
          </a:p>
        </p:txBody>
      </p:sp>
    </p:spTree>
    <p:custDataLst>
      <p:tags r:id="rId1"/>
    </p:custDataLst>
    <p:extLst>
      <p:ext uri="{BB962C8B-B14F-4D97-AF65-F5344CB8AC3E}">
        <p14:creationId xmlns:p14="http://schemas.microsoft.com/office/powerpoint/2010/main" val="2153867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1"/>
          <p:cNvSpPr>
            <a:spLocks noGrp="1" noChangeArrowheads="1"/>
          </p:cNvSpPr>
          <p:nvPr>
            <p:ph type="title"/>
          </p:nvPr>
        </p:nvSpPr>
        <p:spPr/>
        <p:txBody>
          <a:bodyPr/>
          <a:lstStyle/>
          <a:p>
            <a:pPr eaLnBrk="1" hangingPunct="1">
              <a:defRPr/>
            </a:pPr>
            <a:r>
              <a:rPr lang="en-US" dirty="0">
                <a:cs typeface="+mj-cs"/>
              </a:rPr>
              <a:t>Food Safety Management Systems</a:t>
            </a:r>
          </a:p>
        </p:txBody>
      </p:sp>
      <p:sp>
        <p:nvSpPr>
          <p:cNvPr id="15" name="Content Placeholder 14"/>
          <p:cNvSpPr>
            <a:spLocks noGrp="1"/>
          </p:cNvSpPr>
          <p:nvPr>
            <p:ph idx="1"/>
          </p:nvPr>
        </p:nvSpPr>
        <p:spPr/>
        <p:txBody>
          <a:bodyPr/>
          <a:lstStyle/>
          <a:p>
            <a:r>
              <a:rPr lang="en-US" dirty="0"/>
              <a:t>These are the foundation of a food safety management system:</a:t>
            </a:r>
          </a:p>
        </p:txBody>
      </p:sp>
      <p:sp>
        <p:nvSpPr>
          <p:cNvPr id="19" name="Text Placeholder 18"/>
          <p:cNvSpPr>
            <a:spLocks noGrp="1"/>
          </p:cNvSpPr>
          <p:nvPr>
            <p:ph type="body" sz="quarter" idx="18"/>
          </p:nvPr>
        </p:nvSpPr>
        <p:spPr>
          <a:xfrm>
            <a:off x="4806502" y="3414456"/>
            <a:ext cx="2723578" cy="395287"/>
          </a:xfrm>
        </p:spPr>
        <p:txBody>
          <a:bodyPr/>
          <a:lstStyle/>
          <a:p>
            <a:pPr marL="0" indent="0">
              <a:spcBef>
                <a:spcPts val="0"/>
              </a:spcBef>
            </a:pPr>
            <a:r>
              <a:rPr lang="en-US" dirty="0"/>
              <a:t>Food safety </a:t>
            </a:r>
            <a:br>
              <a:rPr lang="en-US" dirty="0"/>
            </a:br>
            <a:r>
              <a:rPr lang="en-US" dirty="0"/>
              <a:t>training program</a:t>
            </a:r>
          </a:p>
        </p:txBody>
      </p:sp>
      <p:sp>
        <p:nvSpPr>
          <p:cNvPr id="211970" name="Rectangle 5"/>
          <p:cNvSpPr>
            <a:spLocks noGrp="1" noChangeArrowheads="1"/>
          </p:cNvSpPr>
          <p:nvPr>
            <p:ph type="body" sz="quarter" idx="17"/>
          </p:nvPr>
        </p:nvSpPr>
        <p:spPr>
          <a:xfrm>
            <a:off x="1686856" y="3414456"/>
            <a:ext cx="2723578" cy="395287"/>
          </a:xfrm>
        </p:spPr>
        <p:txBody>
          <a:bodyPr/>
          <a:lstStyle/>
          <a:p>
            <a:pPr eaLnBrk="1" hangingPunct="1">
              <a:lnSpc>
                <a:spcPct val="100000"/>
              </a:lnSpc>
              <a:spcBef>
                <a:spcPct val="0"/>
              </a:spcBef>
              <a:buClrTx/>
              <a:buSzTx/>
              <a:defRPr/>
            </a:pPr>
            <a:r>
              <a:rPr lang="en-US" dirty="0">
                <a:cs typeface="+mn-cs"/>
              </a:rPr>
              <a:t>Personal hygiene program</a:t>
            </a:r>
          </a:p>
        </p:txBody>
      </p:sp>
      <p:sp>
        <p:nvSpPr>
          <p:cNvPr id="20" name="Text Placeholder 19"/>
          <p:cNvSpPr>
            <a:spLocks noGrp="1"/>
          </p:cNvSpPr>
          <p:nvPr>
            <p:ph type="body" sz="quarter" idx="19"/>
          </p:nvPr>
        </p:nvSpPr>
        <p:spPr/>
        <p:txBody>
          <a:bodyPr/>
          <a:lstStyle/>
          <a:p>
            <a:pPr marL="0" indent="0">
              <a:spcBef>
                <a:spcPts val="0"/>
              </a:spcBef>
            </a:pPr>
            <a:r>
              <a:rPr lang="en-US" dirty="0"/>
              <a:t>Quality control and </a:t>
            </a:r>
            <a:br>
              <a:rPr lang="en-US" dirty="0"/>
            </a:br>
            <a:r>
              <a:rPr lang="en-US" dirty="0"/>
              <a:t>assurance program</a:t>
            </a:r>
          </a:p>
          <a:p>
            <a:endParaRPr lang="en-US" dirty="0">
              <a:cs typeface="+mn-cs"/>
            </a:endParaRPr>
          </a:p>
        </p:txBody>
      </p:sp>
      <p:sp>
        <p:nvSpPr>
          <p:cNvPr id="21" name="Text Placeholder 20"/>
          <p:cNvSpPr>
            <a:spLocks noGrp="1"/>
          </p:cNvSpPr>
          <p:nvPr>
            <p:ph type="body" sz="quarter" idx="20"/>
          </p:nvPr>
        </p:nvSpPr>
        <p:spPr/>
        <p:txBody>
          <a:bodyPr/>
          <a:lstStyle/>
          <a:p>
            <a:pPr marL="0" indent="0">
              <a:spcBef>
                <a:spcPts val="0"/>
              </a:spcBef>
            </a:pPr>
            <a:r>
              <a:rPr lang="en-US" dirty="0">
                <a:cs typeface="+mn-cs"/>
              </a:rPr>
              <a:t>Supplier</a:t>
            </a:r>
            <a:r>
              <a:rPr lang="en-US" dirty="0">
                <a:solidFill>
                  <a:srgbClr val="0093D3"/>
                </a:solidFill>
                <a:latin typeface="Arial Narrow" charset="0"/>
              </a:rPr>
              <a:t> </a:t>
            </a:r>
            <a:r>
              <a:rPr lang="en-US" dirty="0">
                <a:cs typeface="+mn-cs"/>
              </a:rPr>
              <a:t>selection and specification program</a:t>
            </a:r>
          </a:p>
          <a:p>
            <a:endParaRPr lang="en-US" dirty="0"/>
          </a:p>
        </p:txBody>
      </p:sp>
      <p:sp>
        <p:nvSpPr>
          <p:cNvPr id="21197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10-4</a:t>
            </a:r>
          </a:p>
        </p:txBody>
      </p:sp>
      <p:pic>
        <p:nvPicPr>
          <p:cNvPr id="25" name="Picture Placeholder 2">
            <a:extLst>
              <a:ext uri="{FF2B5EF4-FFF2-40B4-BE49-F238E27FC236}">
                <a16:creationId xmlns:a16="http://schemas.microsoft.com/office/drawing/2014/main" id="{CCE713C2-2A67-4879-B9B4-3B0FFB348B17}"/>
              </a:ext>
            </a:extLst>
          </p:cNvPr>
          <p:cNvPicPr>
            <a:picLocks noGrp="1" noChangeAspect="1"/>
          </p:cNvPicPr>
          <p:nvPr>
            <p:ph type="pic" sz="quarter" idx="12"/>
          </p:nvPr>
        </p:nvPicPr>
        <p:blipFill>
          <a:blip r:embed="rId4" cstate="hqprint">
            <a:extLst>
              <a:ext uri="{28A0092B-C50C-407E-A947-70E740481C1C}">
                <a14:useLocalDpi xmlns:a14="http://schemas.microsoft.com/office/drawing/2010/main"/>
              </a:ext>
            </a:extLst>
          </a:blip>
          <a:srcRect/>
          <a:stretch>
            <a:fillRect/>
          </a:stretch>
        </p:blipFill>
        <p:spPr/>
      </p:pic>
      <p:pic>
        <p:nvPicPr>
          <p:cNvPr id="26" name="Picture Placeholder 4">
            <a:extLst>
              <a:ext uri="{FF2B5EF4-FFF2-40B4-BE49-F238E27FC236}">
                <a16:creationId xmlns:a16="http://schemas.microsoft.com/office/drawing/2014/main" id="{84B0C1CB-BF95-471D-844D-1D6B058E2402}"/>
              </a:ext>
            </a:extLst>
          </p:cNvPr>
          <p:cNvPicPr>
            <a:picLocks noGrp="1" noChangeAspect="1"/>
          </p:cNvPicPr>
          <p:nvPr>
            <p:ph type="pic" sz="quarter" idx="13"/>
          </p:nvPr>
        </p:nvPicPr>
        <p:blipFill>
          <a:blip r:embed="rId5" cstate="hqprint">
            <a:extLst>
              <a:ext uri="{28A0092B-C50C-407E-A947-70E740481C1C}">
                <a14:useLocalDpi xmlns:a14="http://schemas.microsoft.com/office/drawing/2010/main"/>
              </a:ext>
            </a:extLst>
          </a:blip>
          <a:srcRect/>
          <a:stretch>
            <a:fillRect/>
          </a:stretch>
        </p:blipFill>
        <p:spPr/>
      </p:pic>
      <p:pic>
        <p:nvPicPr>
          <p:cNvPr id="27" name="Picture Placeholder 6">
            <a:extLst>
              <a:ext uri="{FF2B5EF4-FFF2-40B4-BE49-F238E27FC236}">
                <a16:creationId xmlns:a16="http://schemas.microsoft.com/office/drawing/2014/main" id="{EA19F75B-C02F-421C-A129-2B7384D23882}"/>
              </a:ext>
            </a:extLst>
          </p:cNvPr>
          <p:cNvPicPr>
            <a:picLocks noGrp="1" noChangeAspect="1"/>
          </p:cNvPicPr>
          <p:nvPr>
            <p:ph type="pic" sz="quarter" idx="22"/>
          </p:nvPr>
        </p:nvPicPr>
        <p:blipFill>
          <a:blip r:embed="rId6" cstate="screen">
            <a:extLst>
              <a:ext uri="{28A0092B-C50C-407E-A947-70E740481C1C}">
                <a14:useLocalDpi xmlns:a14="http://schemas.microsoft.com/office/drawing/2010/main"/>
              </a:ext>
            </a:extLst>
          </a:blip>
          <a:srcRect/>
          <a:stretch>
            <a:fillRect/>
          </a:stretch>
        </p:blipFill>
        <p:spPr/>
      </p:pic>
      <p:pic>
        <p:nvPicPr>
          <p:cNvPr id="28" name="Picture Placeholder 9">
            <a:extLst>
              <a:ext uri="{FF2B5EF4-FFF2-40B4-BE49-F238E27FC236}">
                <a16:creationId xmlns:a16="http://schemas.microsoft.com/office/drawing/2014/main" id="{FFC0D1DB-9A4B-48C8-B10D-8338EEA8EC7A}"/>
              </a:ext>
            </a:extLst>
          </p:cNvPr>
          <p:cNvPicPr>
            <a:picLocks noGrp="1" noChangeAspect="1"/>
          </p:cNvPicPr>
          <p:nvPr>
            <p:ph type="pic" sz="quarter" idx="23"/>
          </p:nvPr>
        </p:nvPicPr>
        <p:blipFill rotWithShape="1">
          <a:blip r:embed="rId7"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1563206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10-40</a:t>
            </a:r>
          </a:p>
        </p:txBody>
      </p:sp>
      <p:sp>
        <p:nvSpPr>
          <p:cNvPr id="1543177" name="Rectangle 9"/>
          <p:cNvSpPr>
            <a:spLocks noGrp="1" noChangeArrowheads="1"/>
          </p:cNvSpPr>
          <p:nvPr>
            <p:ph type="title"/>
          </p:nvPr>
        </p:nvSpPr>
        <p:spPr/>
        <p:txBody>
          <a:bodyPr/>
          <a:lstStyle/>
          <a:p>
            <a:pPr eaLnBrk="1" hangingPunct="1">
              <a:defRPr/>
            </a:pPr>
            <a:r>
              <a:rPr lang="en-US" dirty="0"/>
              <a:t>Responding to a Foodborne-Illness Outbreak</a:t>
            </a:r>
          </a:p>
        </p:txBody>
      </p:sp>
      <p:sp>
        <p:nvSpPr>
          <p:cNvPr id="7" name="Content Placeholder 6"/>
          <p:cNvSpPr>
            <a:spLocks noGrp="1"/>
          </p:cNvSpPr>
          <p:nvPr>
            <p:ph sz="half" idx="2"/>
          </p:nvPr>
        </p:nvSpPr>
        <p:spPr>
          <a:xfrm>
            <a:off x="4343400" y="1163053"/>
            <a:ext cx="3352800" cy="4983163"/>
          </a:xfrm>
        </p:spPr>
        <p:txBody>
          <a:bodyPr/>
          <a:lstStyle/>
          <a:p>
            <a:r>
              <a:rPr lang="en-US" dirty="0"/>
              <a:t>Then:</a:t>
            </a:r>
          </a:p>
          <a:p>
            <a:pPr lvl="1" eaLnBrk="1" hangingPunct="1">
              <a:defRPr/>
            </a:pPr>
            <a:r>
              <a:rPr lang="en-US" dirty="0"/>
              <a:t>Cooperate with the regulatory authority to resolve the crisis.</a:t>
            </a:r>
          </a:p>
          <a:p>
            <a:pPr lvl="1" eaLnBrk="1" hangingPunct="1">
              <a:defRPr/>
            </a:pPr>
            <a:r>
              <a:rPr lang="en-US" dirty="0"/>
              <a:t>Provide appropriate documentation including temperature logs, HACCP documents, staff files, etc.</a:t>
            </a:r>
          </a:p>
          <a:p>
            <a:endParaRPr lang="en-US" dirty="0"/>
          </a:p>
        </p:txBody>
      </p:sp>
      <p:sp>
        <p:nvSpPr>
          <p:cNvPr id="13" name="Content Placeholder 6"/>
          <p:cNvSpPr txBox="1">
            <a:spLocks/>
          </p:cNvSpPr>
          <p:nvPr/>
        </p:nvSpPr>
        <p:spPr bwMode="auto">
          <a:xfrm>
            <a:off x="543426" y="1163053"/>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The regulatory authority confirms your operation is the source of the outbreak.</a:t>
            </a:r>
          </a:p>
          <a:p>
            <a:endParaRPr lang="en-US" kern="0" dirty="0"/>
          </a:p>
        </p:txBody>
      </p:sp>
    </p:spTree>
    <p:custDataLst>
      <p:tags r:id="rId1"/>
    </p:custDataLst>
    <p:extLst>
      <p:ext uri="{BB962C8B-B14F-4D97-AF65-F5344CB8AC3E}">
        <p14:creationId xmlns:p14="http://schemas.microsoft.com/office/powerpoint/2010/main" val="4208615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
        <p:nvSpPr>
          <p:cNvPr id="6" name="Rectangle 8"/>
          <p:cNvSpPr>
            <a:spLocks noGrp="1" noChangeArrowheads="1"/>
          </p:cNvSpPr>
          <p:nvPr>
            <p:ph type="title"/>
          </p:nvPr>
        </p:nvSpPr>
        <p:spPr/>
        <p:txBody>
          <a:bodyPr/>
          <a:lstStyle/>
          <a:p>
            <a:pPr eaLnBrk="1" hangingPunct="1">
              <a:defRPr/>
            </a:pPr>
            <a:r>
              <a:rPr lang="en-US" dirty="0"/>
              <a:t>Crisis Recovery and Assessment</a:t>
            </a:r>
          </a:p>
        </p:txBody>
      </p:sp>
      <p:sp>
        <p:nvSpPr>
          <p:cNvPr id="1094659" name="Rectangle 3"/>
          <p:cNvSpPr>
            <a:spLocks noGrp="1" noChangeArrowheads="1"/>
          </p:cNvSpPr>
          <p:nvPr>
            <p:ph idx="1"/>
          </p:nvPr>
        </p:nvSpPr>
        <p:spPr>
          <a:xfrm>
            <a:off x="409575" y="1143000"/>
            <a:ext cx="5777865" cy="4983163"/>
          </a:xfrm>
        </p:spPr>
        <p:txBody>
          <a:bodyPr/>
          <a:lstStyle/>
          <a:p>
            <a:pPr marL="0" indent="0" eaLnBrk="1" hangingPunct="1">
              <a:lnSpc>
                <a:spcPct val="80000"/>
              </a:lnSpc>
              <a:defRPr/>
            </a:pPr>
            <a:r>
              <a:rPr lang="en-US" dirty="0"/>
              <a:t>To recover from a foodborne-Illness outbreak:</a:t>
            </a:r>
          </a:p>
          <a:p>
            <a:pPr marL="347472" lvl="1" indent="-347472" eaLnBrk="1" hangingPunct="1">
              <a:lnSpc>
                <a:spcPct val="80000"/>
              </a:lnSpc>
              <a:defRPr/>
            </a:pPr>
            <a:r>
              <a:rPr lang="en-US" dirty="0"/>
              <a:t>Work with the regulatory authority to resolve issues.</a:t>
            </a:r>
          </a:p>
          <a:p>
            <a:pPr marL="347472" lvl="1" indent="-347472" eaLnBrk="1" hangingPunct="1">
              <a:defRPr/>
            </a:pPr>
            <a:r>
              <a:rPr lang="en-US" dirty="0"/>
              <a:t>Clean and sanitize all areas of the operation. </a:t>
            </a:r>
          </a:p>
          <a:p>
            <a:pPr marL="347472" lvl="1" indent="-347472" eaLnBrk="1" hangingPunct="1">
              <a:defRPr/>
            </a:pPr>
            <a:r>
              <a:rPr lang="en-US" dirty="0"/>
              <a:t>Throw out all suspect food.</a:t>
            </a:r>
          </a:p>
          <a:p>
            <a:pPr marL="347472" lvl="1" indent="-347472" eaLnBrk="1" hangingPunct="1">
              <a:defRPr/>
            </a:pPr>
            <a:r>
              <a:rPr lang="en-US" dirty="0"/>
              <a:t>Investigate to find the cause of the outbreak.</a:t>
            </a:r>
          </a:p>
          <a:p>
            <a:pPr marL="347472" lvl="1" indent="-347472" eaLnBrk="1" hangingPunct="1">
              <a:defRPr/>
            </a:pPr>
            <a:r>
              <a:rPr lang="en-US" dirty="0"/>
              <a:t>Review food handling procedures.</a:t>
            </a:r>
          </a:p>
          <a:p>
            <a:pPr marL="695135" lvl="2" indent="-347472" eaLnBrk="1" hangingPunct="1">
              <a:defRPr/>
            </a:pPr>
            <a:r>
              <a:rPr lang="en-US" dirty="0"/>
              <a:t>Establish new procedures or revise existing ones based on the investigation results.</a:t>
            </a:r>
          </a:p>
          <a:p>
            <a:pPr marL="347472" lvl="1" indent="-347472" eaLnBrk="1" hangingPunct="1">
              <a:defRPr/>
            </a:pPr>
            <a:r>
              <a:rPr lang="en-US" dirty="0"/>
              <a:t>Develop a plan to reassure customers that the food served in your operation is safe.</a:t>
            </a:r>
          </a:p>
        </p:txBody>
      </p:sp>
      <p:sp>
        <p:nvSpPr>
          <p:cNvPr id="6144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10-41</a:t>
            </a:r>
          </a:p>
        </p:txBody>
      </p:sp>
    </p:spTree>
    <p:custDataLst>
      <p:tags r:id="rId1"/>
    </p:custDataLst>
    <p:extLst>
      <p:ext uri="{BB962C8B-B14F-4D97-AF65-F5344CB8AC3E}">
        <p14:creationId xmlns:p14="http://schemas.microsoft.com/office/powerpoint/2010/main" val="839165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p:txBody>
          <a:bodyPr/>
          <a:lstStyle/>
          <a:p>
            <a:pPr eaLnBrk="1" hangingPunct="1">
              <a:defRPr/>
            </a:pPr>
            <a:r>
              <a:rPr lang="en-US" dirty="0"/>
              <a:t>Imminent Health Hazards</a:t>
            </a:r>
          </a:p>
        </p:txBody>
      </p:sp>
      <p:sp>
        <p:nvSpPr>
          <p:cNvPr id="1094659" name="Rectangle 3"/>
          <p:cNvSpPr>
            <a:spLocks noGrp="1" noChangeArrowheads="1"/>
          </p:cNvSpPr>
          <p:nvPr>
            <p:ph idx="1"/>
          </p:nvPr>
        </p:nvSpPr>
        <p:spPr/>
        <p:txBody>
          <a:bodyPr/>
          <a:lstStyle/>
          <a:p>
            <a:pPr marL="0" indent="0" eaLnBrk="1" hangingPunct="1">
              <a:lnSpc>
                <a:spcPct val="80000"/>
              </a:lnSpc>
              <a:defRPr/>
            </a:pPr>
            <a:r>
              <a:rPr lang="en-US" dirty="0"/>
              <a:t>Imminent health hazard:</a:t>
            </a:r>
          </a:p>
          <a:p>
            <a:pPr marL="0" lvl="1" indent="0" eaLnBrk="1" hangingPunct="1">
              <a:lnSpc>
                <a:spcPct val="80000"/>
              </a:lnSpc>
              <a:buNone/>
              <a:defRPr/>
            </a:pPr>
            <a:r>
              <a:rPr lang="en-US" dirty="0"/>
              <a:t>A significant threat or danger to health that requires immediate correction or closure to prevent injury</a:t>
            </a:r>
          </a:p>
          <a:p>
            <a:pPr marL="0" indent="0" eaLnBrk="1" hangingPunct="1">
              <a:lnSpc>
                <a:spcPct val="80000"/>
              </a:lnSpc>
              <a:defRPr/>
            </a:pPr>
            <a:r>
              <a:rPr lang="en-US" dirty="0"/>
              <a:t>To deal with an imminent health hazard:</a:t>
            </a:r>
          </a:p>
          <a:p>
            <a:pPr marL="347472" lvl="1" indent="-347472" eaLnBrk="1" hangingPunct="1">
              <a:defRPr/>
            </a:pPr>
            <a:r>
              <a:rPr lang="en-US" dirty="0"/>
              <a:t>Stop service.</a:t>
            </a:r>
          </a:p>
          <a:p>
            <a:pPr marL="347472" lvl="1" indent="-347472" eaLnBrk="1" hangingPunct="1">
              <a:defRPr/>
            </a:pPr>
            <a:r>
              <a:rPr lang="en-US" dirty="0"/>
              <a:t>Notify the regulatory authority.</a:t>
            </a:r>
          </a:p>
          <a:p>
            <a:pPr marL="347472" lvl="1" indent="-347472" eaLnBrk="1" hangingPunct="1">
              <a:defRPr/>
            </a:pPr>
            <a:r>
              <a:rPr lang="en-US" dirty="0"/>
              <a:t>Throw out spoiled or contaminated food.</a:t>
            </a:r>
          </a:p>
          <a:p>
            <a:pPr marL="695135" lvl="2" indent="-347472" eaLnBrk="1" hangingPunct="1">
              <a:defRPr/>
            </a:pPr>
            <a:r>
              <a:rPr lang="en-US" dirty="0"/>
              <a:t>Include food in packaging that is not intact</a:t>
            </a:r>
          </a:p>
        </p:txBody>
      </p:sp>
      <p:sp>
        <p:nvSpPr>
          <p:cNvPr id="6144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10-42</a:t>
            </a:r>
          </a:p>
        </p:txBody>
      </p:sp>
    </p:spTree>
    <p:custDataLst>
      <p:tags r:id="rId1"/>
    </p:custDataLst>
    <p:extLst>
      <p:ext uri="{BB962C8B-B14F-4D97-AF65-F5344CB8AC3E}">
        <p14:creationId xmlns:p14="http://schemas.microsoft.com/office/powerpoint/2010/main" val="2898759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p:txBody>
          <a:bodyPr/>
          <a:lstStyle/>
          <a:p>
            <a:pPr eaLnBrk="1" hangingPunct="1">
              <a:defRPr/>
            </a:pPr>
            <a:r>
              <a:rPr lang="en-US" dirty="0"/>
              <a:t>Imminent Health Hazards</a:t>
            </a:r>
          </a:p>
        </p:txBody>
      </p:sp>
      <p:sp>
        <p:nvSpPr>
          <p:cNvPr id="1094659" name="Rectangle 3"/>
          <p:cNvSpPr>
            <a:spLocks noGrp="1" noChangeArrowheads="1"/>
          </p:cNvSpPr>
          <p:nvPr>
            <p:ph idx="1"/>
          </p:nvPr>
        </p:nvSpPr>
        <p:spPr/>
        <p:txBody>
          <a:bodyPr/>
          <a:lstStyle/>
          <a:p>
            <a:pPr marL="0" indent="0" eaLnBrk="1" hangingPunct="1">
              <a:lnSpc>
                <a:spcPct val="80000"/>
              </a:lnSpc>
              <a:defRPr/>
            </a:pPr>
            <a:r>
              <a:rPr lang="en-US" dirty="0"/>
              <a:t>To prepare for a power outage, consider:</a:t>
            </a:r>
          </a:p>
          <a:p>
            <a:pPr marL="347472" lvl="1" indent="-347472" eaLnBrk="1" hangingPunct="1">
              <a:defRPr/>
            </a:pPr>
            <a:r>
              <a:rPr lang="en-US" dirty="0"/>
              <a:t>Arranging access to an electrical generator and a refrigerated</a:t>
            </a:r>
          </a:p>
          <a:p>
            <a:pPr marL="347472" lvl="1" indent="-347472" eaLnBrk="1" hangingPunct="1">
              <a:defRPr/>
            </a:pPr>
            <a:r>
              <a:rPr lang="en-US" dirty="0"/>
              <a:t>Preparing a menu with items that do not require cooking</a:t>
            </a:r>
          </a:p>
          <a:p>
            <a:pPr marL="347472" lvl="1" indent="-347472" eaLnBrk="1" hangingPunct="1">
              <a:defRPr/>
            </a:pPr>
            <a:r>
              <a:rPr lang="en-US" dirty="0"/>
              <a:t>Developing a policy that addresses when cooler doors should be opened</a:t>
            </a:r>
          </a:p>
        </p:txBody>
      </p:sp>
      <p:sp>
        <p:nvSpPr>
          <p:cNvPr id="6144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10-43</a:t>
            </a:r>
          </a:p>
        </p:txBody>
      </p:sp>
    </p:spTree>
    <p:custDataLst>
      <p:tags r:id="rId1"/>
    </p:custDataLst>
    <p:extLst>
      <p:ext uri="{BB962C8B-B14F-4D97-AF65-F5344CB8AC3E}">
        <p14:creationId xmlns:p14="http://schemas.microsoft.com/office/powerpoint/2010/main" val="3531250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n-US" dirty="0">
                <a:latin typeface="Arial Narrow" charset="0"/>
                <a:cs typeface="+mj-cs"/>
              </a:rPr>
              <a:t>Emergencies That Affect the Facility</a:t>
            </a:r>
          </a:p>
        </p:txBody>
      </p:sp>
      <p:sp>
        <p:nvSpPr>
          <p:cNvPr id="249858" name="Rectangle 3"/>
          <p:cNvSpPr>
            <a:spLocks noGrp="1" noChangeArrowheads="1"/>
          </p:cNvSpPr>
          <p:nvPr>
            <p:ph idx="1"/>
          </p:nvPr>
        </p:nvSpPr>
        <p:spPr/>
        <p:txBody>
          <a:bodyPr/>
          <a:lstStyle/>
          <a:p>
            <a:pPr marL="0" indent="0" eaLnBrk="1" hangingPunct="1">
              <a:defRPr/>
            </a:pPr>
            <a:r>
              <a:rPr lang="en-US" dirty="0">
                <a:ea typeface="+mn-ea"/>
                <a:cs typeface="+mn-cs"/>
              </a:rPr>
              <a:t>Service </a:t>
            </a:r>
            <a:r>
              <a:rPr lang="en-US" i="1" dirty="0">
                <a:ea typeface="+mn-ea"/>
                <a:cs typeface="+mn-cs"/>
              </a:rPr>
              <a:t>may </a:t>
            </a:r>
            <a:r>
              <a:rPr lang="en-US" dirty="0">
                <a:ea typeface="+mn-ea"/>
                <a:cs typeface="+mn-cs"/>
              </a:rPr>
              <a:t>be allowed after water/electrical interruptions if the operation:</a:t>
            </a:r>
          </a:p>
          <a:p>
            <a:pPr lvl="1" indent="-342900" eaLnBrk="1" hangingPunct="1">
              <a:buFont typeface="Wingdings" pitchFamily="2" charset="2"/>
              <a:buChar char="l"/>
              <a:defRPr/>
            </a:pPr>
            <a:r>
              <a:rPr lang="en-US" dirty="0"/>
              <a:t>Has a pre-approved written emergency operating plan</a:t>
            </a:r>
          </a:p>
          <a:p>
            <a:pPr lvl="1" indent="-342900" eaLnBrk="1" hangingPunct="1">
              <a:buFont typeface="Wingdings" pitchFamily="2" charset="2"/>
              <a:buChar char="l"/>
              <a:defRPr/>
            </a:pPr>
            <a:r>
              <a:rPr lang="en-US" dirty="0"/>
              <a:t>Takes immediate corrective action</a:t>
            </a:r>
          </a:p>
          <a:p>
            <a:pPr lvl="1" indent="-342900" eaLnBrk="1" hangingPunct="1">
              <a:buFont typeface="Wingdings" pitchFamily="2" charset="2"/>
              <a:buChar char="l"/>
              <a:defRPr/>
            </a:pPr>
            <a:r>
              <a:rPr lang="en-US" dirty="0"/>
              <a:t>Notifies the regulatory authority when the plan is implemented</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1200" b="0" dirty="0">
                <a:solidFill>
                  <a:srgbClr val="000000"/>
                </a:solidFill>
              </a:rPr>
              <a:t>10</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-44</a:t>
            </a:r>
          </a:p>
        </p:txBody>
      </p:sp>
    </p:spTree>
    <p:custDataLst>
      <p:tags r:id="rId1"/>
    </p:custDataLst>
    <p:extLst>
      <p:ext uri="{BB962C8B-B14F-4D97-AF65-F5344CB8AC3E}">
        <p14:creationId xmlns:p14="http://schemas.microsoft.com/office/powerpoint/2010/main" val="2473491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10-45</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09444"/>
            <a:ext cx="3352800" cy="4983163"/>
          </a:xfrm>
        </p:spPr>
        <p:txBody>
          <a:bodyPr/>
          <a:lstStyle/>
          <a:p>
            <a:r>
              <a:rPr lang="en-US" dirty="0"/>
              <a:t>Then:</a:t>
            </a:r>
          </a:p>
          <a:p>
            <a:pPr lvl="1" eaLnBrk="1" hangingPunct="1">
              <a:defRPr/>
            </a:pPr>
            <a:r>
              <a:rPr lang="en-US" dirty="0"/>
              <a:t>Record the time of the power outage.</a:t>
            </a:r>
          </a:p>
          <a:p>
            <a:pPr lvl="1" eaLnBrk="1" hangingPunct="1">
              <a:defRPr/>
            </a:pPr>
            <a:r>
              <a:rPr lang="en-US" dirty="0"/>
              <a:t>Check and record food temperatures periodically.</a:t>
            </a:r>
          </a:p>
          <a:p>
            <a:pPr lvl="1" eaLnBrk="1" hangingPunct="1">
              <a:defRPr/>
            </a:pPr>
            <a:r>
              <a:rPr lang="en-US" dirty="0"/>
              <a:t>Keep cooler and freezer doors closed.</a:t>
            </a:r>
          </a:p>
          <a:p>
            <a:pPr lvl="1" eaLnBrk="1" hangingPunct="1">
              <a:defRPr/>
            </a:pPr>
            <a:r>
              <a:rPr lang="en-US" dirty="0"/>
              <a:t>Pack TCS food in ice bought from an approved, reputable supplier.</a:t>
            </a:r>
          </a:p>
          <a:p>
            <a:endParaRPr lang="en-US" dirty="0"/>
          </a:p>
        </p:txBody>
      </p:sp>
      <p:sp>
        <p:nvSpPr>
          <p:cNvPr id="13" name="Content Placeholder 6"/>
          <p:cNvSpPr txBox="1">
            <a:spLocks/>
          </p:cNvSpPr>
          <p:nvPr/>
        </p:nvSpPr>
        <p:spPr bwMode="auto">
          <a:xfrm>
            <a:off x="571500" y="1709445"/>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Refrigeration equipment stops working.</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sz="2800" kern="0" dirty="0">
                <a:latin typeface="Arial Narrow" charset="0"/>
              </a:rPr>
              <a:t>To respond to a power outage:</a:t>
            </a:r>
            <a:endParaRPr lang="en-US" kern="0" dirty="0"/>
          </a:p>
        </p:txBody>
      </p:sp>
    </p:spTree>
    <p:custDataLst>
      <p:tags r:id="rId1"/>
    </p:custDataLst>
    <p:extLst>
      <p:ext uri="{BB962C8B-B14F-4D97-AF65-F5344CB8AC3E}">
        <p14:creationId xmlns:p14="http://schemas.microsoft.com/office/powerpoint/2010/main" val="3502769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10-46</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33508"/>
            <a:ext cx="3352800" cy="4983163"/>
          </a:xfrm>
        </p:spPr>
        <p:txBody>
          <a:bodyPr/>
          <a:lstStyle/>
          <a:p>
            <a:r>
              <a:rPr lang="en-US" dirty="0"/>
              <a:t>Then:</a:t>
            </a:r>
          </a:p>
          <a:p>
            <a:pPr lvl="1" eaLnBrk="1" hangingPunct="1">
              <a:defRPr/>
            </a:pPr>
            <a:r>
              <a:rPr lang="en-US" dirty="0"/>
              <a:t>Stop all cooking.</a:t>
            </a:r>
          </a:p>
        </p:txBody>
      </p:sp>
      <p:sp>
        <p:nvSpPr>
          <p:cNvPr id="13" name="Content Placeholder 6"/>
          <p:cNvSpPr txBox="1">
            <a:spLocks/>
          </p:cNvSpPr>
          <p:nvPr/>
        </p:nvSpPr>
        <p:spPr bwMode="auto">
          <a:xfrm>
            <a:off x="567489" y="1733508"/>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Ventilation hoods or fans stop working.</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sz="2800" kern="0" dirty="0">
                <a:latin typeface="Arial Narrow" charset="0"/>
              </a:rPr>
              <a:t>To respond to a power outage:</a:t>
            </a:r>
            <a:endParaRPr lang="en-US" kern="0" dirty="0"/>
          </a:p>
        </p:txBody>
      </p:sp>
    </p:spTree>
    <p:custDataLst>
      <p:tags r:id="rId1"/>
    </p:custDataLst>
    <p:extLst>
      <p:ext uri="{BB962C8B-B14F-4D97-AF65-F5344CB8AC3E}">
        <p14:creationId xmlns:p14="http://schemas.microsoft.com/office/powerpoint/2010/main" val="2948458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10-47</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09444"/>
            <a:ext cx="3352800" cy="4983163"/>
          </a:xfrm>
        </p:spPr>
        <p:txBody>
          <a:bodyPr/>
          <a:lstStyle/>
          <a:p>
            <a:r>
              <a:rPr lang="en-US" dirty="0"/>
              <a:t>Then:</a:t>
            </a:r>
          </a:p>
          <a:p>
            <a:pPr lvl="1" eaLnBrk="1" hangingPunct="1">
              <a:defRPr/>
            </a:pPr>
            <a:r>
              <a:rPr lang="en-US" dirty="0"/>
              <a:t>Record the time of the power outage.</a:t>
            </a:r>
          </a:p>
          <a:p>
            <a:pPr lvl="1" eaLnBrk="1" hangingPunct="1">
              <a:defRPr/>
            </a:pPr>
            <a:r>
              <a:rPr lang="en-US" dirty="0"/>
              <a:t>Throw out all TCS food held below 135ºF (57ºC) for more than four hours.</a:t>
            </a:r>
          </a:p>
          <a:p>
            <a:pPr lvl="1" eaLnBrk="1" hangingPunct="1">
              <a:defRPr/>
            </a:pPr>
            <a:r>
              <a:rPr lang="en-US" dirty="0"/>
              <a:t>Food can be reheated if the power outage was less than four hours.</a:t>
            </a:r>
          </a:p>
        </p:txBody>
      </p:sp>
      <p:sp>
        <p:nvSpPr>
          <p:cNvPr id="13" name="Content Placeholder 6"/>
          <p:cNvSpPr txBox="1">
            <a:spLocks/>
          </p:cNvSpPr>
          <p:nvPr/>
        </p:nvSpPr>
        <p:spPr bwMode="auto">
          <a:xfrm>
            <a:off x="571500" y="1709445"/>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Hot-holding equipment stops working.</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sz="2800" kern="0" dirty="0">
                <a:latin typeface="Arial Narrow" charset="0"/>
              </a:rPr>
              <a:t>To respond to a power outage:</a:t>
            </a:r>
            <a:endParaRPr lang="en-US" kern="0" dirty="0"/>
          </a:p>
        </p:txBody>
      </p:sp>
    </p:spTree>
    <p:custDataLst>
      <p:tags r:id="rId1"/>
    </p:custDataLst>
    <p:extLst>
      <p:ext uri="{BB962C8B-B14F-4D97-AF65-F5344CB8AC3E}">
        <p14:creationId xmlns:p14="http://schemas.microsoft.com/office/powerpoint/2010/main" val="1770497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p:txBody>
          <a:bodyPr/>
          <a:lstStyle/>
          <a:p>
            <a:pPr eaLnBrk="1" hangingPunct="1">
              <a:defRPr/>
            </a:pPr>
            <a:r>
              <a:rPr lang="en-US" dirty="0"/>
              <a:t>Imminent Health Hazards</a:t>
            </a:r>
          </a:p>
        </p:txBody>
      </p:sp>
      <p:sp>
        <p:nvSpPr>
          <p:cNvPr id="1094659" name="Rectangle 3"/>
          <p:cNvSpPr>
            <a:spLocks noGrp="1" noChangeArrowheads="1"/>
          </p:cNvSpPr>
          <p:nvPr>
            <p:ph idx="1"/>
          </p:nvPr>
        </p:nvSpPr>
        <p:spPr/>
        <p:txBody>
          <a:bodyPr/>
          <a:lstStyle/>
          <a:p>
            <a:pPr marL="0" indent="0" eaLnBrk="1" hangingPunct="1">
              <a:lnSpc>
                <a:spcPct val="80000"/>
              </a:lnSpc>
              <a:defRPr/>
            </a:pPr>
            <a:r>
              <a:rPr lang="en-US" dirty="0"/>
              <a:t>To recover from a power outage:</a:t>
            </a:r>
          </a:p>
          <a:p>
            <a:pPr marL="347472" lvl="1" indent="-347472" eaLnBrk="1" hangingPunct="1">
              <a:defRPr/>
            </a:pPr>
            <a:r>
              <a:rPr lang="en-US" dirty="0"/>
              <a:t>Have a plan for recovery.</a:t>
            </a:r>
          </a:p>
          <a:p>
            <a:pPr marL="347472" lvl="1" indent="-347472" eaLnBrk="1" hangingPunct="1">
              <a:defRPr/>
            </a:pPr>
            <a:r>
              <a:rPr lang="en-US" dirty="0"/>
              <a:t>Examples:</a:t>
            </a:r>
          </a:p>
          <a:p>
            <a:pPr marL="695135" lvl="2" indent="-347472" eaLnBrk="1" hangingPunct="1">
              <a:defRPr/>
            </a:pPr>
            <a:r>
              <a:rPr lang="en-US" kern="1200" dirty="0">
                <a:solidFill>
                  <a:schemeClr val="tx1"/>
                </a:solidFill>
              </a:rPr>
              <a:t>Check refrigeration units often after the power is restored to ensure the they can maintain product temperatures.</a:t>
            </a:r>
          </a:p>
          <a:p>
            <a:pPr marL="695135" lvl="2" indent="-347472" eaLnBrk="1" hangingPunct="1">
              <a:defRPr/>
            </a:pPr>
            <a:r>
              <a:rPr lang="en-US" kern="1200" dirty="0">
                <a:solidFill>
                  <a:schemeClr val="tx1"/>
                </a:solidFill>
              </a:rPr>
              <a:t>Throw out TCS food that was in the temperature danger zone for more than four hours.</a:t>
            </a:r>
          </a:p>
          <a:p>
            <a:pPr marL="347472" lvl="1" indent="-347472" eaLnBrk="1" hangingPunct="1">
              <a:defRPr/>
            </a:pPr>
            <a:endParaRPr lang="en-US" dirty="0"/>
          </a:p>
        </p:txBody>
      </p:sp>
      <p:sp>
        <p:nvSpPr>
          <p:cNvPr id="6144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10-48</a:t>
            </a:r>
          </a:p>
        </p:txBody>
      </p:sp>
    </p:spTree>
    <p:custDataLst>
      <p:tags r:id="rId1"/>
    </p:custDataLst>
    <p:extLst>
      <p:ext uri="{BB962C8B-B14F-4D97-AF65-F5344CB8AC3E}">
        <p14:creationId xmlns:p14="http://schemas.microsoft.com/office/powerpoint/2010/main" val="84176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p:txBody>
          <a:bodyPr/>
          <a:lstStyle/>
          <a:p>
            <a:pPr eaLnBrk="1" hangingPunct="1">
              <a:defRPr/>
            </a:pPr>
            <a:r>
              <a:rPr lang="en-US" dirty="0"/>
              <a:t>Imminent Health Hazards</a:t>
            </a:r>
          </a:p>
        </p:txBody>
      </p:sp>
      <p:sp>
        <p:nvSpPr>
          <p:cNvPr id="1094659" name="Rectangle 3"/>
          <p:cNvSpPr>
            <a:spLocks noGrp="1" noChangeArrowheads="1"/>
          </p:cNvSpPr>
          <p:nvPr>
            <p:ph idx="1"/>
          </p:nvPr>
        </p:nvSpPr>
        <p:spPr/>
        <p:txBody>
          <a:bodyPr/>
          <a:lstStyle/>
          <a:p>
            <a:pPr marL="0" indent="0" eaLnBrk="1" hangingPunct="1">
              <a:lnSpc>
                <a:spcPct val="80000"/>
              </a:lnSpc>
              <a:defRPr/>
            </a:pPr>
            <a:r>
              <a:rPr lang="en-US" dirty="0"/>
              <a:t>To prepare for water service interruption, consider:</a:t>
            </a:r>
          </a:p>
          <a:p>
            <a:pPr marL="347472" lvl="1" indent="-347472" eaLnBrk="1" hangingPunct="1">
              <a:defRPr/>
            </a:pPr>
            <a:r>
              <a:rPr lang="en-US" dirty="0"/>
              <a:t>Prepare a menu with items that require little or no water.</a:t>
            </a:r>
          </a:p>
          <a:p>
            <a:pPr marL="347472" lvl="1" indent="-347472" eaLnBrk="1" hangingPunct="1">
              <a:defRPr/>
            </a:pPr>
            <a:r>
              <a:rPr lang="en-US" dirty="0"/>
              <a:t>Keep supplies of single-use items and bottled water.</a:t>
            </a:r>
          </a:p>
          <a:p>
            <a:pPr marL="347472" lvl="1" indent="-347472" eaLnBrk="1" hangingPunct="1">
              <a:defRPr/>
            </a:pPr>
            <a:r>
              <a:rPr lang="en-US" dirty="0"/>
              <a:t>Have a supplier who can provide bottled water and ice in an emergency.</a:t>
            </a:r>
          </a:p>
          <a:p>
            <a:pPr marL="347472" lvl="1" indent="-347472" eaLnBrk="1" hangingPunct="1">
              <a:defRPr/>
            </a:pPr>
            <a:r>
              <a:rPr lang="en-US" dirty="0"/>
              <a:t>Have emergency-contact information.</a:t>
            </a:r>
          </a:p>
          <a:p>
            <a:pPr marL="347472" lvl="1" indent="-347472" eaLnBrk="1" hangingPunct="1">
              <a:defRPr/>
            </a:pPr>
            <a:r>
              <a:rPr lang="en-US" dirty="0"/>
              <a:t>Develop procedures that minimize water use during the emergency.</a:t>
            </a:r>
          </a:p>
          <a:p>
            <a:pPr marL="347472" lvl="1" indent="-347472" eaLnBrk="1" hangingPunct="1">
              <a:defRPr/>
            </a:pPr>
            <a:r>
              <a:rPr lang="en-US" dirty="0"/>
              <a:t>Work with your regulatory authority to develop an emergency </a:t>
            </a:r>
            <a:br>
              <a:rPr lang="en-US" dirty="0"/>
            </a:br>
            <a:r>
              <a:rPr lang="en-US" dirty="0"/>
              <a:t>handwashing procedure.</a:t>
            </a:r>
          </a:p>
        </p:txBody>
      </p:sp>
      <p:sp>
        <p:nvSpPr>
          <p:cNvPr id="61444"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10-49</a:t>
            </a:r>
          </a:p>
        </p:txBody>
      </p:sp>
    </p:spTree>
    <p:custDataLst>
      <p:tags r:id="rId1"/>
    </p:custDataLst>
    <p:extLst>
      <p:ext uri="{BB962C8B-B14F-4D97-AF65-F5344CB8AC3E}">
        <p14:creationId xmlns:p14="http://schemas.microsoft.com/office/powerpoint/2010/main" val="1265317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1"/>
          <p:cNvSpPr>
            <a:spLocks noGrp="1" noChangeArrowheads="1"/>
          </p:cNvSpPr>
          <p:nvPr>
            <p:ph type="title"/>
          </p:nvPr>
        </p:nvSpPr>
        <p:spPr/>
        <p:txBody>
          <a:bodyPr/>
          <a:lstStyle/>
          <a:p>
            <a:pPr eaLnBrk="1" hangingPunct="1">
              <a:defRPr/>
            </a:pPr>
            <a:r>
              <a:rPr lang="en-US" dirty="0">
                <a:cs typeface="+mj-cs"/>
              </a:rPr>
              <a:t>Food Safety Management Systems</a:t>
            </a:r>
          </a:p>
        </p:txBody>
      </p:sp>
      <p:sp>
        <p:nvSpPr>
          <p:cNvPr id="2" name="Content Placeholder 1"/>
          <p:cNvSpPr>
            <a:spLocks noGrp="1"/>
          </p:cNvSpPr>
          <p:nvPr>
            <p:ph idx="1"/>
          </p:nvPr>
        </p:nvSpPr>
        <p:spPr/>
        <p:txBody>
          <a:bodyPr/>
          <a:lstStyle/>
          <a:p>
            <a:r>
              <a:rPr lang="en-US" dirty="0"/>
              <a:t>These are the foundation of a food safety management system:</a:t>
            </a:r>
          </a:p>
          <a:p>
            <a:endParaRPr lang="en-US" dirty="0"/>
          </a:p>
        </p:txBody>
      </p:sp>
      <p:sp>
        <p:nvSpPr>
          <p:cNvPr id="8" name="Text Placeholder 7"/>
          <p:cNvSpPr>
            <a:spLocks noGrp="1"/>
          </p:cNvSpPr>
          <p:nvPr>
            <p:ph type="body" sz="quarter" idx="18"/>
          </p:nvPr>
        </p:nvSpPr>
        <p:spPr>
          <a:xfrm>
            <a:off x="4806502" y="3384828"/>
            <a:ext cx="2723578" cy="395287"/>
          </a:xfrm>
        </p:spPr>
        <p:txBody>
          <a:bodyPr/>
          <a:lstStyle/>
          <a:p>
            <a:pPr marL="0" indent="0">
              <a:spcBef>
                <a:spcPts val="0"/>
              </a:spcBef>
            </a:pPr>
            <a:r>
              <a:rPr lang="en-US" dirty="0"/>
              <a:t>Standard operating </a:t>
            </a:r>
            <a:br>
              <a:rPr lang="en-US" dirty="0"/>
            </a:br>
            <a:r>
              <a:rPr lang="en-US" dirty="0"/>
              <a:t>procedures (SOPs)</a:t>
            </a:r>
          </a:p>
          <a:p>
            <a:endParaRPr lang="en-US" dirty="0"/>
          </a:p>
        </p:txBody>
      </p:sp>
      <p:sp>
        <p:nvSpPr>
          <p:cNvPr id="212994" name="Rectangle 5"/>
          <p:cNvSpPr>
            <a:spLocks noGrp="1" noChangeArrowheads="1"/>
          </p:cNvSpPr>
          <p:nvPr>
            <p:ph type="body" sz="quarter" idx="17"/>
          </p:nvPr>
        </p:nvSpPr>
        <p:spPr>
          <a:xfrm>
            <a:off x="1686856" y="3384828"/>
            <a:ext cx="2723578" cy="395287"/>
          </a:xfrm>
        </p:spPr>
        <p:txBody>
          <a:bodyPr/>
          <a:lstStyle/>
          <a:p>
            <a:pPr marL="0" indent="0" eaLnBrk="1" hangingPunct="1">
              <a:lnSpc>
                <a:spcPct val="100000"/>
              </a:lnSpc>
              <a:spcBef>
                <a:spcPct val="0"/>
              </a:spcBef>
              <a:buClrTx/>
              <a:buSzTx/>
              <a:defRPr/>
            </a:pPr>
            <a:r>
              <a:rPr lang="en-US" dirty="0">
                <a:cs typeface="+mn-cs"/>
              </a:rPr>
              <a:t>Cleaning and </a:t>
            </a:r>
            <a:br>
              <a:rPr lang="en-US" dirty="0">
                <a:cs typeface="+mn-cs"/>
              </a:rPr>
            </a:br>
            <a:r>
              <a:rPr lang="en-US" dirty="0">
                <a:cs typeface="+mn-cs"/>
              </a:rPr>
              <a:t>sanitation program</a:t>
            </a:r>
          </a:p>
        </p:txBody>
      </p:sp>
      <p:sp>
        <p:nvSpPr>
          <p:cNvPr id="10" name="Text Placeholder 9"/>
          <p:cNvSpPr>
            <a:spLocks noGrp="1"/>
          </p:cNvSpPr>
          <p:nvPr>
            <p:ph type="body" sz="quarter" idx="19"/>
          </p:nvPr>
        </p:nvSpPr>
        <p:spPr>
          <a:xfrm>
            <a:off x="4806502" y="5835658"/>
            <a:ext cx="2723578" cy="395287"/>
          </a:xfrm>
        </p:spPr>
        <p:txBody>
          <a:bodyPr/>
          <a:lstStyle/>
          <a:p>
            <a:r>
              <a:rPr lang="en-US" dirty="0"/>
              <a:t>Pest control program</a:t>
            </a:r>
          </a:p>
        </p:txBody>
      </p:sp>
      <p:sp>
        <p:nvSpPr>
          <p:cNvPr id="11" name="Text Placeholder 10"/>
          <p:cNvSpPr>
            <a:spLocks noGrp="1"/>
          </p:cNvSpPr>
          <p:nvPr>
            <p:ph type="body" sz="quarter" idx="20"/>
          </p:nvPr>
        </p:nvSpPr>
        <p:spPr>
          <a:xfrm>
            <a:off x="1686856" y="5835658"/>
            <a:ext cx="2723578" cy="395287"/>
          </a:xfrm>
        </p:spPr>
        <p:txBody>
          <a:bodyPr/>
          <a:lstStyle/>
          <a:p>
            <a:pPr marL="0" indent="0">
              <a:spcBef>
                <a:spcPts val="0"/>
              </a:spcBef>
            </a:pPr>
            <a:r>
              <a:rPr lang="en-US" dirty="0"/>
              <a:t>Facility design </a:t>
            </a:r>
            <a:br>
              <a:rPr lang="en-US" dirty="0"/>
            </a:br>
            <a:r>
              <a:rPr lang="en-US" dirty="0"/>
              <a:t>and equipment maintenance program</a:t>
            </a:r>
          </a:p>
        </p:txBody>
      </p:sp>
      <p:sp>
        <p:nvSpPr>
          <p:cNvPr id="21299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10-5</a:t>
            </a:r>
          </a:p>
        </p:txBody>
      </p:sp>
      <p:pic>
        <p:nvPicPr>
          <p:cNvPr id="21" name="Picture Placeholder 17">
            <a:extLst>
              <a:ext uri="{FF2B5EF4-FFF2-40B4-BE49-F238E27FC236}">
                <a16:creationId xmlns:a16="http://schemas.microsoft.com/office/drawing/2014/main" id="{23858D0E-0279-44CA-A4AF-930E2ED362BF}"/>
              </a:ext>
            </a:extLst>
          </p:cNvPr>
          <p:cNvPicPr>
            <a:picLocks noGrp="1" noChangeAspect="1"/>
          </p:cNvPicPr>
          <p:nvPr>
            <p:ph type="pic" sz="quarter" idx="12"/>
          </p:nvPr>
        </p:nvPicPr>
        <p:blipFill rotWithShape="1">
          <a:blip r:embed="rId4" cstate="hqprint">
            <a:extLst>
              <a:ext uri="{28A0092B-C50C-407E-A947-70E740481C1C}">
                <a14:useLocalDpi xmlns:a14="http://schemas.microsoft.com/office/drawing/2010/main"/>
              </a:ext>
            </a:extLst>
          </a:blip>
          <a:srcRect/>
          <a:stretch/>
        </p:blipFill>
        <p:spPr/>
      </p:pic>
      <p:pic>
        <p:nvPicPr>
          <p:cNvPr id="22" name="Picture Placeholder 19">
            <a:extLst>
              <a:ext uri="{FF2B5EF4-FFF2-40B4-BE49-F238E27FC236}">
                <a16:creationId xmlns:a16="http://schemas.microsoft.com/office/drawing/2014/main" id="{D8C6B3CD-F1BE-4DAF-B255-3E0055E9F1DC}"/>
              </a:ext>
            </a:extLst>
          </p:cNvPr>
          <p:cNvPicPr>
            <a:picLocks noGrp="1" noChangeAspect="1"/>
          </p:cNvPicPr>
          <p:nvPr>
            <p:ph type="pic" sz="quarter" idx="13"/>
          </p:nvPr>
        </p:nvPicPr>
        <p:blipFill>
          <a:blip r:embed="rId5" cstate="hqprint">
            <a:extLst>
              <a:ext uri="{28A0092B-C50C-407E-A947-70E740481C1C}">
                <a14:useLocalDpi xmlns:a14="http://schemas.microsoft.com/office/drawing/2010/main"/>
              </a:ext>
            </a:extLst>
          </a:blip>
          <a:srcRect/>
          <a:stretch>
            <a:fillRect/>
          </a:stretch>
        </p:blipFill>
        <p:spPr/>
      </p:pic>
      <p:pic>
        <p:nvPicPr>
          <p:cNvPr id="23" name="Picture Placeholder 23">
            <a:extLst>
              <a:ext uri="{FF2B5EF4-FFF2-40B4-BE49-F238E27FC236}">
                <a16:creationId xmlns:a16="http://schemas.microsoft.com/office/drawing/2014/main" id="{DAF31763-F0A6-43F3-8305-1B88E0D3192C}"/>
              </a:ext>
            </a:extLst>
          </p:cNvPr>
          <p:cNvPicPr>
            <a:picLocks noGrp="1" noChangeAspect="1"/>
          </p:cNvPicPr>
          <p:nvPr>
            <p:ph type="pic" sz="quarter" idx="22"/>
          </p:nvPr>
        </p:nvPicPr>
        <p:blipFill rotWithShape="1">
          <a:blip r:embed="rId6" cstate="hqprint">
            <a:extLst>
              <a:ext uri="{28A0092B-C50C-407E-A947-70E740481C1C}">
                <a14:useLocalDpi xmlns:a14="http://schemas.microsoft.com/office/drawing/2010/main"/>
              </a:ext>
            </a:extLst>
          </a:blip>
          <a:srcRect/>
          <a:stretch/>
        </p:blipFill>
        <p:spPr>
          <a:xfrm>
            <a:off x="1916377" y="4171852"/>
            <a:ext cx="2093912" cy="1645275"/>
          </a:xfrm>
        </p:spPr>
      </p:pic>
      <p:pic>
        <p:nvPicPr>
          <p:cNvPr id="24" name="Picture Placeholder 25">
            <a:extLst>
              <a:ext uri="{FF2B5EF4-FFF2-40B4-BE49-F238E27FC236}">
                <a16:creationId xmlns:a16="http://schemas.microsoft.com/office/drawing/2014/main" id="{95CAA9F7-D2F7-4C12-8EE1-0751C04CB02A}"/>
              </a:ext>
            </a:extLst>
          </p:cNvPr>
          <p:cNvPicPr>
            <a:picLocks noGrp="1" noChangeAspect="1"/>
          </p:cNvPicPr>
          <p:nvPr>
            <p:ph type="pic" sz="quarter" idx="23"/>
          </p:nvPr>
        </p:nvPicPr>
        <p:blipFill rotWithShape="1">
          <a:blip r:embed="rId7" cstate="hqprint">
            <a:extLst>
              <a:ext uri="{28A0092B-C50C-407E-A947-70E740481C1C}">
                <a14:useLocalDpi xmlns:a14="http://schemas.microsoft.com/office/drawing/2010/main"/>
              </a:ext>
            </a:extLst>
          </a:blip>
          <a:srcRect/>
          <a:stretch/>
        </p:blipFill>
        <p:spPr>
          <a:xfrm>
            <a:off x="5068571" y="4171852"/>
            <a:ext cx="2093912" cy="1636161"/>
          </a:xfrm>
        </p:spPr>
      </p:pic>
    </p:spTree>
    <p:custDataLst>
      <p:tags r:id="rId1"/>
    </p:custDataLst>
    <p:extLst>
      <p:ext uri="{BB962C8B-B14F-4D97-AF65-F5344CB8AC3E}">
        <p14:creationId xmlns:p14="http://schemas.microsoft.com/office/powerpoint/2010/main" val="2442901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10-50</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09444"/>
            <a:ext cx="3352800" cy="4983163"/>
          </a:xfrm>
        </p:spPr>
        <p:txBody>
          <a:bodyPr/>
          <a:lstStyle/>
          <a:p>
            <a:r>
              <a:rPr lang="en-US" dirty="0"/>
              <a:t>Then:</a:t>
            </a:r>
          </a:p>
          <a:p>
            <a:pPr lvl="1" eaLnBrk="1" hangingPunct="1">
              <a:defRPr/>
            </a:pPr>
            <a:r>
              <a:rPr lang="en-US" dirty="0"/>
              <a:t>Implement an emergency handwashing procedure.</a:t>
            </a:r>
          </a:p>
        </p:txBody>
      </p:sp>
      <p:sp>
        <p:nvSpPr>
          <p:cNvPr id="13" name="Content Placeholder 6"/>
          <p:cNvSpPr txBox="1">
            <a:spLocks/>
          </p:cNvSpPr>
          <p:nvPr/>
        </p:nvSpPr>
        <p:spPr bwMode="auto">
          <a:xfrm>
            <a:off x="571500" y="1709445"/>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Hands cannot be washed.</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eaLnBrk="1" hangingPunct="1">
              <a:lnSpc>
                <a:spcPct val="80000"/>
              </a:lnSpc>
              <a:defRPr/>
            </a:pPr>
            <a:r>
              <a:rPr lang="en-US" sz="2800" kern="0" dirty="0">
                <a:latin typeface="Arial Narrow" charset="0"/>
              </a:rPr>
              <a:t>To respond to a </a:t>
            </a:r>
            <a:r>
              <a:rPr lang="en-US" sz="2800" dirty="0"/>
              <a:t>water service interruption:</a:t>
            </a:r>
          </a:p>
        </p:txBody>
      </p:sp>
    </p:spTree>
    <p:custDataLst>
      <p:tags r:id="rId1"/>
    </p:custDataLst>
    <p:extLst>
      <p:ext uri="{BB962C8B-B14F-4D97-AF65-F5344CB8AC3E}">
        <p14:creationId xmlns:p14="http://schemas.microsoft.com/office/powerpoint/2010/main" val="44457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10-51</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09444"/>
            <a:ext cx="3352800" cy="4983163"/>
          </a:xfrm>
        </p:spPr>
        <p:txBody>
          <a:bodyPr/>
          <a:lstStyle/>
          <a:p>
            <a:r>
              <a:rPr lang="en-US" dirty="0"/>
              <a:t>Then:</a:t>
            </a:r>
          </a:p>
          <a:p>
            <a:pPr lvl="1" eaLnBrk="1" hangingPunct="1">
              <a:defRPr/>
            </a:pPr>
            <a:r>
              <a:rPr lang="en-US" dirty="0"/>
              <a:t>Find other restrooms for staff use during operating hours.</a:t>
            </a:r>
          </a:p>
          <a:p>
            <a:pPr lvl="1" eaLnBrk="1" hangingPunct="1">
              <a:defRPr/>
            </a:pPr>
            <a:r>
              <a:rPr lang="en-US" dirty="0"/>
              <a:t>Stop operations if restrooms are not available.</a:t>
            </a:r>
          </a:p>
        </p:txBody>
      </p:sp>
      <p:sp>
        <p:nvSpPr>
          <p:cNvPr id="13" name="Content Placeholder 6"/>
          <p:cNvSpPr txBox="1">
            <a:spLocks/>
          </p:cNvSpPr>
          <p:nvPr/>
        </p:nvSpPr>
        <p:spPr bwMode="auto">
          <a:xfrm>
            <a:off x="571500" y="1709445"/>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Toilets do not flush.</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eaLnBrk="1" hangingPunct="1">
              <a:lnSpc>
                <a:spcPct val="80000"/>
              </a:lnSpc>
              <a:defRPr/>
            </a:pPr>
            <a:r>
              <a:rPr lang="en-US" sz="2800" kern="0" dirty="0">
                <a:latin typeface="Arial Narrow" charset="0"/>
              </a:rPr>
              <a:t>To respond to a </a:t>
            </a:r>
            <a:r>
              <a:rPr lang="en-US" sz="2800" dirty="0"/>
              <a:t>water service interruption:</a:t>
            </a:r>
          </a:p>
        </p:txBody>
      </p:sp>
    </p:spTree>
    <p:custDataLst>
      <p:tags r:id="rId1"/>
    </p:custDataLst>
    <p:extLst>
      <p:ext uri="{BB962C8B-B14F-4D97-AF65-F5344CB8AC3E}">
        <p14:creationId xmlns:p14="http://schemas.microsoft.com/office/powerpoint/2010/main" val="947152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10-52</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09444"/>
            <a:ext cx="3352800" cy="4983163"/>
          </a:xfrm>
        </p:spPr>
        <p:txBody>
          <a:bodyPr/>
          <a:lstStyle/>
          <a:p>
            <a:r>
              <a:rPr lang="en-US" dirty="0"/>
              <a:t>Then:</a:t>
            </a:r>
          </a:p>
          <a:p>
            <a:pPr lvl="1" eaLnBrk="1" hangingPunct="1">
              <a:defRPr/>
            </a:pPr>
            <a:r>
              <a:rPr lang="en-US" dirty="0"/>
              <a:t>Use bottled water.</a:t>
            </a:r>
          </a:p>
          <a:p>
            <a:pPr lvl="1" eaLnBrk="1" hangingPunct="1">
              <a:defRPr/>
            </a:pPr>
            <a:r>
              <a:rPr lang="en-US" dirty="0"/>
              <a:t>Use water from an approved, reputable supplier.</a:t>
            </a:r>
          </a:p>
          <a:p>
            <a:pPr lvl="1" eaLnBrk="1" hangingPunct="1">
              <a:defRPr/>
            </a:pPr>
            <a:r>
              <a:rPr lang="en-US" dirty="0"/>
              <a:t>Keep water in a covered, sanitized container during hauling or storage.</a:t>
            </a:r>
          </a:p>
        </p:txBody>
      </p:sp>
      <p:sp>
        <p:nvSpPr>
          <p:cNvPr id="13" name="Content Placeholder 6"/>
          <p:cNvSpPr txBox="1">
            <a:spLocks/>
          </p:cNvSpPr>
          <p:nvPr/>
        </p:nvSpPr>
        <p:spPr bwMode="auto">
          <a:xfrm>
            <a:off x="571500" y="1709445"/>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Drinking water is not available or is contaminated.</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eaLnBrk="1" hangingPunct="1">
              <a:lnSpc>
                <a:spcPct val="80000"/>
              </a:lnSpc>
              <a:defRPr/>
            </a:pPr>
            <a:r>
              <a:rPr lang="en-US" sz="2800" kern="0" dirty="0">
                <a:latin typeface="Arial Narrow" charset="0"/>
              </a:rPr>
              <a:t>To respond to a </a:t>
            </a:r>
            <a:r>
              <a:rPr lang="en-US" sz="2800" dirty="0"/>
              <a:t>water service interruption:</a:t>
            </a:r>
          </a:p>
        </p:txBody>
      </p:sp>
    </p:spTree>
    <p:custDataLst>
      <p:tags r:id="rId1"/>
    </p:custDataLst>
    <p:extLst>
      <p:ext uri="{BB962C8B-B14F-4D97-AF65-F5344CB8AC3E}">
        <p14:creationId xmlns:p14="http://schemas.microsoft.com/office/powerpoint/2010/main" val="1258160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10-53</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09444"/>
            <a:ext cx="3352800" cy="4983163"/>
          </a:xfrm>
        </p:spPr>
        <p:txBody>
          <a:bodyPr/>
          <a:lstStyle/>
          <a:p>
            <a:r>
              <a:rPr lang="en-US" dirty="0"/>
              <a:t>Then:</a:t>
            </a:r>
          </a:p>
          <a:p>
            <a:pPr lvl="1" eaLnBrk="1" hangingPunct="1">
              <a:defRPr/>
            </a:pPr>
            <a:r>
              <a:rPr lang="en-US" dirty="0"/>
              <a:t>Throw out any ready-to-eat food made with water before the contamination was discovered.</a:t>
            </a:r>
          </a:p>
          <a:p>
            <a:pPr lvl="1" eaLnBrk="1" hangingPunct="1">
              <a:defRPr/>
            </a:pPr>
            <a:r>
              <a:rPr lang="en-US" dirty="0"/>
              <a:t>Use bottled or boiled water for ready-to-eat food.</a:t>
            </a:r>
          </a:p>
        </p:txBody>
      </p:sp>
      <p:sp>
        <p:nvSpPr>
          <p:cNvPr id="13" name="Content Placeholder 6"/>
          <p:cNvSpPr txBox="1">
            <a:spLocks/>
          </p:cNvSpPr>
          <p:nvPr/>
        </p:nvSpPr>
        <p:spPr bwMode="auto">
          <a:xfrm>
            <a:off x="571500" y="1709445"/>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Food items that require water during preparation cannot be made.</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eaLnBrk="1" hangingPunct="1">
              <a:lnSpc>
                <a:spcPct val="80000"/>
              </a:lnSpc>
              <a:defRPr/>
            </a:pPr>
            <a:r>
              <a:rPr lang="en-US" sz="2800" kern="0" dirty="0">
                <a:latin typeface="Arial Narrow" charset="0"/>
              </a:rPr>
              <a:t>To respond to a </a:t>
            </a:r>
            <a:r>
              <a:rPr lang="en-US" sz="2800" dirty="0"/>
              <a:t>water service interruption:</a:t>
            </a:r>
          </a:p>
        </p:txBody>
      </p:sp>
    </p:spTree>
    <p:custDataLst>
      <p:tags r:id="rId1"/>
    </p:custDataLst>
    <p:extLst>
      <p:ext uri="{BB962C8B-B14F-4D97-AF65-F5344CB8AC3E}">
        <p14:creationId xmlns:p14="http://schemas.microsoft.com/office/powerpoint/2010/main" val="383857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10-54</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09444"/>
            <a:ext cx="3352800" cy="4983163"/>
          </a:xfrm>
        </p:spPr>
        <p:txBody>
          <a:bodyPr/>
          <a:lstStyle/>
          <a:p>
            <a:r>
              <a:rPr lang="en-US" dirty="0"/>
              <a:t>Then:</a:t>
            </a:r>
          </a:p>
          <a:p>
            <a:pPr lvl="1" eaLnBrk="1" hangingPunct="1">
              <a:defRPr/>
            </a:pPr>
            <a:r>
              <a:rPr lang="en-US" dirty="0"/>
              <a:t>Use water from an approved, reputable supplier.</a:t>
            </a:r>
          </a:p>
          <a:p>
            <a:pPr lvl="1" eaLnBrk="1" hangingPunct="1">
              <a:defRPr/>
            </a:pPr>
            <a:r>
              <a:rPr lang="en-US" dirty="0"/>
              <a:t>Use the emergency menu.</a:t>
            </a:r>
          </a:p>
          <a:p>
            <a:pPr lvl="1" eaLnBrk="1" hangingPunct="1">
              <a:defRPr/>
            </a:pPr>
            <a:r>
              <a:rPr lang="en-US" dirty="0"/>
              <a:t>Use prewashed, packaged produce or frozen or canned fruits and vegetables.</a:t>
            </a:r>
          </a:p>
          <a:p>
            <a:pPr lvl="1" eaLnBrk="1" hangingPunct="1">
              <a:defRPr/>
            </a:pPr>
            <a:r>
              <a:rPr lang="en-US" dirty="0"/>
              <a:t>Thaw food only in the cooler or microwave or as a part of the cooking process.</a:t>
            </a:r>
          </a:p>
        </p:txBody>
      </p:sp>
      <p:sp>
        <p:nvSpPr>
          <p:cNvPr id="13" name="Content Placeholder 6"/>
          <p:cNvSpPr txBox="1">
            <a:spLocks/>
          </p:cNvSpPr>
          <p:nvPr/>
        </p:nvSpPr>
        <p:spPr bwMode="auto">
          <a:xfrm>
            <a:off x="571500" y="1709445"/>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Water is not available for food preparation and cooking.</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eaLnBrk="1" hangingPunct="1">
              <a:lnSpc>
                <a:spcPct val="80000"/>
              </a:lnSpc>
              <a:defRPr/>
            </a:pPr>
            <a:r>
              <a:rPr lang="en-US" sz="2800" kern="0" dirty="0">
                <a:latin typeface="Arial Narrow" charset="0"/>
              </a:rPr>
              <a:t>To respond to a </a:t>
            </a:r>
            <a:r>
              <a:rPr lang="en-US" sz="2800" dirty="0"/>
              <a:t>water service interruption:</a:t>
            </a:r>
          </a:p>
        </p:txBody>
      </p:sp>
    </p:spTree>
    <p:custDataLst>
      <p:tags r:id="rId1"/>
    </p:custDataLst>
    <p:extLst>
      <p:ext uri="{BB962C8B-B14F-4D97-AF65-F5344CB8AC3E}">
        <p14:creationId xmlns:p14="http://schemas.microsoft.com/office/powerpoint/2010/main" val="3617900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10-55</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09444"/>
            <a:ext cx="3352800" cy="4983163"/>
          </a:xfrm>
        </p:spPr>
        <p:txBody>
          <a:bodyPr/>
          <a:lstStyle/>
          <a:p>
            <a:r>
              <a:rPr lang="en-US" dirty="0"/>
              <a:t>Then:</a:t>
            </a:r>
          </a:p>
          <a:p>
            <a:pPr lvl="1" eaLnBrk="1" hangingPunct="1">
              <a:defRPr/>
            </a:pPr>
            <a:r>
              <a:rPr lang="en-US" dirty="0"/>
              <a:t>Throw out existing ice.</a:t>
            </a:r>
          </a:p>
          <a:p>
            <a:pPr lvl="1" eaLnBrk="1" hangingPunct="1">
              <a:defRPr/>
            </a:pPr>
            <a:r>
              <a:rPr lang="en-US" dirty="0"/>
              <a:t>Use ice from an approved, reputable supplier.</a:t>
            </a:r>
          </a:p>
        </p:txBody>
      </p:sp>
      <p:sp>
        <p:nvSpPr>
          <p:cNvPr id="13" name="Content Placeholder 6"/>
          <p:cNvSpPr txBox="1">
            <a:spLocks/>
          </p:cNvSpPr>
          <p:nvPr/>
        </p:nvSpPr>
        <p:spPr bwMode="auto">
          <a:xfrm>
            <a:off x="571500" y="1709445"/>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Ice cannot be made.</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eaLnBrk="1" hangingPunct="1">
              <a:lnSpc>
                <a:spcPct val="80000"/>
              </a:lnSpc>
              <a:defRPr/>
            </a:pPr>
            <a:r>
              <a:rPr lang="en-US" sz="2800" kern="0" dirty="0">
                <a:latin typeface="Arial Narrow" charset="0"/>
              </a:rPr>
              <a:t>To respond to a </a:t>
            </a:r>
            <a:r>
              <a:rPr lang="en-US" sz="2800" dirty="0"/>
              <a:t>water service interruption:</a:t>
            </a:r>
          </a:p>
        </p:txBody>
      </p:sp>
    </p:spTree>
    <p:custDataLst>
      <p:tags r:id="rId1"/>
    </p:custDataLst>
    <p:extLst>
      <p:ext uri="{BB962C8B-B14F-4D97-AF65-F5344CB8AC3E}">
        <p14:creationId xmlns:p14="http://schemas.microsoft.com/office/powerpoint/2010/main" val="3277779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10-56</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09444"/>
            <a:ext cx="3352800" cy="4983163"/>
          </a:xfrm>
        </p:spPr>
        <p:txBody>
          <a:bodyPr/>
          <a:lstStyle/>
          <a:p>
            <a:r>
              <a:rPr lang="en-US" dirty="0"/>
              <a:t>Then:</a:t>
            </a:r>
          </a:p>
          <a:p>
            <a:pPr lvl="1" eaLnBrk="1" hangingPunct="1">
              <a:defRPr/>
            </a:pPr>
            <a:r>
              <a:rPr lang="en-US" dirty="0"/>
              <a:t>Use single-use items.</a:t>
            </a:r>
          </a:p>
          <a:p>
            <a:pPr lvl="1" eaLnBrk="1" hangingPunct="1">
              <a:defRPr/>
            </a:pPr>
            <a:r>
              <a:rPr lang="en-US" dirty="0"/>
              <a:t>Use bottled water or water from an approved source to clean and sanitize.</a:t>
            </a:r>
          </a:p>
        </p:txBody>
      </p:sp>
      <p:sp>
        <p:nvSpPr>
          <p:cNvPr id="13" name="Content Placeholder 6"/>
          <p:cNvSpPr txBox="1">
            <a:spLocks/>
          </p:cNvSpPr>
          <p:nvPr/>
        </p:nvSpPr>
        <p:spPr bwMode="auto">
          <a:xfrm>
            <a:off x="571500" y="1709445"/>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Equipment, utensils, and facility cannot be cleaned or sanitized.</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eaLnBrk="1" hangingPunct="1">
              <a:lnSpc>
                <a:spcPct val="80000"/>
              </a:lnSpc>
              <a:defRPr/>
            </a:pPr>
            <a:r>
              <a:rPr lang="en-US" sz="2800" kern="0" dirty="0">
                <a:latin typeface="Arial Narrow" charset="0"/>
              </a:rPr>
              <a:t>To respond to a </a:t>
            </a:r>
            <a:r>
              <a:rPr lang="en-US" sz="2800" dirty="0"/>
              <a:t>water service interruption:</a:t>
            </a:r>
          </a:p>
        </p:txBody>
      </p:sp>
    </p:spTree>
    <p:custDataLst>
      <p:tags r:id="rId1"/>
    </p:custDataLst>
    <p:extLst>
      <p:ext uri="{BB962C8B-B14F-4D97-AF65-F5344CB8AC3E}">
        <p14:creationId xmlns:p14="http://schemas.microsoft.com/office/powerpoint/2010/main" val="1124911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10-57</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09444"/>
            <a:ext cx="3352800" cy="4983163"/>
          </a:xfrm>
        </p:spPr>
        <p:txBody>
          <a:bodyPr/>
          <a:lstStyle/>
          <a:p>
            <a:r>
              <a:rPr lang="en-US" dirty="0"/>
              <a:t>Then:</a:t>
            </a:r>
          </a:p>
          <a:p>
            <a:pPr lvl="1" eaLnBrk="1" hangingPunct="1">
              <a:defRPr/>
            </a:pPr>
            <a:r>
              <a:rPr lang="en-US" dirty="0"/>
              <a:t>Stop using the drink machines that require water, such as the auto-fill coffee maker, etc.</a:t>
            </a:r>
          </a:p>
        </p:txBody>
      </p:sp>
      <p:sp>
        <p:nvSpPr>
          <p:cNvPr id="13" name="Content Placeholder 6"/>
          <p:cNvSpPr txBox="1">
            <a:spLocks/>
          </p:cNvSpPr>
          <p:nvPr/>
        </p:nvSpPr>
        <p:spPr bwMode="auto">
          <a:xfrm>
            <a:off x="571500" y="1709445"/>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Beverages made with water cannot be prepared.</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eaLnBrk="1" hangingPunct="1">
              <a:lnSpc>
                <a:spcPct val="80000"/>
              </a:lnSpc>
              <a:defRPr/>
            </a:pPr>
            <a:r>
              <a:rPr lang="en-US" sz="2800" kern="0" dirty="0">
                <a:latin typeface="Arial Narrow" charset="0"/>
              </a:rPr>
              <a:t>To respond to a </a:t>
            </a:r>
            <a:r>
              <a:rPr lang="en-US" sz="2800" dirty="0"/>
              <a:t>water service interruption:</a:t>
            </a:r>
          </a:p>
        </p:txBody>
      </p:sp>
    </p:spTree>
    <p:custDataLst>
      <p:tags r:id="rId1"/>
    </p:custDataLst>
    <p:extLst>
      <p:ext uri="{BB962C8B-B14F-4D97-AF65-F5344CB8AC3E}">
        <p14:creationId xmlns:p14="http://schemas.microsoft.com/office/powerpoint/2010/main" val="17902965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p:txBody>
          <a:bodyPr/>
          <a:lstStyle/>
          <a:p>
            <a:pPr eaLnBrk="1" hangingPunct="1">
              <a:defRPr/>
            </a:pPr>
            <a:r>
              <a:rPr lang="en-US" dirty="0"/>
              <a:t>Imminent Health Hazards</a:t>
            </a:r>
          </a:p>
        </p:txBody>
      </p:sp>
      <p:sp>
        <p:nvSpPr>
          <p:cNvPr id="1094659" name="Rectangle 3"/>
          <p:cNvSpPr>
            <a:spLocks noGrp="1" noChangeArrowheads="1"/>
          </p:cNvSpPr>
          <p:nvPr>
            <p:ph idx="1"/>
          </p:nvPr>
        </p:nvSpPr>
        <p:spPr/>
        <p:txBody>
          <a:bodyPr/>
          <a:lstStyle/>
          <a:p>
            <a:pPr marL="0" indent="0" eaLnBrk="1" hangingPunct="1">
              <a:lnSpc>
                <a:spcPct val="80000"/>
              </a:lnSpc>
              <a:defRPr/>
            </a:pPr>
            <a:r>
              <a:rPr lang="en-US" dirty="0"/>
              <a:t>To recover from a water service interruption:</a:t>
            </a:r>
          </a:p>
          <a:p>
            <a:pPr marL="347472" lvl="1" indent="-347472" eaLnBrk="1" hangingPunct="1">
              <a:defRPr/>
            </a:pPr>
            <a:r>
              <a:rPr lang="en-US" dirty="0"/>
              <a:t>Clean and sanitize equipment with water line connections:</a:t>
            </a:r>
          </a:p>
          <a:p>
            <a:pPr marL="695135" lvl="2" indent="-347472" eaLnBrk="1" hangingPunct="1">
              <a:defRPr/>
            </a:pPr>
            <a:r>
              <a:rPr lang="en-US" dirty="0"/>
              <a:t>Examples: spray misters, coffee or tea urns, ice machines, etc.</a:t>
            </a:r>
          </a:p>
          <a:p>
            <a:pPr marL="695135" lvl="2" indent="-347472" eaLnBrk="1" hangingPunct="1">
              <a:defRPr/>
            </a:pPr>
            <a:r>
              <a:rPr lang="en-US" dirty="0"/>
              <a:t>Follow manufacturers’ instructions.</a:t>
            </a:r>
          </a:p>
          <a:p>
            <a:pPr marL="347472" lvl="1" indent="-347472" eaLnBrk="1" hangingPunct="1">
              <a:defRPr/>
            </a:pPr>
            <a:r>
              <a:rPr lang="en-US" dirty="0"/>
              <a:t>Flush water lines as required by the regulatory authority.</a:t>
            </a:r>
          </a:p>
          <a:p>
            <a:pPr marL="347472" lvl="1" indent="-347472" eaLnBrk="1" hangingPunct="1">
              <a:defRPr/>
            </a:pPr>
            <a:r>
              <a:rPr lang="en-US" dirty="0"/>
              <a:t>Work with your regulatory authority to resume normal operations.</a:t>
            </a:r>
          </a:p>
        </p:txBody>
      </p:sp>
      <p:sp>
        <p:nvSpPr>
          <p:cNvPr id="6144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10-58</a:t>
            </a:r>
          </a:p>
        </p:txBody>
      </p:sp>
    </p:spTree>
    <p:custDataLst>
      <p:tags r:id="rId1"/>
    </p:custDataLst>
    <p:extLst>
      <p:ext uri="{BB962C8B-B14F-4D97-AF65-F5344CB8AC3E}">
        <p14:creationId xmlns:p14="http://schemas.microsoft.com/office/powerpoint/2010/main" val="448750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p:txBody>
          <a:bodyPr/>
          <a:lstStyle/>
          <a:p>
            <a:pPr eaLnBrk="1" hangingPunct="1">
              <a:defRPr/>
            </a:pPr>
            <a:r>
              <a:rPr lang="en-US" dirty="0"/>
              <a:t>Imminent Health Hazards</a:t>
            </a:r>
          </a:p>
        </p:txBody>
      </p:sp>
      <p:sp>
        <p:nvSpPr>
          <p:cNvPr id="1094659" name="Rectangle 3"/>
          <p:cNvSpPr>
            <a:spLocks noGrp="1" noChangeArrowheads="1"/>
          </p:cNvSpPr>
          <p:nvPr>
            <p:ph idx="1"/>
          </p:nvPr>
        </p:nvSpPr>
        <p:spPr/>
        <p:txBody>
          <a:bodyPr/>
          <a:lstStyle/>
          <a:p>
            <a:pPr marL="0" indent="0" eaLnBrk="1" hangingPunct="1">
              <a:lnSpc>
                <a:spcPct val="80000"/>
              </a:lnSpc>
              <a:defRPr/>
            </a:pPr>
            <a:r>
              <a:rPr lang="en-US" dirty="0"/>
              <a:t>To prepare for a fire, consider:</a:t>
            </a:r>
          </a:p>
          <a:p>
            <a:pPr marL="347472" lvl="1" indent="-347472" eaLnBrk="1" hangingPunct="1">
              <a:defRPr/>
            </a:pPr>
            <a:r>
              <a:rPr lang="en-US" dirty="0"/>
              <a:t>Have emergency-contact information:</a:t>
            </a:r>
          </a:p>
          <a:p>
            <a:pPr marL="695135" lvl="2" indent="-347472" eaLnBrk="1" hangingPunct="1">
              <a:defRPr/>
            </a:pPr>
            <a:r>
              <a:rPr lang="en-US" dirty="0"/>
              <a:t>Fire and police departments</a:t>
            </a:r>
          </a:p>
          <a:p>
            <a:pPr marL="695135" lvl="2" indent="-347472" eaLnBrk="1" hangingPunct="1">
              <a:defRPr/>
            </a:pPr>
            <a:r>
              <a:rPr lang="en-US" dirty="0"/>
              <a:t>Regulatory authority</a:t>
            </a:r>
          </a:p>
          <a:p>
            <a:pPr marL="695135" lvl="2" indent="-347472" eaLnBrk="1" hangingPunct="1">
              <a:defRPr/>
            </a:pPr>
            <a:r>
              <a:rPr lang="en-US" dirty="0"/>
              <a:t>Management or headquarters personnel.</a:t>
            </a:r>
          </a:p>
          <a:p>
            <a:pPr marL="347472" lvl="1" indent="-347472" eaLnBrk="1" hangingPunct="1">
              <a:defRPr/>
            </a:pPr>
            <a:r>
              <a:rPr lang="en-US" dirty="0"/>
              <a:t>Post the fire department phone number by each phone.</a:t>
            </a:r>
          </a:p>
          <a:p>
            <a:pPr marL="347472" lvl="1" indent="-347472" eaLnBrk="1" hangingPunct="1">
              <a:defRPr/>
            </a:pPr>
            <a:endParaRPr lang="en-US" dirty="0"/>
          </a:p>
        </p:txBody>
      </p:sp>
      <p:sp>
        <p:nvSpPr>
          <p:cNvPr id="61444"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10-59</a:t>
            </a:r>
          </a:p>
        </p:txBody>
      </p:sp>
    </p:spTree>
    <p:custDataLst>
      <p:tags r:id="rId1"/>
    </p:custDataLst>
    <p:extLst>
      <p:ext uri="{BB962C8B-B14F-4D97-AF65-F5344CB8AC3E}">
        <p14:creationId xmlns:p14="http://schemas.microsoft.com/office/powerpoint/2010/main" val="1942784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8"/>
          <p:cNvSpPr>
            <a:spLocks noGrp="1" noChangeArrowheads="1"/>
          </p:cNvSpPr>
          <p:nvPr>
            <p:ph type="title"/>
          </p:nvPr>
        </p:nvSpPr>
        <p:spPr/>
        <p:txBody>
          <a:bodyPr/>
          <a:lstStyle/>
          <a:p>
            <a:pPr eaLnBrk="1" hangingPunct="1">
              <a:defRPr/>
            </a:pPr>
            <a:r>
              <a:rPr lang="en-US" dirty="0">
                <a:cs typeface="+mj-cs"/>
              </a:rPr>
              <a:t>Active Managerial Control</a:t>
            </a:r>
          </a:p>
        </p:txBody>
      </p:sp>
      <p:sp>
        <p:nvSpPr>
          <p:cNvPr id="214018" name="Rectangle 3"/>
          <p:cNvSpPr>
            <a:spLocks noGrp="1" noChangeArrowheads="1"/>
          </p:cNvSpPr>
          <p:nvPr>
            <p:ph idx="1"/>
          </p:nvPr>
        </p:nvSpPr>
        <p:spPr/>
        <p:txBody>
          <a:bodyPr/>
          <a:lstStyle/>
          <a:p>
            <a:pPr marL="0" indent="0" eaLnBrk="1" hangingPunct="1">
              <a:defRPr/>
            </a:pPr>
            <a:r>
              <a:rPr lang="en-US" dirty="0">
                <a:cs typeface="+mn-cs"/>
              </a:rPr>
              <a:t>Focuses on controlling the five most common risk factors for foodborne illness: </a:t>
            </a:r>
          </a:p>
          <a:p>
            <a:pPr marL="347472" lvl="1" indent="-347472" eaLnBrk="1" hangingPunct="1">
              <a:buSzTx/>
              <a:buFont typeface="Wingdings" charset="0"/>
              <a:buAutoNum type="arabicPeriod"/>
              <a:defRPr/>
            </a:pPr>
            <a:r>
              <a:rPr lang="en-US" dirty="0"/>
              <a:t>Purchasing food from unsafe sources</a:t>
            </a:r>
          </a:p>
          <a:p>
            <a:pPr marL="347472" lvl="1" indent="-347472" eaLnBrk="1" hangingPunct="1">
              <a:buSzTx/>
              <a:buFont typeface="Wingdings" charset="0"/>
              <a:buAutoNum type="arabicPeriod"/>
              <a:defRPr/>
            </a:pPr>
            <a:r>
              <a:rPr lang="en-US" dirty="0"/>
              <a:t>Failing to cook food adequately</a:t>
            </a:r>
          </a:p>
          <a:p>
            <a:pPr marL="347472" lvl="1" indent="-347472" eaLnBrk="1" hangingPunct="1">
              <a:buSzTx/>
              <a:buFont typeface="Wingdings" charset="0"/>
              <a:buAutoNum type="arabicPeriod"/>
              <a:defRPr/>
            </a:pPr>
            <a:r>
              <a:rPr lang="en-US" dirty="0"/>
              <a:t>Holding food at incorrect temperatures</a:t>
            </a:r>
          </a:p>
          <a:p>
            <a:pPr marL="347472" lvl="1" indent="-347472" eaLnBrk="1" hangingPunct="1">
              <a:buSzTx/>
              <a:buFont typeface="Wingdings" charset="0"/>
              <a:buAutoNum type="arabicPeriod"/>
              <a:defRPr/>
            </a:pPr>
            <a:r>
              <a:rPr lang="en-US" dirty="0"/>
              <a:t>Using contaminated equipment</a:t>
            </a:r>
          </a:p>
          <a:p>
            <a:pPr marL="347472" lvl="1" indent="-347472" eaLnBrk="1" hangingPunct="1">
              <a:buSzTx/>
              <a:buFont typeface="Wingdings" charset="0"/>
              <a:buAutoNum type="arabicPeriod"/>
              <a:defRPr/>
            </a:pPr>
            <a:r>
              <a:rPr lang="en-US" dirty="0"/>
              <a:t>Practicing poor personal hygiene</a:t>
            </a:r>
          </a:p>
        </p:txBody>
      </p:sp>
      <p:sp>
        <p:nvSpPr>
          <p:cNvPr id="2140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10-6</a:t>
            </a:r>
          </a:p>
        </p:txBody>
      </p:sp>
    </p:spTree>
    <p:custDataLst>
      <p:tags r:id="rId1"/>
    </p:custDataLst>
    <p:extLst>
      <p:ext uri="{BB962C8B-B14F-4D97-AF65-F5344CB8AC3E}">
        <p14:creationId xmlns:p14="http://schemas.microsoft.com/office/powerpoint/2010/main" val="1688333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p:txBody>
          <a:bodyPr/>
          <a:lstStyle/>
          <a:p>
            <a:pPr eaLnBrk="1" hangingPunct="1">
              <a:defRPr/>
            </a:pPr>
            <a:r>
              <a:rPr lang="en-US" dirty="0"/>
              <a:t>Imminent Health Hazards</a:t>
            </a:r>
          </a:p>
        </p:txBody>
      </p:sp>
      <p:sp>
        <p:nvSpPr>
          <p:cNvPr id="1094659" name="Rectangle 3"/>
          <p:cNvSpPr>
            <a:spLocks noGrp="1" noChangeArrowheads="1"/>
          </p:cNvSpPr>
          <p:nvPr>
            <p:ph idx="1"/>
          </p:nvPr>
        </p:nvSpPr>
        <p:spPr/>
        <p:txBody>
          <a:bodyPr/>
          <a:lstStyle/>
          <a:p>
            <a:pPr marL="0" indent="0" eaLnBrk="1" hangingPunct="1">
              <a:lnSpc>
                <a:spcPct val="80000"/>
              </a:lnSpc>
              <a:defRPr/>
            </a:pPr>
            <a:r>
              <a:rPr lang="en-US" dirty="0"/>
              <a:t>To recover from a fire:</a:t>
            </a:r>
          </a:p>
          <a:p>
            <a:pPr marL="347472" lvl="1" indent="-347472" eaLnBrk="1" hangingPunct="1">
              <a:defRPr/>
            </a:pPr>
            <a:r>
              <a:rPr lang="en-US" dirty="0"/>
              <a:t>Throw out food affected by the fire.</a:t>
            </a:r>
          </a:p>
          <a:p>
            <a:pPr marL="347472" lvl="1" indent="-347472" eaLnBrk="1" hangingPunct="1">
              <a:defRPr/>
            </a:pPr>
            <a:r>
              <a:rPr lang="en-US" dirty="0"/>
              <a:t>Throw out damaged utensils, linens, and items that cannot be cleaned and sanitized.</a:t>
            </a:r>
          </a:p>
          <a:p>
            <a:pPr marL="347472" lvl="1" indent="-347472" eaLnBrk="1" hangingPunct="1">
              <a:defRPr/>
            </a:pPr>
            <a:r>
              <a:rPr lang="en-US" dirty="0"/>
              <a:t>Clean and sanitize the operation.</a:t>
            </a:r>
          </a:p>
          <a:p>
            <a:pPr marL="695135" lvl="2" indent="-347472" eaLnBrk="1" hangingPunct="1">
              <a:defRPr/>
            </a:pPr>
            <a:r>
              <a:rPr lang="en-US" dirty="0"/>
              <a:t>If needed, hire a janitorial service that specializes in cleaning up after fires.</a:t>
            </a:r>
          </a:p>
          <a:p>
            <a:pPr marL="347472" lvl="1" indent="-347472" eaLnBrk="1" hangingPunct="1">
              <a:defRPr/>
            </a:pPr>
            <a:r>
              <a:rPr lang="en-US" dirty="0"/>
              <a:t>Check water lines.</a:t>
            </a:r>
          </a:p>
        </p:txBody>
      </p:sp>
      <p:sp>
        <p:nvSpPr>
          <p:cNvPr id="61444"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10-60</a:t>
            </a:r>
          </a:p>
        </p:txBody>
      </p:sp>
    </p:spTree>
    <p:custDataLst>
      <p:tags r:id="rId1"/>
    </p:custDataLst>
    <p:extLst>
      <p:ext uri="{BB962C8B-B14F-4D97-AF65-F5344CB8AC3E}">
        <p14:creationId xmlns:p14="http://schemas.microsoft.com/office/powerpoint/2010/main" val="3398735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p:txBody>
          <a:bodyPr/>
          <a:lstStyle/>
          <a:p>
            <a:pPr eaLnBrk="1" hangingPunct="1">
              <a:defRPr/>
            </a:pPr>
            <a:r>
              <a:rPr lang="en-US" dirty="0"/>
              <a:t>Imminent Health Hazards</a:t>
            </a:r>
          </a:p>
        </p:txBody>
      </p:sp>
      <p:sp>
        <p:nvSpPr>
          <p:cNvPr id="1094659" name="Rectangle 3"/>
          <p:cNvSpPr>
            <a:spLocks noGrp="1" noChangeArrowheads="1"/>
          </p:cNvSpPr>
          <p:nvPr>
            <p:ph idx="1"/>
          </p:nvPr>
        </p:nvSpPr>
        <p:spPr/>
        <p:txBody>
          <a:bodyPr/>
          <a:lstStyle/>
          <a:p>
            <a:pPr marL="0" indent="0" eaLnBrk="1" hangingPunct="1">
              <a:lnSpc>
                <a:spcPct val="80000"/>
              </a:lnSpc>
              <a:defRPr/>
            </a:pPr>
            <a:r>
              <a:rPr lang="en-US" dirty="0"/>
              <a:t>To prepare for a flood, consider:</a:t>
            </a:r>
          </a:p>
          <a:p>
            <a:pPr marL="347472" lvl="1" indent="-347472" eaLnBrk="1" hangingPunct="1">
              <a:defRPr/>
            </a:pPr>
            <a:r>
              <a:rPr lang="en-US" dirty="0"/>
              <a:t>Have a plan to monitor and maintain flood-control equipment:</a:t>
            </a:r>
          </a:p>
          <a:p>
            <a:pPr marL="695135" lvl="2" indent="-347472" eaLnBrk="1" hangingPunct="1">
              <a:defRPr/>
            </a:pPr>
            <a:r>
              <a:rPr lang="en-US" dirty="0"/>
              <a:t>Plumbing, storm drains, sump pumps, etc.</a:t>
            </a:r>
          </a:p>
          <a:p>
            <a:pPr marL="347472" lvl="1" indent="-347472" eaLnBrk="1" hangingPunct="1">
              <a:defRPr/>
            </a:pPr>
            <a:r>
              <a:rPr lang="en-US" dirty="0"/>
              <a:t>Have emergency-contact information.</a:t>
            </a:r>
          </a:p>
          <a:p>
            <a:pPr marL="347472" lvl="1" indent="-347472" eaLnBrk="1" hangingPunct="1">
              <a:defRPr/>
            </a:pPr>
            <a:r>
              <a:rPr lang="en-US" dirty="0"/>
              <a:t>Keep a supply of bottled water.</a:t>
            </a:r>
          </a:p>
          <a:p>
            <a:pPr marL="347472" lvl="1" indent="-347472" eaLnBrk="1" hangingPunct="1">
              <a:defRPr/>
            </a:pPr>
            <a:endParaRPr lang="en-US" dirty="0"/>
          </a:p>
        </p:txBody>
      </p:sp>
      <p:sp>
        <p:nvSpPr>
          <p:cNvPr id="61444"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10-61</a:t>
            </a:r>
          </a:p>
        </p:txBody>
      </p:sp>
    </p:spTree>
    <p:custDataLst>
      <p:tags r:id="rId1"/>
    </p:custDataLst>
    <p:extLst>
      <p:ext uri="{BB962C8B-B14F-4D97-AF65-F5344CB8AC3E}">
        <p14:creationId xmlns:p14="http://schemas.microsoft.com/office/powerpoint/2010/main" val="3311194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10-62</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09444"/>
            <a:ext cx="3352800" cy="4983163"/>
          </a:xfrm>
        </p:spPr>
        <p:txBody>
          <a:bodyPr/>
          <a:lstStyle/>
          <a:p>
            <a:r>
              <a:rPr lang="en-US" dirty="0"/>
              <a:t>Then:</a:t>
            </a:r>
          </a:p>
          <a:p>
            <a:pPr lvl="1" eaLnBrk="1" hangingPunct="1">
              <a:defRPr/>
            </a:pPr>
            <a:r>
              <a:rPr lang="en-US" dirty="0"/>
              <a:t>Keep people away from the wet floor.</a:t>
            </a:r>
          </a:p>
          <a:p>
            <a:pPr lvl="1" eaLnBrk="1" hangingPunct="1">
              <a:defRPr/>
            </a:pPr>
            <a:r>
              <a:rPr lang="en-US" dirty="0"/>
              <a:t>Repair the leak.</a:t>
            </a:r>
          </a:p>
          <a:p>
            <a:pPr lvl="1" eaLnBrk="1" hangingPunct="1">
              <a:defRPr/>
            </a:pPr>
            <a:r>
              <a:rPr lang="en-US" dirty="0"/>
              <a:t>Block off areas, equipment, utensils, and other items affected by the flood.</a:t>
            </a:r>
          </a:p>
        </p:txBody>
      </p:sp>
      <p:sp>
        <p:nvSpPr>
          <p:cNvPr id="13" name="Content Placeholder 6"/>
          <p:cNvSpPr txBox="1">
            <a:spLocks/>
          </p:cNvSpPr>
          <p:nvPr/>
        </p:nvSpPr>
        <p:spPr bwMode="auto">
          <a:xfrm>
            <a:off x="571500" y="1709445"/>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A water line leaks or water builds up on the floor, but food, utensils, etc., are not affected.</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eaLnBrk="1" hangingPunct="1">
              <a:lnSpc>
                <a:spcPct val="80000"/>
              </a:lnSpc>
              <a:defRPr/>
            </a:pPr>
            <a:r>
              <a:rPr lang="en-US" sz="2800" kern="0" dirty="0">
                <a:latin typeface="Arial Narrow" charset="0"/>
              </a:rPr>
              <a:t>To respond to a </a:t>
            </a:r>
            <a:r>
              <a:rPr lang="en-US" sz="2800" dirty="0"/>
              <a:t>flood:</a:t>
            </a:r>
          </a:p>
        </p:txBody>
      </p:sp>
    </p:spTree>
    <p:custDataLst>
      <p:tags r:id="rId1"/>
    </p:custDataLst>
    <p:extLst>
      <p:ext uri="{BB962C8B-B14F-4D97-AF65-F5344CB8AC3E}">
        <p14:creationId xmlns:p14="http://schemas.microsoft.com/office/powerpoint/2010/main" val="4265346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10-63</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09444"/>
            <a:ext cx="3352800" cy="4983163"/>
          </a:xfrm>
        </p:spPr>
        <p:txBody>
          <a:bodyPr/>
          <a:lstStyle/>
          <a:p>
            <a:r>
              <a:rPr lang="en-US" dirty="0"/>
              <a:t>Then:</a:t>
            </a:r>
          </a:p>
          <a:p>
            <a:pPr lvl="1" eaLnBrk="1" hangingPunct="1">
              <a:defRPr/>
            </a:pPr>
            <a:r>
              <a:rPr lang="en-US" dirty="0"/>
              <a:t>Stop all operations.</a:t>
            </a:r>
          </a:p>
        </p:txBody>
      </p:sp>
      <p:sp>
        <p:nvSpPr>
          <p:cNvPr id="13" name="Content Placeholder 6"/>
          <p:cNvSpPr txBox="1">
            <a:spLocks/>
          </p:cNvSpPr>
          <p:nvPr/>
        </p:nvSpPr>
        <p:spPr bwMode="auto">
          <a:xfrm>
            <a:off x="571500" y="1709445"/>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A flood affects or damages food, utensils, etc.</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eaLnBrk="1" hangingPunct="1">
              <a:lnSpc>
                <a:spcPct val="80000"/>
              </a:lnSpc>
              <a:defRPr/>
            </a:pPr>
            <a:r>
              <a:rPr lang="en-US" sz="2800" kern="0" dirty="0">
                <a:latin typeface="Arial Narrow" charset="0"/>
              </a:rPr>
              <a:t>To respond to a </a:t>
            </a:r>
            <a:r>
              <a:rPr lang="en-US" sz="2800" dirty="0"/>
              <a:t>flood:</a:t>
            </a:r>
          </a:p>
        </p:txBody>
      </p:sp>
    </p:spTree>
    <p:custDataLst>
      <p:tags r:id="rId1"/>
    </p:custDataLst>
    <p:extLst>
      <p:ext uri="{BB962C8B-B14F-4D97-AF65-F5344CB8AC3E}">
        <p14:creationId xmlns:p14="http://schemas.microsoft.com/office/powerpoint/2010/main" val="11814718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3759200" y="1462088"/>
            <a:ext cx="5245100"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33400" lvl="1" indent="-419100" fontAlgn="base">
              <a:lnSpc>
                <a:spcPct val="90000"/>
              </a:lnSpc>
              <a:spcBef>
                <a:spcPct val="50000"/>
              </a:spcBef>
              <a:spcAft>
                <a:spcPct val="0"/>
              </a:spcAft>
              <a:buClr>
                <a:srgbClr val="0093D3"/>
              </a:buClr>
              <a:buSzPct val="75000"/>
              <a:buFont typeface="Wingdings" charset="0"/>
              <a:buChar char="l"/>
            </a:pPr>
            <a:endParaRPr lang="en-US" sz="2200" dirty="0">
              <a:solidFill>
                <a:srgbClr val="000000"/>
              </a:solidFill>
              <a:cs typeface="Times New Roman" charset="0"/>
            </a:endParaRPr>
          </a:p>
        </p:txBody>
      </p:sp>
      <p:sp>
        <p:nvSpPr>
          <p:cNvPr id="5632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10-64</a:t>
            </a:r>
          </a:p>
        </p:txBody>
      </p:sp>
      <p:sp>
        <p:nvSpPr>
          <p:cNvPr id="1543177" name="Rectangle 9"/>
          <p:cNvSpPr>
            <a:spLocks noGrp="1" noChangeArrowheads="1"/>
          </p:cNvSpPr>
          <p:nvPr>
            <p:ph type="title"/>
          </p:nvPr>
        </p:nvSpPr>
        <p:spPr/>
        <p:txBody>
          <a:bodyPr/>
          <a:lstStyle/>
          <a:p>
            <a:pPr eaLnBrk="1" hangingPunct="1">
              <a:defRPr/>
            </a:pPr>
            <a:r>
              <a:rPr lang="en-US" dirty="0"/>
              <a:t>Imminent Health Hazards</a:t>
            </a:r>
          </a:p>
        </p:txBody>
      </p:sp>
      <p:sp>
        <p:nvSpPr>
          <p:cNvPr id="7" name="Content Placeholder 6"/>
          <p:cNvSpPr>
            <a:spLocks noGrp="1"/>
          </p:cNvSpPr>
          <p:nvPr>
            <p:ph sz="half" idx="2"/>
          </p:nvPr>
        </p:nvSpPr>
        <p:spPr>
          <a:xfrm>
            <a:off x="4343400" y="1709444"/>
            <a:ext cx="3352800" cy="4983163"/>
          </a:xfrm>
        </p:spPr>
        <p:txBody>
          <a:bodyPr/>
          <a:lstStyle/>
          <a:p>
            <a:r>
              <a:rPr lang="en-US" dirty="0"/>
              <a:t>Then:</a:t>
            </a:r>
          </a:p>
          <a:p>
            <a:pPr lvl="1" eaLnBrk="1" hangingPunct="1">
              <a:defRPr/>
            </a:pPr>
            <a:r>
              <a:rPr lang="en-US" dirty="0"/>
              <a:t>Close the affected area right away.</a:t>
            </a:r>
          </a:p>
          <a:p>
            <a:pPr lvl="1" eaLnBrk="1" hangingPunct="1">
              <a:defRPr/>
            </a:pPr>
            <a:r>
              <a:rPr lang="en-US" dirty="0"/>
              <a:t>Correct the problem.</a:t>
            </a:r>
          </a:p>
          <a:p>
            <a:pPr lvl="1" eaLnBrk="1" hangingPunct="1">
              <a:defRPr/>
            </a:pPr>
            <a:r>
              <a:rPr lang="en-US" dirty="0"/>
              <a:t>Clean the area thoroughly.</a:t>
            </a:r>
          </a:p>
        </p:txBody>
      </p:sp>
      <p:sp>
        <p:nvSpPr>
          <p:cNvPr id="13" name="Content Placeholder 6"/>
          <p:cNvSpPr txBox="1">
            <a:spLocks/>
          </p:cNvSpPr>
          <p:nvPr/>
        </p:nvSpPr>
        <p:spPr bwMode="auto">
          <a:xfrm>
            <a:off x="571500" y="1709445"/>
            <a:ext cx="340995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r>
              <a:rPr lang="en-US" kern="0" dirty="0"/>
              <a:t>If:</a:t>
            </a:r>
          </a:p>
          <a:p>
            <a:pPr lvl="1" eaLnBrk="1" hangingPunct="1">
              <a:defRPr/>
            </a:pPr>
            <a:r>
              <a:rPr lang="en-US" dirty="0"/>
              <a:t>The flood is the result of a sewage backup in the prep area.</a:t>
            </a:r>
          </a:p>
          <a:p>
            <a:endParaRPr lang="en-US" kern="0" dirty="0"/>
          </a:p>
        </p:txBody>
      </p:sp>
      <p:sp>
        <p:nvSpPr>
          <p:cNvPr id="8" name="Content Placeholder 15"/>
          <p:cNvSpPr txBox="1">
            <a:spLocks/>
          </p:cNvSpPr>
          <p:nvPr/>
        </p:nvSpPr>
        <p:spPr bwMode="auto">
          <a:xfrm>
            <a:off x="409575" y="1143000"/>
            <a:ext cx="8220075" cy="47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100000"/>
              </a:spcBef>
              <a:spcAft>
                <a:spcPct val="0"/>
              </a:spcAft>
              <a:buClr>
                <a:srgbClr val="009DDC"/>
              </a:buClr>
              <a:buSzPct val="75000"/>
              <a:buFontTx/>
              <a:buNone/>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eaLnBrk="1" hangingPunct="1">
              <a:lnSpc>
                <a:spcPct val="80000"/>
              </a:lnSpc>
              <a:defRPr/>
            </a:pPr>
            <a:r>
              <a:rPr lang="en-US" sz="2800" kern="0" dirty="0">
                <a:latin typeface="Arial Narrow" charset="0"/>
              </a:rPr>
              <a:t>To respond to a </a:t>
            </a:r>
            <a:r>
              <a:rPr lang="en-US" sz="2800" dirty="0"/>
              <a:t>flood:</a:t>
            </a:r>
          </a:p>
        </p:txBody>
      </p:sp>
    </p:spTree>
    <p:custDataLst>
      <p:tags r:id="rId1"/>
    </p:custDataLst>
    <p:extLst>
      <p:ext uri="{BB962C8B-B14F-4D97-AF65-F5344CB8AC3E}">
        <p14:creationId xmlns:p14="http://schemas.microsoft.com/office/powerpoint/2010/main" val="10347903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p:txBody>
          <a:bodyPr/>
          <a:lstStyle/>
          <a:p>
            <a:pPr eaLnBrk="1" hangingPunct="1">
              <a:defRPr/>
            </a:pPr>
            <a:r>
              <a:rPr lang="en-US" dirty="0"/>
              <a:t>Imminent Health Hazards</a:t>
            </a:r>
          </a:p>
        </p:txBody>
      </p:sp>
      <p:sp>
        <p:nvSpPr>
          <p:cNvPr id="1094659" name="Rectangle 3"/>
          <p:cNvSpPr>
            <a:spLocks noGrp="1" noChangeArrowheads="1"/>
          </p:cNvSpPr>
          <p:nvPr>
            <p:ph idx="1"/>
          </p:nvPr>
        </p:nvSpPr>
        <p:spPr/>
        <p:txBody>
          <a:bodyPr/>
          <a:lstStyle/>
          <a:p>
            <a:pPr marL="0" indent="0" eaLnBrk="1" hangingPunct="1">
              <a:lnSpc>
                <a:spcPct val="80000"/>
              </a:lnSpc>
              <a:defRPr/>
            </a:pPr>
            <a:r>
              <a:rPr lang="en-US" dirty="0"/>
              <a:t>To recover from a flood:</a:t>
            </a:r>
          </a:p>
          <a:p>
            <a:pPr marL="347472" lvl="1" indent="-347472" eaLnBrk="1" hangingPunct="1">
              <a:defRPr/>
            </a:pPr>
            <a:r>
              <a:rPr lang="en-US" dirty="0"/>
              <a:t>Throw out damaged utensils, linens, and items that cannot be cleaned and sanitized.</a:t>
            </a:r>
          </a:p>
          <a:p>
            <a:pPr marL="347472" lvl="1" indent="-347472" eaLnBrk="1" hangingPunct="1">
              <a:defRPr/>
            </a:pPr>
            <a:r>
              <a:rPr lang="en-US" dirty="0"/>
              <a:t>Throw out any food or food packaging that made contact with the water.</a:t>
            </a:r>
          </a:p>
          <a:p>
            <a:pPr marL="347472" lvl="1" indent="-347472" eaLnBrk="1" hangingPunct="1">
              <a:defRPr/>
            </a:pPr>
            <a:r>
              <a:rPr lang="en-US" dirty="0"/>
              <a:t>Clean and sanitize the facility, utensils, equipment surfaces, floors, or other affected areas.</a:t>
            </a:r>
          </a:p>
          <a:p>
            <a:pPr marL="695135" lvl="2" indent="-347472" eaLnBrk="1" hangingPunct="1">
              <a:defRPr/>
            </a:pPr>
            <a:r>
              <a:rPr lang="en-US" dirty="0"/>
              <a:t>If needed, hire a janitorial service that specializes in cleaning up areas exposed to floods.</a:t>
            </a:r>
          </a:p>
        </p:txBody>
      </p:sp>
      <p:sp>
        <p:nvSpPr>
          <p:cNvPr id="6144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10-65</a:t>
            </a:r>
          </a:p>
        </p:txBody>
      </p:sp>
    </p:spTree>
    <p:custDataLst>
      <p:tags r:id="rId1"/>
    </p:custDataLst>
    <p:extLst>
      <p:ext uri="{BB962C8B-B14F-4D97-AF65-F5344CB8AC3E}">
        <p14:creationId xmlns:p14="http://schemas.microsoft.com/office/powerpoint/2010/main" val="2178317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8"/>
          <p:cNvSpPr>
            <a:spLocks noGrp="1" noChangeArrowheads="1"/>
          </p:cNvSpPr>
          <p:nvPr>
            <p:ph type="title"/>
          </p:nvPr>
        </p:nvSpPr>
        <p:spPr/>
        <p:txBody>
          <a:bodyPr/>
          <a:lstStyle/>
          <a:p>
            <a:pPr eaLnBrk="1" hangingPunct="1">
              <a:defRPr/>
            </a:pPr>
            <a:r>
              <a:rPr lang="en-US" dirty="0">
                <a:latin typeface="Arial Narrow" charset="0"/>
                <a:cs typeface="+mj-cs"/>
              </a:rPr>
              <a:t>Active Managerial Control</a:t>
            </a:r>
          </a:p>
        </p:txBody>
      </p:sp>
      <p:sp>
        <p:nvSpPr>
          <p:cNvPr id="214018"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Ways to achieve active managerial control: </a:t>
            </a:r>
          </a:p>
          <a:p>
            <a:pPr lvl="1" eaLnBrk="1" hangingPunct="1">
              <a:buFont typeface="Wingdings" pitchFamily="2" charset="2"/>
              <a:buChar char="l"/>
              <a:defRPr/>
            </a:pPr>
            <a:r>
              <a:rPr lang="en-US" dirty="0"/>
              <a:t>Training programs</a:t>
            </a:r>
          </a:p>
          <a:p>
            <a:pPr lvl="1" eaLnBrk="1" hangingPunct="1">
              <a:buFont typeface="Wingdings" pitchFamily="2" charset="2"/>
              <a:buChar char="l"/>
              <a:defRPr/>
            </a:pPr>
            <a:r>
              <a:rPr lang="en-US" dirty="0"/>
              <a:t>Manager supervision</a:t>
            </a:r>
          </a:p>
          <a:p>
            <a:pPr lvl="1" eaLnBrk="1" hangingPunct="1">
              <a:buFont typeface="Wingdings" pitchFamily="2" charset="2"/>
              <a:buChar char="l"/>
              <a:defRPr/>
            </a:pPr>
            <a:r>
              <a:rPr lang="en-US" dirty="0"/>
              <a:t>Standard operating procedures (SOPs)</a:t>
            </a:r>
          </a:p>
          <a:p>
            <a:pPr lvl="1" eaLnBrk="1" hangingPunct="1">
              <a:buFont typeface="Wingdings" pitchFamily="2" charset="2"/>
              <a:buChar char="l"/>
              <a:defRPr/>
            </a:pPr>
            <a:r>
              <a:rPr lang="en-US" dirty="0"/>
              <a:t>HACCP</a:t>
            </a:r>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10-7</a:t>
            </a:r>
            <a:endParaRPr lang="en-US" sz="1200" b="0" dirty="0">
              <a:solidFill>
                <a:schemeClr val="tx1"/>
              </a:solidFill>
              <a:cs typeface="+mn-cs"/>
            </a:endParaRPr>
          </a:p>
        </p:txBody>
      </p:sp>
    </p:spTree>
    <p:custDataLst>
      <p:tags r:id="rId1"/>
    </p:custDataLst>
    <p:extLst>
      <p:ext uri="{BB962C8B-B14F-4D97-AF65-F5344CB8AC3E}">
        <p14:creationId xmlns:p14="http://schemas.microsoft.com/office/powerpoint/2010/main" val="2146078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8"/>
          <p:cNvSpPr>
            <a:spLocks noGrp="1" noChangeArrowheads="1"/>
          </p:cNvSpPr>
          <p:nvPr>
            <p:ph type="title"/>
          </p:nvPr>
        </p:nvSpPr>
        <p:spPr/>
        <p:txBody>
          <a:bodyPr/>
          <a:lstStyle/>
          <a:p>
            <a:pPr eaLnBrk="1" hangingPunct="1">
              <a:defRPr/>
            </a:pPr>
            <a:r>
              <a:rPr lang="en-US" dirty="0">
                <a:latin typeface="Arial Narrow" charset="0"/>
                <a:cs typeface="+mj-cs"/>
              </a:rPr>
              <a:t>Active Managerial Control</a:t>
            </a:r>
          </a:p>
        </p:txBody>
      </p:sp>
      <p:sp>
        <p:nvSpPr>
          <p:cNvPr id="214018" name="Rectangle 3"/>
          <p:cNvSpPr>
            <a:spLocks noGrp="1" noChangeArrowheads="1"/>
          </p:cNvSpPr>
          <p:nvPr>
            <p:ph idx="1"/>
          </p:nvPr>
        </p:nvSpPr>
        <p:spPr/>
        <p:txBody>
          <a:bodyPr/>
          <a:lstStyle/>
          <a:p>
            <a:pPr marL="0" indent="0" eaLnBrk="1" hangingPunct="1">
              <a:defRPr/>
            </a:pPr>
            <a:r>
              <a:rPr lang="en-US" dirty="0"/>
              <a:t>Steps for implementing active managerial control:</a:t>
            </a:r>
          </a:p>
          <a:p>
            <a:pPr marL="457200" lvl="1" indent="-457200" eaLnBrk="1" hangingPunct="1">
              <a:buFont typeface="+mj-lt"/>
              <a:buAutoNum type="arabicPeriod"/>
              <a:defRPr/>
            </a:pPr>
            <a:r>
              <a:rPr lang="en-US" dirty="0"/>
              <a:t>Identify and document potential risks and ways to control or eliminate them.</a:t>
            </a:r>
          </a:p>
          <a:p>
            <a:pPr marL="457200" lvl="1" indent="-457200" eaLnBrk="1" hangingPunct="1">
              <a:buFont typeface="+mj-lt"/>
              <a:buAutoNum type="arabicPeriod"/>
              <a:defRPr/>
            </a:pPr>
            <a:r>
              <a:rPr lang="en-US" dirty="0"/>
              <a:t>Monitor critical activities.</a:t>
            </a:r>
          </a:p>
          <a:p>
            <a:pPr marL="457200" lvl="1" indent="-457200" eaLnBrk="1" hangingPunct="1">
              <a:buFont typeface="+mj-lt"/>
              <a:buAutoNum type="arabicPeriod"/>
              <a:defRPr/>
            </a:pPr>
            <a:r>
              <a:rPr lang="en-US" dirty="0"/>
              <a:t>Correct improper procedures or behaviors.</a:t>
            </a:r>
          </a:p>
          <a:p>
            <a:pPr marL="457200" lvl="1" indent="-457200" eaLnBrk="1" hangingPunct="1">
              <a:buFont typeface="+mj-lt"/>
              <a:buAutoNum type="arabicPeriod"/>
              <a:defRPr/>
            </a:pPr>
            <a:r>
              <a:rPr lang="en-US" dirty="0"/>
              <a:t>Verify that policies, procedures, and corrective actions are followed.</a:t>
            </a:r>
          </a:p>
          <a:p>
            <a:pPr marL="457200" lvl="1" indent="-457200" eaLnBrk="1" hangingPunct="1">
              <a:buFont typeface="+mj-lt"/>
              <a:buAutoNum type="arabicPeriod"/>
              <a:defRPr/>
            </a:pPr>
            <a:r>
              <a:rPr lang="en-US" dirty="0"/>
              <a:t>Ensure employees are trained and retrained as needed.</a:t>
            </a:r>
          </a:p>
          <a:p>
            <a:pPr marL="457200" lvl="1" indent="-457200" eaLnBrk="1" hangingPunct="1">
              <a:buFont typeface="+mj-lt"/>
              <a:buAutoNum type="arabicPeriod"/>
              <a:defRPr/>
            </a:pPr>
            <a:r>
              <a:rPr lang="en-US" dirty="0"/>
              <a:t>Periodically assess the system to make sure it is working. </a:t>
            </a:r>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10-8</a:t>
            </a:r>
            <a:endParaRPr lang="en-US" sz="1200" b="0" dirty="0">
              <a:solidFill>
                <a:schemeClr val="tx1"/>
              </a:solidFill>
              <a:cs typeface="+mn-cs"/>
            </a:endParaRPr>
          </a:p>
        </p:txBody>
      </p:sp>
      <p:pic>
        <p:nvPicPr>
          <p:cNvPr id="8" name="Picture Placeholder 4">
            <a:extLst>
              <a:ext uri="{FF2B5EF4-FFF2-40B4-BE49-F238E27FC236}">
                <a16:creationId xmlns:a16="http://schemas.microsoft.com/office/drawing/2014/main" id="{14F19C23-727E-46CA-AC09-811F3A50BE71}"/>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1336691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Rectangle 6"/>
          <p:cNvSpPr>
            <a:spLocks noGrp="1" noChangeArrowheads="1"/>
          </p:cNvSpPr>
          <p:nvPr>
            <p:ph type="title"/>
          </p:nvPr>
        </p:nvSpPr>
        <p:spPr/>
        <p:txBody>
          <a:bodyPr/>
          <a:lstStyle/>
          <a:p>
            <a:pPr eaLnBrk="1" hangingPunct="1"/>
            <a:r>
              <a:rPr lang="en-US" dirty="0">
                <a:latin typeface="Arial Narrow" charset="0"/>
              </a:rPr>
              <a:t>The FDA’s Public Health Interventions</a:t>
            </a:r>
          </a:p>
        </p:txBody>
      </p:sp>
      <p:sp>
        <p:nvSpPr>
          <p:cNvPr id="216066" name="Rectangle 3"/>
          <p:cNvSpPr>
            <a:spLocks noGrp="1" noChangeArrowheads="1"/>
          </p:cNvSpPr>
          <p:nvPr>
            <p:ph idx="1"/>
          </p:nvPr>
        </p:nvSpPr>
        <p:spPr/>
        <p:txBody>
          <a:bodyPr/>
          <a:lstStyle/>
          <a:p>
            <a:pPr marL="0" indent="0" eaLnBrk="1" hangingPunct="1">
              <a:defRPr/>
            </a:pPr>
            <a:r>
              <a:rPr lang="en-US" dirty="0">
                <a:ea typeface="+mn-ea"/>
                <a:cs typeface="+mn-cs"/>
              </a:rPr>
              <a:t>The FDA provides recommendations for controlling the common risk factors for  foodborne illness: </a:t>
            </a:r>
            <a:endParaRPr lang="en-US" sz="2200" dirty="0">
              <a:ea typeface="+mn-ea"/>
              <a:cs typeface="+mn-cs"/>
            </a:endParaRPr>
          </a:p>
          <a:p>
            <a:pPr marL="347472" lvl="1" indent="-347472" eaLnBrk="1" hangingPunct="1">
              <a:defRPr/>
            </a:pPr>
            <a:r>
              <a:rPr lang="en-US" dirty="0"/>
              <a:t>Demonstration of knowledge</a:t>
            </a:r>
          </a:p>
          <a:p>
            <a:pPr marL="347472" lvl="1" indent="-347472" eaLnBrk="1" hangingPunct="1">
              <a:defRPr/>
            </a:pPr>
            <a:r>
              <a:rPr lang="en-US" dirty="0"/>
              <a:t>Staff health controls</a:t>
            </a:r>
          </a:p>
          <a:p>
            <a:pPr marL="347472" lvl="1" indent="-347472" eaLnBrk="1" hangingPunct="1">
              <a:defRPr/>
            </a:pPr>
            <a:r>
              <a:rPr lang="en-US" dirty="0"/>
              <a:t>Controlling hands as a vehicle of contamination</a:t>
            </a:r>
          </a:p>
          <a:p>
            <a:pPr marL="347472" lvl="1" indent="-347472" eaLnBrk="1" hangingPunct="1">
              <a:defRPr/>
            </a:pPr>
            <a:r>
              <a:rPr lang="en-US" dirty="0"/>
              <a:t>Time and temperature parameters for controlling pathogens</a:t>
            </a:r>
          </a:p>
          <a:p>
            <a:pPr marL="347472" lvl="1" indent="-347472" eaLnBrk="1" hangingPunct="1">
              <a:defRPr/>
            </a:pPr>
            <a:r>
              <a:rPr lang="en-US" dirty="0"/>
              <a:t>Consumer advisories</a:t>
            </a:r>
          </a:p>
          <a:p>
            <a:pPr marL="114300" lvl="1" indent="0" eaLnBrk="1" hangingPunct="1">
              <a:buFont typeface="Wingdings" pitchFamily="2" charset="2"/>
              <a:buNone/>
              <a:defRPr/>
            </a:pPr>
            <a:endParaRPr lang="en-US" dirty="0"/>
          </a:p>
        </p:txBody>
      </p:sp>
      <p:sp>
        <p:nvSpPr>
          <p:cNvPr id="216067"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10-9</a:t>
            </a:r>
          </a:p>
        </p:txBody>
      </p:sp>
      <p:pic>
        <p:nvPicPr>
          <p:cNvPr id="291845" name="Picture 1" descr="6e_c08_0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23037" y="1251034"/>
            <a:ext cx="210343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990111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2097</TotalTime>
  <Words>6345</Words>
  <Application>Microsoft Office PowerPoint</Application>
  <PresentationFormat>On-screen Show (4:3)</PresentationFormat>
  <Paragraphs>718</Paragraphs>
  <Slides>65</Slides>
  <Notes>65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65</vt:i4>
      </vt:variant>
    </vt:vector>
  </HeadingPairs>
  <TitlesOfParts>
    <vt:vector size="74" baseType="lpstr">
      <vt:lpstr>ＭＳ Ｐゴシック</vt:lpstr>
      <vt:lpstr>Arial</vt:lpstr>
      <vt:lpstr>Arial Narrow</vt:lpstr>
      <vt:lpstr>Calibri</vt:lpstr>
      <vt:lpstr>Courier New</vt:lpstr>
      <vt:lpstr>Times New Roman</vt:lpstr>
      <vt:lpstr>Wingdings</vt:lpstr>
      <vt:lpstr>3_SS5e_08_16hr</vt:lpstr>
      <vt:lpstr>5_SS5e_08_16hr</vt:lpstr>
      <vt:lpstr>PowerPoint Presentation</vt:lpstr>
      <vt:lpstr>Objectives</vt:lpstr>
      <vt:lpstr>Food Safety Management Systems</vt:lpstr>
      <vt:lpstr>Food Safety Management Systems</vt:lpstr>
      <vt:lpstr>Food Safety Management Systems</vt:lpstr>
      <vt:lpstr>Active Managerial Control</vt:lpstr>
      <vt:lpstr>Active Managerial Control</vt:lpstr>
      <vt:lpstr>Active Managerial Control</vt:lpstr>
      <vt:lpstr>The FDA’s Public Health Interventions</vt:lpstr>
      <vt:lpstr>HACCP</vt:lpstr>
      <vt:lpstr>HACCP</vt:lpstr>
      <vt:lpstr>HACCP </vt:lpstr>
      <vt:lpstr>HACCP </vt:lpstr>
      <vt:lpstr>HACCP </vt:lpstr>
      <vt:lpstr>HACCP </vt:lpstr>
      <vt:lpstr>HACCP</vt:lpstr>
      <vt:lpstr>HACCP</vt:lpstr>
      <vt:lpstr>HACCP</vt:lpstr>
      <vt:lpstr>HACCP</vt:lpstr>
      <vt:lpstr>HACCP </vt:lpstr>
      <vt:lpstr>HACCP </vt:lpstr>
      <vt:lpstr>HACCP </vt:lpstr>
      <vt:lpstr>HACCP</vt:lpstr>
      <vt:lpstr>HACCP</vt:lpstr>
      <vt:lpstr>HACCP</vt:lpstr>
      <vt:lpstr>HACCP</vt:lpstr>
      <vt:lpstr>HACCP</vt:lpstr>
      <vt:lpstr>HACCP</vt:lpstr>
      <vt:lpstr>Crisis Management</vt:lpstr>
      <vt:lpstr>Creating a Crisis-Management Team</vt:lpstr>
      <vt:lpstr>Preparing for a Crisis</vt:lpstr>
      <vt:lpstr>Preparing for a Crisis</vt:lpstr>
      <vt:lpstr>Preparing for a Crisis</vt:lpstr>
      <vt:lpstr>Crisis Response </vt:lpstr>
      <vt:lpstr>Crisis Response </vt:lpstr>
      <vt:lpstr>Responding to a Foodborne-Illness Outbreak</vt:lpstr>
      <vt:lpstr>Responding to a Foodborne-Illness Outbreak</vt:lpstr>
      <vt:lpstr>Responding to a Foodborne-Illness Outbreak</vt:lpstr>
      <vt:lpstr>Responding to a Foodborne-Illness Outbreak</vt:lpstr>
      <vt:lpstr>Responding to a Foodborne-Illness Outbreak</vt:lpstr>
      <vt:lpstr>Crisis Recovery and Assessment</vt:lpstr>
      <vt:lpstr>Imminent Health Hazards</vt:lpstr>
      <vt:lpstr>Imminent Health Hazards</vt:lpstr>
      <vt:lpstr>Emergencies That Affect the Facility</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lpstr>Imminent Health Hazards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ntadmin</dc:creator>
  <cp:lastModifiedBy>Peter Morris</cp:lastModifiedBy>
  <cp:revision>258</cp:revision>
  <cp:lastPrinted>2018-09-07T17:52:32Z</cp:lastPrinted>
  <dcterms:created xsi:type="dcterms:W3CDTF">2014-05-05T19:41:26Z</dcterms:created>
  <dcterms:modified xsi:type="dcterms:W3CDTF">2018-10-01T20:58:14Z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05AC69F8-93C6-4E03-8012-19309F031BCD</vt:lpwstr>
  </property>
  <property fmtid="{D5CDD505-2E9C-101B-9397-08002B2CF9AE}" pid="3" name="ArticulatePath">
    <vt:lpwstr>SS_7e_CB_CH10_ComprehensivePPT</vt:lpwstr>
  </property>
</Properties>
</file>