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heme/themeOverride1.xml" ContentType="application/vnd.openxmlformats-officedocument.themeOverr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8" r:id="rId1"/>
    <p:sldMasterId id="2147483660" r:id="rId2"/>
    <p:sldMasterId id="2147483689" r:id="rId3"/>
  </p:sldMasterIdLst>
  <p:notesMasterIdLst>
    <p:notesMasterId r:id="rId38"/>
  </p:notesMasterIdLst>
  <p:sldIdLst>
    <p:sldId id="412" r:id="rId4"/>
    <p:sldId id="409" r:id="rId5"/>
    <p:sldId id="381" r:id="rId6"/>
    <p:sldId id="382"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375" r:id="rId24"/>
    <p:sldId id="376" r:id="rId25"/>
    <p:sldId id="274" r:id="rId26"/>
    <p:sldId id="275" r:id="rId27"/>
    <p:sldId id="276" r:id="rId28"/>
    <p:sldId id="277" r:id="rId29"/>
    <p:sldId id="413" r:id="rId30"/>
    <p:sldId id="414" r:id="rId31"/>
    <p:sldId id="415" r:id="rId32"/>
    <p:sldId id="278" r:id="rId33"/>
    <p:sldId id="377" r:id="rId34"/>
    <p:sldId id="378" r:id="rId35"/>
    <p:sldId id="379" r:id="rId36"/>
    <p:sldId id="380" r:id="rId37"/>
  </p:sldIdLst>
  <p:sldSz cx="9144000" cy="6858000" type="screen4x3"/>
  <p:notesSz cx="6858000" cy="9144000"/>
  <p:custDataLst>
    <p:tags r:id="rId3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608">
          <p15:clr>
            <a:srgbClr val="A4A3A4"/>
          </p15:clr>
        </p15:guide>
      </p15:sldGuideLst>
    </p:ext>
    <p:ext uri="{2D200454-40CA-4A62-9FC3-DE9A4176ACB9}">
      <p15:notesGuideLst xmlns:p15="http://schemas.microsoft.com/office/powerpoint/2012/main">
        <p15:guide id="1" orient="horz" pos="2736" userDrawn="1">
          <p15:clr>
            <a:srgbClr val="A4A3A4"/>
          </p15:clr>
        </p15:guide>
        <p15:guide id="2" pos="43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Miller" initials="AM" lastIdx="3" clrIdx="0">
    <p:extLst/>
  </p:cmAuthor>
  <p:cmAuthor id="2" name="Sarah Leszka" initials="SL"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EAEA"/>
    <a:srgbClr val="EBEBEB"/>
    <a:srgbClr val="FCF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E7E693-C0C6-4944-89DD-C3C8CF6904E5}" v="1" dt="2019-03-22T12:31:28.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52" autoAdjust="0"/>
    <p:restoredTop sz="69136" autoAdjust="0"/>
  </p:normalViewPr>
  <p:slideViewPr>
    <p:cSldViewPr snapToGrid="0">
      <p:cViewPr varScale="1">
        <p:scale>
          <a:sx n="50" d="100"/>
          <a:sy n="50" d="100"/>
        </p:scale>
        <p:origin x="1014" y="24"/>
      </p:cViewPr>
      <p:guideLst>
        <p:guide orient="horz" pos="2160"/>
        <p:guide pos="2880"/>
        <p:guide pos="3608"/>
      </p:guideLst>
    </p:cSldViewPr>
  </p:slideViewPr>
  <p:outlineViewPr>
    <p:cViewPr>
      <p:scale>
        <a:sx n="33" d="100"/>
        <a:sy n="33" d="100"/>
      </p:scale>
      <p:origin x="0" y="-73290"/>
    </p:cViewPr>
  </p:outlineViewPr>
  <p:notesTextViewPr>
    <p:cViewPr>
      <p:scale>
        <a:sx n="125" d="100"/>
        <a:sy n="125" d="100"/>
      </p:scale>
      <p:origin x="0" y="0"/>
    </p:cViewPr>
  </p:notesTextViewPr>
  <p:sorterViewPr>
    <p:cViewPr varScale="1">
      <p:scale>
        <a:sx n="1" d="1"/>
        <a:sy n="1" d="1"/>
      </p:scale>
      <p:origin x="0" y="0"/>
    </p:cViewPr>
  </p:sorterViewPr>
  <p:notesViewPr>
    <p:cSldViewPr snapToGrid="0">
      <p:cViewPr varScale="1">
        <p:scale>
          <a:sx n="67" d="100"/>
          <a:sy n="67" d="100"/>
        </p:scale>
        <p:origin x="-3120" y="-86"/>
      </p:cViewPr>
      <p:guideLst>
        <p:guide orient="horz" pos="2736"/>
        <p:guide pos="43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0DD501-077B-4691-9C6B-F91FAB09211B}" type="datetimeFigureOut">
              <a:rPr lang="en-US" smtClean="0"/>
              <a:t>3/22/2019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8EDF4DB-045A-4B35-B9C0-11A709A90CB6}" type="slidenum">
              <a:rPr lang="en-US" smtClean="0"/>
              <a:t>‹#›</a:t>
            </a:fld>
            <a:endParaRPr lang="en-US" dirty="0"/>
          </a:p>
        </p:txBody>
      </p:sp>
    </p:spTree>
    <p:extLst>
      <p:ext uri="{BB962C8B-B14F-4D97-AF65-F5344CB8AC3E}">
        <p14:creationId xmlns:p14="http://schemas.microsoft.com/office/powerpoint/2010/main" val="1560859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DF4DB-045A-4B35-B9C0-11A709A90CB6}" type="slidenum">
              <a:rPr lang="en-US" smtClean="0"/>
              <a:t>1</a:t>
            </a:fld>
            <a:endParaRPr lang="en-US" dirty="0"/>
          </a:p>
        </p:txBody>
      </p:sp>
    </p:spTree>
    <p:extLst>
      <p:ext uri="{BB962C8B-B14F-4D97-AF65-F5344CB8AC3E}">
        <p14:creationId xmlns:p14="http://schemas.microsoft.com/office/powerpoint/2010/main" val="8709122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FA066716-063B-7F4A-8272-82F657387074}" type="slidenum">
              <a:rPr lang="en-US">
                <a:solidFill>
                  <a:prstClr val="black"/>
                </a:solidFill>
                <a:latin typeface="Arial" charset="0"/>
                <a:ea typeface="ＭＳ Ｐゴシック" charset="0"/>
                <a:cs typeface="ＭＳ Ｐゴシック" charset="0"/>
              </a:rPr>
              <a:pPr/>
              <a:t>10</a:t>
            </a:fld>
            <a:endParaRPr lang="en-US" dirty="0">
              <a:solidFill>
                <a:prstClr val="black"/>
              </a:solidFill>
              <a:latin typeface="Arial" charset="0"/>
              <a:ea typeface="ＭＳ Ｐゴシック" charset="0"/>
              <a:cs typeface="ＭＳ Ｐゴシック" charset="0"/>
            </a:endParaRPr>
          </a:p>
        </p:txBody>
      </p:sp>
      <p:sp>
        <p:nvSpPr>
          <p:cNvPr id="417795" name="Rectangle 2"/>
          <p:cNvSpPr>
            <a:spLocks noGrp="1" noRot="1" noChangeAspect="1" noChangeArrowheads="1" noTextEdit="1"/>
          </p:cNvSpPr>
          <p:nvPr>
            <p:ph type="sldImg"/>
          </p:nvPr>
        </p:nvSpPr>
        <p:spPr>
          <a:xfrm>
            <a:off x="1143000" y="687388"/>
            <a:ext cx="4572000" cy="3429000"/>
          </a:xfrm>
          <a:ln/>
        </p:spPr>
      </p:sp>
      <p:sp>
        <p:nvSpPr>
          <p:cNvPr id="299012" name="Rectangle 3"/>
          <p:cNvSpPr>
            <a:spLocks noGrp="1" noChangeArrowheads="1"/>
          </p:cNvSpPr>
          <p:nvPr>
            <p:ph type="body" idx="1"/>
          </p:nvPr>
        </p:nvSpPr>
        <p:spPr>
          <a:xfrm>
            <a:off x="745435" y="4343556"/>
            <a:ext cx="5367130" cy="4114488"/>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4300" indent="-114300" eaLnBrk="1" hangingPunct="1">
              <a:defRPr/>
            </a:pPr>
            <a:r>
              <a:rPr lang="en-US" b="1" dirty="0">
                <a:latin typeface="Times New Roman" charset="0"/>
                <a:cs typeface="+mn-cs"/>
              </a:rPr>
              <a:t>Instructor Notes</a:t>
            </a:r>
          </a:p>
          <a:p>
            <a:pPr marL="114300" indent="-114300" eaLnBrk="1" hangingPunct="1">
              <a:buFontTx/>
              <a:buChar char="•"/>
              <a:defRPr/>
            </a:pPr>
            <a:r>
              <a:rPr lang="en-US" dirty="0">
                <a:latin typeface="Times New Roman" charset="0"/>
                <a:cs typeface="+mn-cs"/>
              </a:rPr>
              <a:t>Pathogens are the greatest threat to food safety. They include certain viruses, parasites, fungi, and bacteria. Some plants, mushrooms, and seafood that carry harmful toxins (poisons) are also included in this group. </a:t>
            </a:r>
          </a:p>
        </p:txBody>
      </p:sp>
    </p:spTree>
    <p:extLst>
      <p:ext uri="{BB962C8B-B14F-4D97-AF65-F5344CB8AC3E}">
        <p14:creationId xmlns:p14="http://schemas.microsoft.com/office/powerpoint/2010/main" val="4216908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5E4D0022-E16D-D04F-8E8B-216821880980}" type="slidenum">
              <a:rPr lang="en-US">
                <a:solidFill>
                  <a:prstClr val="black"/>
                </a:solidFill>
                <a:latin typeface="Arial" charset="0"/>
                <a:ea typeface="ＭＳ Ｐゴシック" charset="0"/>
                <a:cs typeface="ＭＳ Ｐゴシック" charset="0"/>
              </a:rPr>
              <a:pPr/>
              <a:t>11</a:t>
            </a:fld>
            <a:endParaRPr lang="en-US" dirty="0">
              <a:solidFill>
                <a:prstClr val="black"/>
              </a:solidFill>
              <a:latin typeface="Arial" charset="0"/>
              <a:ea typeface="ＭＳ Ｐゴシック" charset="0"/>
              <a:cs typeface="ＭＳ Ｐゴシック" charset="0"/>
            </a:endParaRPr>
          </a:p>
        </p:txBody>
      </p:sp>
      <p:sp>
        <p:nvSpPr>
          <p:cNvPr id="418819" name="Rectangle 2"/>
          <p:cNvSpPr>
            <a:spLocks noGrp="1" noRot="1" noChangeAspect="1" noChangeArrowheads="1" noTextEdit="1"/>
          </p:cNvSpPr>
          <p:nvPr>
            <p:ph type="sldImg"/>
          </p:nvPr>
        </p:nvSpPr>
        <p:spPr>
          <a:xfrm>
            <a:off x="1143000" y="687388"/>
            <a:ext cx="4572000" cy="3429000"/>
          </a:xfrm>
          <a:ln/>
        </p:spPr>
      </p:sp>
      <p:sp>
        <p:nvSpPr>
          <p:cNvPr id="286724" name="Rectangle 3"/>
          <p:cNvSpPr>
            <a:spLocks noGrp="1" noChangeArrowheads="1"/>
          </p:cNvSpPr>
          <p:nvPr>
            <p:ph type="body" idx="1"/>
          </p:nvPr>
        </p:nvSpPr>
        <p:spPr>
          <a:xfrm>
            <a:off x="685800" y="4343400"/>
            <a:ext cx="5367130" cy="4114488"/>
          </a:xfrm>
        </p:spPr>
        <p:txBody>
          <a:bodyPr/>
          <a:lstStyle/>
          <a:p>
            <a:pPr marL="112163" indent="-112163">
              <a:defRPr/>
            </a:pPr>
            <a:r>
              <a:rPr lang="en-US" b="1" dirty="0">
                <a:latin typeface="Times New Roman" panose="02020603050405020304" pitchFamily="18" charset="0"/>
                <a:cs typeface="Times New Roman" panose="02020603050405020304" pitchFamily="18" charset="0"/>
              </a:rPr>
              <a:t>Instructor Notes</a:t>
            </a:r>
          </a:p>
          <a:p>
            <a:pPr marL="112163" indent="-112163">
              <a:buFontTx/>
              <a:buChar char="•"/>
              <a:defRPr/>
            </a:pPr>
            <a:r>
              <a:rPr lang="en-US" dirty="0">
                <a:latin typeface="Times New Roman" panose="02020603050405020304" pitchFamily="18" charset="0"/>
                <a:cs typeface="Times New Roman" panose="02020603050405020304" pitchFamily="18" charset="0"/>
              </a:rPr>
              <a:t>Foodservice chemicals can contaminate food if they are used incorrectly. </a:t>
            </a:r>
          </a:p>
          <a:p>
            <a:pPr>
              <a:defRPr/>
            </a:pP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53809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CF9C3BE-F72A-0D42-8F46-4DFCAED1EF96}" type="slidenum">
              <a:rPr lang="en-US">
                <a:solidFill>
                  <a:prstClr val="black"/>
                </a:solidFill>
                <a:latin typeface="Arial" charset="0"/>
                <a:ea typeface="ＭＳ Ｐゴシック" charset="0"/>
                <a:cs typeface="ＭＳ Ｐゴシック" charset="0"/>
              </a:rPr>
              <a:pPr/>
              <a:t>12</a:t>
            </a:fld>
            <a:endParaRPr lang="en-US" dirty="0">
              <a:solidFill>
                <a:prstClr val="black"/>
              </a:solidFill>
              <a:latin typeface="Arial" charset="0"/>
              <a:ea typeface="ＭＳ Ｐゴシック" charset="0"/>
              <a:cs typeface="ＭＳ Ｐゴシック" charset="0"/>
            </a:endParaRPr>
          </a:p>
        </p:txBody>
      </p:sp>
      <p:sp>
        <p:nvSpPr>
          <p:cNvPr id="419843"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199819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9DF6BA5E-69A6-F445-9DC7-800FF5F82A78}" type="slidenum">
              <a:rPr lang="en-US">
                <a:solidFill>
                  <a:prstClr val="black"/>
                </a:solidFill>
                <a:latin typeface="Arial" charset="0"/>
                <a:ea typeface="ＭＳ Ｐゴシック" charset="0"/>
                <a:cs typeface="ＭＳ Ｐゴシック" charset="0"/>
              </a:rPr>
              <a:pPr/>
              <a:t>13</a:t>
            </a:fld>
            <a:endParaRPr lang="en-US" dirty="0">
              <a:solidFill>
                <a:prstClr val="black"/>
              </a:solidFill>
              <a:latin typeface="Arial" charset="0"/>
              <a:ea typeface="ＭＳ Ｐゴシック" charset="0"/>
              <a:cs typeface="ＭＳ Ｐゴシック" charset="0"/>
            </a:endParaRPr>
          </a:p>
        </p:txBody>
      </p:sp>
      <p:sp>
        <p:nvSpPr>
          <p:cNvPr id="420867" name="Rectangle 2"/>
          <p:cNvSpPr>
            <a:spLocks noGrp="1" noRot="1" noChangeAspect="1" noChangeArrowheads="1" noTextEdit="1"/>
          </p:cNvSpPr>
          <p:nvPr>
            <p:ph type="sldImg"/>
          </p:nvPr>
        </p:nvSpPr>
        <p:spPr>
          <a:xfrm>
            <a:off x="1143000" y="687388"/>
            <a:ext cx="4572000" cy="3429000"/>
          </a:xfrm>
          <a:ln/>
        </p:spPr>
      </p:sp>
      <p:sp>
        <p:nvSpPr>
          <p:cNvPr id="302084" name="Rectangle 3"/>
          <p:cNvSpPr>
            <a:spLocks noGrp="1" noChangeArrowheads="1"/>
          </p:cNvSpPr>
          <p:nvPr>
            <p:ph type="body" idx="1"/>
          </p:nvPr>
        </p:nvSpPr>
        <p:spPr>
          <a:xfrm>
            <a:off x="745435" y="4343556"/>
            <a:ext cx="5367130" cy="4114488"/>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defRPr/>
            </a:pPr>
            <a:r>
              <a:rPr lang="en-US" dirty="0">
                <a:latin typeface="Times New Roman" charset="0"/>
                <a:ea typeface="+mn-ea"/>
              </a:rPr>
              <a:t> </a:t>
            </a:r>
            <a:r>
              <a:rPr lang="en-US" b="1" dirty="0">
                <a:latin typeface="Times New Roman" charset="0"/>
                <a:ea typeface="+mn-ea"/>
              </a:rPr>
              <a:t>Instructor Notes</a:t>
            </a:r>
          </a:p>
          <a:p>
            <a:pPr marL="114300" indent="-114300" eaLnBrk="1" hangingPunct="1">
              <a:buFontTx/>
              <a:buChar char="•"/>
              <a:defRPr/>
            </a:pPr>
            <a:r>
              <a:rPr lang="en-US" dirty="0">
                <a:latin typeface="Times New Roman" charset="0"/>
                <a:cs typeface="+mn-cs"/>
              </a:rPr>
              <a:t>If food is not handled correctly, it can become unsafe. These are the five most common food-handling mistakes, or risk factors, that can cause foodborne illness.</a:t>
            </a:r>
          </a:p>
          <a:p>
            <a:pPr marL="114300" indent="-114300" eaLnBrk="1" hangingPunct="1">
              <a:buFontTx/>
              <a:buChar char="•"/>
              <a:defRPr/>
            </a:pPr>
            <a:r>
              <a:rPr lang="en-US" dirty="0">
                <a:latin typeface="Times New Roman" charset="0"/>
                <a:cs typeface="+mn-cs"/>
              </a:rPr>
              <a:t>Purchasing food from unsafe sources can be a big problem. So purchasing food from approved, reputable suppliers is critical. This will be discussed in greater detail later. </a:t>
            </a:r>
          </a:p>
          <a:p>
            <a:pPr marL="114300" indent="-114300" eaLnBrk="1" hangingPunct="1">
              <a:buFontTx/>
              <a:buChar char="•"/>
              <a:defRPr/>
            </a:pPr>
            <a:r>
              <a:rPr lang="en-US" dirty="0">
                <a:latin typeface="Times New Roman" charset="0"/>
                <a:cs typeface="+mn-cs"/>
              </a:rPr>
              <a:t>Keep in mind that food prepared in a private home is also considered to be from an unsafe source and must be avoided. </a:t>
            </a:r>
          </a:p>
        </p:txBody>
      </p:sp>
    </p:spTree>
    <p:extLst>
      <p:ext uri="{BB962C8B-B14F-4D97-AF65-F5344CB8AC3E}">
        <p14:creationId xmlns:p14="http://schemas.microsoft.com/office/powerpoint/2010/main" val="10640645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F0B7D2C-28B7-F14A-8EC1-B52AF0E86CD1}" type="slidenum">
              <a:rPr lang="en-US">
                <a:solidFill>
                  <a:prstClr val="black"/>
                </a:solidFill>
                <a:latin typeface="Arial" charset="0"/>
                <a:ea typeface="ＭＳ Ｐゴシック" charset="0"/>
                <a:cs typeface="ＭＳ Ｐゴシック" charset="0"/>
              </a:rPr>
              <a:pPr/>
              <a:t>14</a:t>
            </a:fld>
            <a:endParaRPr lang="en-US" dirty="0">
              <a:solidFill>
                <a:prstClr val="black"/>
              </a:solidFill>
              <a:latin typeface="Arial" charset="0"/>
              <a:ea typeface="ＭＳ Ｐゴシック" charset="0"/>
              <a:cs typeface="ＭＳ Ｐゴシック" charset="0"/>
            </a:endParaRPr>
          </a:p>
        </p:txBody>
      </p:sp>
      <p:sp>
        <p:nvSpPr>
          <p:cNvPr id="421891" name="Rectangle 2"/>
          <p:cNvSpPr>
            <a:spLocks noGrp="1" noRot="1" noChangeAspect="1" noChangeArrowheads="1" noTextEdit="1"/>
          </p:cNvSpPr>
          <p:nvPr>
            <p:ph type="sldImg"/>
          </p:nvPr>
        </p:nvSpPr>
        <p:spPr>
          <a:xfrm>
            <a:off x="1143000" y="687388"/>
            <a:ext cx="4572000" cy="3429000"/>
          </a:xfrm>
          <a:ln/>
        </p:spPr>
      </p:sp>
      <p:sp>
        <p:nvSpPr>
          <p:cNvPr id="4" name="Notes Placeholder 3"/>
          <p:cNvSpPr>
            <a:spLocks noGrp="1"/>
          </p:cNvSpPr>
          <p:nvPr>
            <p:ph type="body" idx="1"/>
          </p:nvPr>
        </p:nvSpPr>
        <p:spPr/>
        <p:txBody>
          <a:bodyPr/>
          <a:lstStyle/>
          <a:p>
            <a:pPr defTabSz="112163">
              <a:defRPr/>
            </a:pPr>
            <a:r>
              <a:rPr lang="en-US" b="1" dirty="0">
                <a:latin typeface="Times New Roman" panose="02020603050405020304" pitchFamily="18" charset="0"/>
                <a:cs typeface="Times New Roman" panose="02020603050405020304" pitchFamily="18" charset="0"/>
              </a:rPr>
              <a:t>Instructor Notes</a:t>
            </a:r>
            <a:endParaRPr lang="en-US" b="1" dirty="0">
              <a:solidFill>
                <a:srgbClr val="FF3300"/>
              </a:solidFill>
              <a:latin typeface="Times New Roman" panose="02020603050405020304" pitchFamily="18" charset="0"/>
              <a:cs typeface="Times New Roman" panose="02020603050405020304" pitchFamily="18" charset="0"/>
            </a:endParaRPr>
          </a:p>
          <a:p>
            <a:pPr marL="112163" indent="-112163">
              <a:buFontTx/>
              <a:buChar char="•"/>
              <a:defRPr/>
            </a:pPr>
            <a:r>
              <a:rPr lang="en-US" dirty="0">
                <a:latin typeface="Times New Roman" panose="02020603050405020304" pitchFamily="18" charset="0"/>
                <a:cs typeface="Times New Roman" panose="02020603050405020304" pitchFamily="18" charset="0"/>
              </a:rPr>
              <a:t>Except for purchasing food from unsafe sources, each risk factor for foodborne illness is related to four main factors: time-temperature abuse, cross-contamination, poor personal hygiene, and poor cleaning and sanitizing.</a:t>
            </a:r>
          </a:p>
          <a:p>
            <a:endParaRPr lang="en-US" dirty="0"/>
          </a:p>
        </p:txBody>
      </p:sp>
    </p:spTree>
    <p:extLst>
      <p:ext uri="{BB962C8B-B14F-4D97-AF65-F5344CB8AC3E}">
        <p14:creationId xmlns:p14="http://schemas.microsoft.com/office/powerpoint/2010/main" val="998626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A89F97A5-4CF4-C640-9CF7-1329DC9D2E8F}" type="slidenum">
              <a:rPr lang="en-US">
                <a:solidFill>
                  <a:prstClr val="black"/>
                </a:solidFill>
                <a:latin typeface="Arial" charset="0"/>
                <a:ea typeface="ＭＳ Ｐゴシック" charset="0"/>
                <a:cs typeface="ＭＳ Ｐゴシック" charset="0"/>
              </a:rPr>
              <a:pPr/>
              <a:t>15</a:t>
            </a:fld>
            <a:endParaRPr lang="en-US" dirty="0">
              <a:solidFill>
                <a:prstClr val="black"/>
              </a:solidFill>
              <a:latin typeface="Arial" charset="0"/>
              <a:ea typeface="ＭＳ Ｐゴシック" charset="0"/>
              <a:cs typeface="ＭＳ Ｐゴシック" charset="0"/>
            </a:endParaRPr>
          </a:p>
        </p:txBody>
      </p:sp>
      <p:sp>
        <p:nvSpPr>
          <p:cNvPr id="422915" name="Rectangle 2"/>
          <p:cNvSpPr>
            <a:spLocks noGrp="1" noRot="1" noChangeAspect="1" noChangeArrowheads="1" noTextEdit="1"/>
          </p:cNvSpPr>
          <p:nvPr>
            <p:ph type="sldImg"/>
          </p:nvPr>
        </p:nvSpPr>
        <p:spPr>
          <a:ln/>
        </p:spPr>
      </p:sp>
      <p:sp>
        <p:nvSpPr>
          <p:cNvPr id="4" name="Notes Placeholder 3"/>
          <p:cNvSpPr>
            <a:spLocks noGrp="1"/>
          </p:cNvSpPr>
          <p:nvPr>
            <p:ph type="body" idx="3"/>
          </p:nvPr>
        </p:nvSpPr>
        <p:spPr>
          <a:xfrm>
            <a:off x="685800" y="4343400"/>
            <a:ext cx="5486400" cy="4114800"/>
          </a:xfrm>
        </p:spPr>
        <p:txBody>
          <a:bodyPr/>
          <a:lstStyle/>
          <a:p>
            <a:endParaRPr lang="en-US" dirty="0"/>
          </a:p>
        </p:txBody>
      </p:sp>
    </p:spTree>
    <p:extLst>
      <p:ext uri="{BB962C8B-B14F-4D97-AF65-F5344CB8AC3E}">
        <p14:creationId xmlns:p14="http://schemas.microsoft.com/office/powerpoint/2010/main" val="2828239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2872EA-C7F2-1D4C-8406-73F3CC62A723}" type="slidenum">
              <a:rPr lang="en-US">
                <a:solidFill>
                  <a:prstClr val="black"/>
                </a:solidFill>
                <a:latin typeface="Arial" charset="0"/>
                <a:ea typeface="ＭＳ Ｐゴシック" charset="0"/>
                <a:cs typeface="ＭＳ Ｐゴシック" charset="0"/>
              </a:rPr>
              <a:pPr/>
              <a:t>16</a:t>
            </a:fld>
            <a:endParaRPr lang="en-US" dirty="0">
              <a:solidFill>
                <a:prstClr val="black"/>
              </a:solidFill>
              <a:latin typeface="Arial" charset="0"/>
              <a:ea typeface="ＭＳ Ｐゴシック" charset="0"/>
              <a:cs typeface="ＭＳ Ｐゴシック" charset="0"/>
            </a:endParaRPr>
          </a:p>
        </p:txBody>
      </p:sp>
      <p:sp>
        <p:nvSpPr>
          <p:cNvPr id="423939" name="Rectangle 2"/>
          <p:cNvSpPr>
            <a:spLocks noGrp="1" noRot="1" noChangeAspect="1" noChangeArrowheads="1" noTextEdit="1"/>
          </p:cNvSpPr>
          <p:nvPr>
            <p:ph type="sldImg"/>
          </p:nvPr>
        </p:nvSpPr>
        <p:spPr>
          <a:ln/>
        </p:spPr>
      </p:sp>
      <p:sp>
        <p:nvSpPr>
          <p:cNvPr id="4" name="Notes Placeholder 3"/>
          <p:cNvSpPr>
            <a:spLocks noGrp="1"/>
          </p:cNvSpPr>
          <p:nvPr>
            <p:ph type="body" idx="3"/>
          </p:nvPr>
        </p:nvSpPr>
        <p:spPr>
          <a:xfrm>
            <a:off x="685800" y="4343400"/>
            <a:ext cx="5486400" cy="4114800"/>
          </a:xfrm>
        </p:spPr>
        <p:txBody>
          <a:bodyPr/>
          <a:lstStyle/>
          <a:p>
            <a:endParaRPr lang="en-US" dirty="0"/>
          </a:p>
        </p:txBody>
      </p:sp>
    </p:spTree>
    <p:extLst>
      <p:ext uri="{BB962C8B-B14F-4D97-AF65-F5344CB8AC3E}">
        <p14:creationId xmlns:p14="http://schemas.microsoft.com/office/powerpoint/2010/main" val="289942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F408090-8B09-E041-B056-ED121E1A4EA8}" type="slidenum">
              <a:rPr lang="en-US">
                <a:solidFill>
                  <a:prstClr val="black"/>
                </a:solidFill>
                <a:latin typeface="Arial" charset="0"/>
                <a:ea typeface="ＭＳ Ｐゴシック" charset="0"/>
                <a:cs typeface="ＭＳ Ｐゴシック" charset="0"/>
              </a:rPr>
              <a:pPr/>
              <a:t>17</a:t>
            </a:fld>
            <a:endParaRPr lang="en-US" dirty="0">
              <a:solidFill>
                <a:prstClr val="black"/>
              </a:solidFill>
              <a:latin typeface="Arial" charset="0"/>
              <a:ea typeface="ＭＳ Ｐゴシック" charset="0"/>
              <a:cs typeface="ＭＳ Ｐゴシック" charset="0"/>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908028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96082876-742F-2A4D-B55C-636925320560}" type="slidenum">
              <a:rPr lang="en-US">
                <a:solidFill>
                  <a:prstClr val="black"/>
                </a:solidFill>
                <a:latin typeface="Arial" charset="0"/>
                <a:ea typeface="ＭＳ Ｐゴシック" charset="0"/>
                <a:cs typeface="ＭＳ Ｐゴシック" charset="0"/>
              </a:rPr>
              <a:pPr/>
              <a:t>18</a:t>
            </a:fld>
            <a:endParaRPr lang="en-US" dirty="0">
              <a:solidFill>
                <a:prstClr val="black"/>
              </a:solidFill>
              <a:latin typeface="Arial" charset="0"/>
              <a:ea typeface="ＭＳ Ｐゴシック" charset="0"/>
              <a:cs typeface="ＭＳ Ｐゴシック" charset="0"/>
            </a:endParaRPr>
          </a:p>
        </p:txBody>
      </p:sp>
      <p:sp>
        <p:nvSpPr>
          <p:cNvPr id="42598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5151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66A697C-1F79-ED4E-A28E-4E06C770E790}" type="slidenum">
              <a:rPr lang="en-US">
                <a:solidFill>
                  <a:prstClr val="black"/>
                </a:solidFill>
                <a:latin typeface="Arial" charset="0"/>
                <a:ea typeface="ＭＳ Ｐゴシック" charset="0"/>
                <a:cs typeface="ＭＳ Ｐゴシック" charset="0"/>
              </a:rPr>
              <a:pPr/>
              <a:t>19</a:t>
            </a:fld>
            <a:endParaRPr lang="en-US" dirty="0">
              <a:solidFill>
                <a:prstClr val="black"/>
              </a:solidFill>
              <a:latin typeface="Arial" charset="0"/>
              <a:ea typeface="ＭＳ Ｐゴシック" charset="0"/>
              <a:cs typeface="ＭＳ Ｐゴシック" charset="0"/>
            </a:endParaRPr>
          </a:p>
        </p:txBody>
      </p:sp>
      <p:sp>
        <p:nvSpPr>
          <p:cNvPr id="427011" name="Rectangle 2"/>
          <p:cNvSpPr>
            <a:spLocks noGrp="1" noRot="1" noChangeAspect="1" noChangeArrowheads="1" noTextEdit="1"/>
          </p:cNvSpPr>
          <p:nvPr>
            <p:ph type="sldImg"/>
          </p:nvPr>
        </p:nvSpPr>
        <p:spPr>
          <a:ln/>
        </p:spPr>
      </p:sp>
      <p:sp>
        <p:nvSpPr>
          <p:cNvPr id="5" name="Notes Placeholder 1"/>
          <p:cNvSpPr>
            <a:spLocks noGrp="1"/>
          </p:cNvSpPr>
          <p:nvPr>
            <p:ph type="body" idx="3"/>
          </p:nvPr>
        </p:nvSpPr>
        <p:spPr>
          <a:xfrm>
            <a:off x="685800" y="4343400"/>
            <a:ext cx="5486400" cy="4114800"/>
          </a:xfrm>
        </p:spPr>
        <p:txBody>
          <a:bodyPr/>
          <a:lstStyle/>
          <a:p>
            <a:endParaRPr lang="en-US" dirty="0"/>
          </a:p>
        </p:txBody>
      </p:sp>
    </p:spTree>
    <p:extLst>
      <p:ext uri="{BB962C8B-B14F-4D97-AF65-F5344CB8AC3E}">
        <p14:creationId xmlns:p14="http://schemas.microsoft.com/office/powerpoint/2010/main" val="1229249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EDF4DB-045A-4B35-B9C0-11A709A90CB6}" type="slidenum">
              <a:rPr lang="en-US" smtClean="0"/>
              <a:t>2</a:t>
            </a:fld>
            <a:endParaRPr lang="en-US" dirty="0"/>
          </a:p>
        </p:txBody>
      </p:sp>
    </p:spTree>
    <p:extLst>
      <p:ext uri="{BB962C8B-B14F-4D97-AF65-F5344CB8AC3E}">
        <p14:creationId xmlns:p14="http://schemas.microsoft.com/office/powerpoint/2010/main" val="13589940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D6D922E7-4DAF-C942-816E-80E0F7BED855}" type="slidenum">
              <a:rPr lang="en-US">
                <a:solidFill>
                  <a:prstClr val="black"/>
                </a:solidFill>
                <a:latin typeface="Arial" charset="0"/>
                <a:ea typeface="ＭＳ Ｐゴシック" charset="0"/>
                <a:cs typeface="ＭＳ Ｐゴシック" charset="0"/>
              </a:rPr>
              <a:pPr/>
              <a:t>20</a:t>
            </a:fld>
            <a:endParaRPr lang="en-US" dirty="0">
              <a:solidFill>
                <a:prstClr val="black"/>
              </a:solidFill>
              <a:latin typeface="Arial" charset="0"/>
              <a:ea typeface="ＭＳ Ｐゴシック" charset="0"/>
              <a:cs typeface="ＭＳ Ｐゴシック" charset="0"/>
            </a:endParaRPr>
          </a:p>
        </p:txBody>
      </p:sp>
      <p:sp>
        <p:nvSpPr>
          <p:cNvPr id="42803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eaLnBrk="1" hangingPunct="1">
              <a:defRPr/>
            </a:pPr>
            <a:r>
              <a:rPr lang="en-US" b="1" dirty="0">
                <a:latin typeface="Times New Roman" panose="02020603050405020304" pitchFamily="18" charset="0"/>
                <a:cs typeface="Times New Roman" panose="02020603050405020304" pitchFamily="18" charset="0"/>
              </a:rPr>
              <a:t>Instructor Notes:</a:t>
            </a:r>
          </a:p>
          <a:p>
            <a:pPr marL="0" marR="0" lvl="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dirty="0">
                <a:latin typeface="Times New Roman" panose="02020603050405020304" pitchFamily="18" charset="0"/>
                <a:cs typeface="Times New Roman" panose="02020603050405020304" pitchFamily="18" charset="0"/>
              </a:rPr>
              <a:t>Pathogens can be spread to food if equipment has not been cleaned and sanitized correctly</a:t>
            </a:r>
            <a:r>
              <a:rPr lang="en-US" baseline="0"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between uses. This can happen in the ways indicated on the slide.</a:t>
            </a:r>
          </a:p>
          <a:p>
            <a:endParaRPr lang="en-US" dirty="0"/>
          </a:p>
        </p:txBody>
      </p:sp>
    </p:spTree>
    <p:extLst>
      <p:ext uri="{BB962C8B-B14F-4D97-AF65-F5344CB8AC3E}">
        <p14:creationId xmlns:p14="http://schemas.microsoft.com/office/powerpoint/2010/main" val="2421314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2314130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22</a:t>
            </a:fld>
            <a:endParaRPr lang="en-US"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11047680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469CD5E-88B9-CF48-B650-1C7B7B252C63}" type="slidenum">
              <a:rPr lang="en-US">
                <a:solidFill>
                  <a:prstClr val="black"/>
                </a:solidFill>
                <a:latin typeface="Arial" charset="0"/>
                <a:ea typeface="ＭＳ Ｐゴシック" charset="0"/>
                <a:cs typeface="ＭＳ Ｐゴシック" charset="0"/>
              </a:rPr>
              <a:pPr/>
              <a:t>23</a:t>
            </a:fld>
            <a:endParaRPr lang="en-US" dirty="0">
              <a:solidFill>
                <a:prstClr val="black"/>
              </a:solidFill>
              <a:latin typeface="Arial" charset="0"/>
              <a:ea typeface="ＭＳ Ｐゴシック" charset="0"/>
              <a:cs typeface="ＭＳ Ｐゴシック" charset="0"/>
            </a:endParaRPr>
          </a:p>
        </p:txBody>
      </p:sp>
      <p:sp>
        <p:nvSpPr>
          <p:cNvPr id="42905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685800" y="4343400"/>
            <a:ext cx="5486710" cy="4114488"/>
          </a:xfrm>
        </p:spPr>
        <p:txBody>
          <a:bodyPr/>
          <a:lstStyle/>
          <a:p>
            <a:pPr eaLnBrk="1" hangingPunct="1">
              <a:defRPr/>
            </a:pPr>
            <a:r>
              <a:rPr lang="en-US" b="1" dirty="0">
                <a:latin typeface="Times New Roman" panose="02020603050405020304" pitchFamily="18" charset="0"/>
                <a:cs typeface="Times New Roman" panose="02020603050405020304" pitchFamily="18" charset="0"/>
              </a:rPr>
              <a:t>Instructor Notes</a:t>
            </a:r>
          </a:p>
          <a:p>
            <a:pPr marL="168244" indent="-168244">
              <a:buFont typeface="Arial" pitchFamily="34" charset="0"/>
              <a:buChar char="•"/>
              <a:defRPr/>
            </a:pPr>
            <a:r>
              <a:rPr lang="en-US" dirty="0">
                <a:latin typeface="Times New Roman" panose="02020603050405020304" pitchFamily="18" charset="0"/>
                <a:cs typeface="Times New Roman" panose="02020603050405020304" pitchFamily="18" charset="0"/>
              </a:rPr>
              <a:t>The list of TCS food includes the following:</a:t>
            </a:r>
          </a:p>
          <a:p>
            <a:pPr marL="616894" lvl="1" indent="-168244">
              <a:buFont typeface="Arial" pitchFamily="34" charset="0"/>
              <a:buChar char="•"/>
              <a:defRPr/>
            </a:pPr>
            <a:r>
              <a:rPr lang="en-US" dirty="0">
                <a:latin typeface="Times New Roman" panose="02020603050405020304" pitchFamily="18" charset="0"/>
                <a:cs typeface="Times New Roman" panose="02020603050405020304" pitchFamily="18" charset="0"/>
              </a:rPr>
              <a:t>Milk and dairy products</a:t>
            </a:r>
          </a:p>
          <a:p>
            <a:pPr marL="605358" lvl="1" indent="-165098">
              <a:buFont typeface="Arial" pitchFamily="34" charset="0"/>
              <a:buChar char="•"/>
              <a:defRPr/>
            </a:pPr>
            <a:r>
              <a:rPr lang="en-US" dirty="0">
                <a:latin typeface="Times New Roman" panose="02020603050405020304" pitchFamily="18" charset="0"/>
                <a:ea typeface="ＭＳ Ｐゴシック" charset="0"/>
                <a:cs typeface="Times New Roman" panose="02020603050405020304" pitchFamily="18" charset="0"/>
              </a:rPr>
              <a:t>Shell eggs (except those treated to eliminate nontyphoidal </a:t>
            </a:r>
            <a:r>
              <a:rPr lang="en-US" i="1" dirty="0">
                <a:latin typeface="Times New Roman" panose="02020603050405020304" pitchFamily="18" charset="0"/>
                <a:ea typeface="ＭＳ Ｐゴシック" charset="0"/>
                <a:cs typeface="Times New Roman" panose="02020603050405020304" pitchFamily="18" charset="0"/>
              </a:rPr>
              <a:t>Salmonella</a:t>
            </a:r>
            <a:r>
              <a:rPr lang="en-US" dirty="0">
                <a:latin typeface="Times New Roman" panose="02020603050405020304" pitchFamily="18" charset="0"/>
                <a:ea typeface="ＭＳ Ｐゴシック" charset="0"/>
                <a:cs typeface="Times New Roman" panose="02020603050405020304" pitchFamily="18" charset="0"/>
              </a:rPr>
              <a:t>)</a:t>
            </a:r>
          </a:p>
          <a:p>
            <a:pPr marL="616894" lvl="1" indent="-168244">
              <a:buFont typeface="Arial" pitchFamily="34" charset="0"/>
              <a:buChar char="•"/>
              <a:defRPr/>
            </a:pPr>
            <a:r>
              <a:rPr lang="en-US" dirty="0">
                <a:latin typeface="Times New Roman" panose="02020603050405020304" pitchFamily="18" charset="0"/>
                <a:cs typeface="Times New Roman" panose="02020603050405020304" pitchFamily="18" charset="0"/>
              </a:rPr>
              <a:t>Meat: beef, pork, and lamb</a:t>
            </a:r>
          </a:p>
          <a:p>
            <a:pPr marL="616894" lvl="1" indent="-168244">
              <a:buFont typeface="Arial" pitchFamily="34" charset="0"/>
              <a:buChar char="•"/>
              <a:defRPr/>
            </a:pPr>
            <a:r>
              <a:rPr lang="en-US" dirty="0">
                <a:latin typeface="Times New Roman" panose="02020603050405020304" pitchFamily="18" charset="0"/>
                <a:cs typeface="Times New Roman" panose="02020603050405020304" pitchFamily="18" charset="0"/>
              </a:rPr>
              <a:t>Poultry</a:t>
            </a:r>
          </a:p>
          <a:p>
            <a:pPr marL="616894" lvl="1" indent="-168244">
              <a:buFont typeface="Arial" pitchFamily="34" charset="0"/>
              <a:buChar char="•"/>
              <a:defRPr/>
            </a:pPr>
            <a:r>
              <a:rPr lang="en-US" dirty="0">
                <a:latin typeface="Times New Roman" panose="02020603050405020304" pitchFamily="18" charset="0"/>
                <a:cs typeface="Times New Roman" panose="02020603050405020304" pitchFamily="18" charset="0"/>
              </a:rPr>
              <a:t>Fish</a:t>
            </a:r>
          </a:p>
          <a:p>
            <a:pPr marL="616894" lvl="1" indent="-168244">
              <a:buFont typeface="Arial" pitchFamily="34" charset="0"/>
              <a:buChar char="•"/>
              <a:defRPr/>
            </a:pPr>
            <a:r>
              <a:rPr lang="en-US" dirty="0">
                <a:latin typeface="Times New Roman" panose="02020603050405020304" pitchFamily="18" charset="0"/>
                <a:cs typeface="Times New Roman" panose="02020603050405020304" pitchFamily="18" charset="0"/>
              </a:rPr>
              <a:t>Shellfish and crustaceans</a:t>
            </a:r>
          </a:p>
        </p:txBody>
      </p:sp>
    </p:spTree>
    <p:extLst>
      <p:ext uri="{BB962C8B-B14F-4D97-AF65-F5344CB8AC3E}">
        <p14:creationId xmlns:p14="http://schemas.microsoft.com/office/powerpoint/2010/main" val="8183490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B5AE1C42-594F-6549-A241-0FD2AB1A2D41}" type="slidenum">
              <a:rPr lang="en-US">
                <a:solidFill>
                  <a:prstClr val="black"/>
                </a:solidFill>
                <a:latin typeface="Arial" charset="0"/>
                <a:ea typeface="ＭＳ Ｐゴシック" charset="0"/>
                <a:cs typeface="ＭＳ Ｐゴシック" charset="0"/>
              </a:rPr>
              <a:pPr/>
              <a:t>24</a:t>
            </a:fld>
            <a:endParaRPr lang="en-US" dirty="0">
              <a:solidFill>
                <a:prstClr val="black"/>
              </a:solidFill>
              <a:latin typeface="Arial" charset="0"/>
              <a:ea typeface="ＭＳ Ｐゴシック" charset="0"/>
              <a:cs typeface="ＭＳ Ｐゴシック" charset="0"/>
            </a:endParaRPr>
          </a:p>
        </p:txBody>
      </p:sp>
      <p:sp>
        <p:nvSpPr>
          <p:cNvPr id="430083"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685800" y="4343400"/>
            <a:ext cx="5486711" cy="4114488"/>
          </a:xfrm>
        </p:spPr>
        <p:txBody>
          <a:bodyPr/>
          <a:lstStyle/>
          <a:p>
            <a:pPr eaLnBrk="1" hangingPunct="1">
              <a:defRPr/>
            </a:pPr>
            <a:r>
              <a:rPr lang="en-US" b="1" dirty="0">
                <a:latin typeface="Times New Roman" panose="02020603050405020304" pitchFamily="18" charset="0"/>
                <a:cs typeface="Times New Roman" panose="02020603050405020304" pitchFamily="18" charset="0"/>
              </a:rPr>
              <a:t>Instructor Notes</a:t>
            </a:r>
          </a:p>
          <a:p>
            <a:pPr marL="171450"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The list of TCS food includes the following:</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Baked potatoes</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Heat-treated plant food, such as cooked rice, beans, and vegetables</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Tofu or other soy protein; synthetic ingredients, such as textured soy protein in meat alternatives</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Sprouts and sprout seeds</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Sliced melons; cut tomatoes; cut leafy greens</a:t>
            </a:r>
          </a:p>
          <a:p>
            <a:pPr marL="628650" lvl="1" indent="-171450" eaLnBrk="1" hangingPunct="1">
              <a:buFont typeface="Arial" pitchFamily="34" charset="0"/>
              <a:buChar char="•"/>
              <a:defRPr/>
            </a:pPr>
            <a:r>
              <a:rPr lang="en-US" dirty="0">
                <a:latin typeface="Times New Roman" panose="02020603050405020304" pitchFamily="18" charset="0"/>
                <a:cs typeface="Times New Roman" panose="02020603050405020304" pitchFamily="18" charset="0"/>
              </a:rPr>
              <a:t>Untreated garlic-and-oil mixtures</a:t>
            </a:r>
          </a:p>
          <a:p>
            <a:pPr>
              <a:defRPr/>
            </a:pPr>
            <a:endParaRPr lang="en-US" dirty="0">
              <a:ea typeface="+mn-ea"/>
            </a:endParaRPr>
          </a:p>
          <a:p>
            <a:pPr>
              <a:defRPr/>
            </a:pPr>
            <a:endParaRPr lang="en-US" dirty="0">
              <a:ea typeface="+mn-ea"/>
            </a:endParaRPr>
          </a:p>
        </p:txBody>
      </p:sp>
    </p:spTree>
    <p:extLst>
      <p:ext uri="{BB962C8B-B14F-4D97-AF65-F5344CB8AC3E}">
        <p14:creationId xmlns:p14="http://schemas.microsoft.com/office/powerpoint/2010/main" val="2268412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C066FA20-780D-A54B-8F64-472FC163144A}" type="slidenum">
              <a:rPr lang="en-US">
                <a:solidFill>
                  <a:prstClr val="black"/>
                </a:solidFill>
                <a:latin typeface="Arial" charset="0"/>
                <a:ea typeface="ＭＳ Ｐゴシック" charset="0"/>
                <a:cs typeface="ＭＳ Ｐゴシック" charset="0"/>
              </a:rPr>
              <a:pPr/>
              <a:t>25</a:t>
            </a:fld>
            <a:endParaRPr lang="en-US" dirty="0">
              <a:solidFill>
                <a:prstClr val="black"/>
              </a:solidFill>
              <a:latin typeface="Arial" charset="0"/>
              <a:ea typeface="ＭＳ Ｐゴシック" charset="0"/>
              <a:cs typeface="ＭＳ Ｐゴシック" charset="0"/>
            </a:endParaRPr>
          </a:p>
        </p:txBody>
      </p:sp>
      <p:sp>
        <p:nvSpPr>
          <p:cNvPr id="431107" name="Rectangle 2"/>
          <p:cNvSpPr>
            <a:spLocks noGrp="1" noRot="1" noChangeAspect="1" noChangeArrowheads="1" noTextEdit="1"/>
          </p:cNvSpPr>
          <p:nvPr>
            <p:ph type="sldImg"/>
          </p:nvPr>
        </p:nvSpPr>
        <p:spPr>
          <a:xfrm>
            <a:off x="1143000" y="687388"/>
            <a:ext cx="4572000" cy="3429000"/>
          </a:xfrm>
          <a:ln/>
        </p:spPr>
      </p:sp>
      <p:sp>
        <p:nvSpPr>
          <p:cNvPr id="312324" name="Rectangle 3"/>
          <p:cNvSpPr>
            <a:spLocks noGrp="1" noChangeArrowheads="1"/>
          </p:cNvSpPr>
          <p:nvPr>
            <p:ph type="body" idx="1"/>
          </p:nvPr>
        </p:nvSpPr>
        <p:spPr>
          <a:xfrm>
            <a:off x="685800" y="4343400"/>
            <a:ext cx="5367130" cy="4222230"/>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spcBef>
                <a:spcPct val="50000"/>
              </a:spcBef>
              <a:defRPr/>
            </a:pPr>
            <a:r>
              <a:rPr lang="en-US" b="1" dirty="0">
                <a:latin typeface="Times New Roman" charset="0"/>
                <a:ea typeface="+mn-ea"/>
                <a:cs typeface="Times New Roman" charset="0"/>
              </a:rPr>
              <a:t>Instructor Notes</a:t>
            </a:r>
          </a:p>
          <a:p>
            <a:pPr marL="112163" indent="-112163">
              <a:spcBef>
                <a:spcPct val="50000"/>
              </a:spcBef>
              <a:buSzPct val="80000"/>
              <a:buFontTx/>
              <a:buChar char="•"/>
              <a:defRPr/>
            </a:pPr>
            <a:r>
              <a:rPr lang="en-US" dirty="0">
                <a:latin typeface="Times New Roman" charset="0"/>
                <a:ea typeface="+mn-ea"/>
                <a:cs typeface="Times New Roman" charset="0"/>
              </a:rPr>
              <a:t>Like TCS food, ready-to-eat food also needs careful handling to prevent contamination. </a:t>
            </a:r>
          </a:p>
          <a:p>
            <a:pPr marL="112163" indent="-112163">
              <a:spcBef>
                <a:spcPct val="50000"/>
              </a:spcBef>
              <a:buSzPct val="80000"/>
              <a:defRPr/>
            </a:pPr>
            <a:endParaRPr lang="en-US" dirty="0">
              <a:latin typeface="Times New Roman" charset="0"/>
              <a:ea typeface="+mn-ea"/>
              <a:cs typeface="Times New Roman" charset="0"/>
            </a:endParaRPr>
          </a:p>
        </p:txBody>
      </p:sp>
    </p:spTree>
    <p:extLst>
      <p:ext uri="{BB962C8B-B14F-4D97-AF65-F5344CB8AC3E}">
        <p14:creationId xmlns:p14="http://schemas.microsoft.com/office/powerpoint/2010/main" val="8030405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84DD7C7F-AC08-A942-91FF-EA8917100572}" type="slidenum">
              <a:rPr lang="en-US">
                <a:solidFill>
                  <a:prstClr val="black"/>
                </a:solidFill>
                <a:latin typeface="Arial" charset="0"/>
                <a:ea typeface="ＭＳ Ｐゴシック" charset="0"/>
                <a:cs typeface="ＭＳ Ｐゴシック" charset="0"/>
              </a:rPr>
              <a:pPr/>
              <a:t>26</a:t>
            </a:fld>
            <a:endParaRPr lang="en-US" dirty="0">
              <a:solidFill>
                <a:prstClr val="black"/>
              </a:solidFill>
              <a:latin typeface="Arial" charset="0"/>
              <a:ea typeface="ＭＳ Ｐゴシック" charset="0"/>
              <a:cs typeface="ＭＳ Ｐゴシック" charset="0"/>
            </a:endParaRPr>
          </a:p>
        </p:txBody>
      </p:sp>
      <p:sp>
        <p:nvSpPr>
          <p:cNvPr id="432131" name="Rectangle 2"/>
          <p:cNvSpPr>
            <a:spLocks noGrp="1" noRot="1" noChangeAspect="1" noChangeArrowheads="1" noTextEdit="1"/>
          </p:cNvSpPr>
          <p:nvPr>
            <p:ph type="sldImg"/>
          </p:nvPr>
        </p:nvSpPr>
        <p:spPr>
          <a:xfrm>
            <a:off x="1143000" y="687388"/>
            <a:ext cx="4572000" cy="3429000"/>
          </a:xfrm>
          <a:ln/>
        </p:spPr>
      </p:sp>
      <p:sp>
        <p:nvSpPr>
          <p:cNvPr id="313348" name="Rectangle 3"/>
          <p:cNvSpPr>
            <a:spLocks noGrp="1" noChangeArrowheads="1"/>
          </p:cNvSpPr>
          <p:nvPr>
            <p:ph type="body" idx="1"/>
          </p:nvPr>
        </p:nvSpPr>
        <p:spPr>
          <a:xfrm>
            <a:off x="745435" y="4343400"/>
            <a:ext cx="5367130" cy="4222230"/>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spcBef>
                <a:spcPct val="50000"/>
              </a:spcBef>
            </a:pPr>
            <a:r>
              <a:rPr lang="en-US" b="1" dirty="0">
                <a:latin typeface="Times New Roman" charset="0"/>
                <a:cs typeface="Times New Roman" charset="0"/>
              </a:rPr>
              <a:t>Instructor Notes</a:t>
            </a:r>
          </a:p>
          <a:p>
            <a:pPr marL="114300" indent="-114300" eaLnBrk="1" hangingPunct="1">
              <a:spcBef>
                <a:spcPct val="50000"/>
              </a:spcBef>
              <a:buSzPct val="80000"/>
              <a:buFontTx/>
              <a:buChar char="•"/>
              <a:defRPr/>
            </a:pPr>
            <a:r>
              <a:rPr lang="en-US" dirty="0">
                <a:latin typeface="Times New Roman" charset="0"/>
                <a:cs typeface="Times New Roman" charset="0"/>
              </a:rPr>
              <a:t>As people age, changes occur in their organs. For example, stomach-acid production decreases as people get older. This allows more pathogens to enter the intestines. A change in the stomach and intestinal tract also allows the body to store food for longer periods. This gives toxins more time to form.</a:t>
            </a:r>
          </a:p>
          <a:p>
            <a:pPr marL="114300" indent="-114300" eaLnBrk="1" hangingPunct="1">
              <a:spcBef>
                <a:spcPct val="50000"/>
              </a:spcBef>
              <a:buSzPct val="80000"/>
              <a:buFontTx/>
              <a:buChar char="•"/>
              <a:defRPr/>
            </a:pPr>
            <a:r>
              <a:rPr lang="en-US" dirty="0">
                <a:latin typeface="Times New Roman" charset="0"/>
                <a:cs typeface="Times New Roman" charset="0"/>
              </a:rPr>
              <a:t>Very young children are at high risk because they have not built up strong immune systems.</a:t>
            </a:r>
          </a:p>
          <a:p>
            <a:pPr marL="114300" marR="0" lvl="0" indent="-114300" algn="l" defTabSz="914400" rtl="0" eaLnBrk="1" fontAlgn="auto" latinLnBrk="0" hangingPunct="1">
              <a:lnSpc>
                <a:spcPct val="100000"/>
              </a:lnSpc>
              <a:spcBef>
                <a:spcPct val="50000"/>
              </a:spcBef>
              <a:spcAft>
                <a:spcPts val="0"/>
              </a:spcAft>
              <a:buClrTx/>
              <a:buSzPct val="80000"/>
              <a:buFontTx/>
              <a:buChar char="•"/>
              <a:tabLst/>
              <a:defRPr/>
            </a:pPr>
            <a:r>
              <a:rPr lang="en-US" dirty="0">
                <a:latin typeface="Times New Roman" charset="0"/>
                <a:cs typeface="Times New Roman" charset="0"/>
              </a:rPr>
              <a:t>The immune system is the body’s defense against illness.</a:t>
            </a:r>
          </a:p>
          <a:p>
            <a:pPr marL="171450" indent="-171450">
              <a:spcBef>
                <a:spcPct val="50000"/>
              </a:spcBef>
              <a:buSzPct val="80000"/>
              <a:buFont typeface="Arial" panose="020B0604020202020204" pitchFamily="34" charset="0"/>
              <a:buChar char="•"/>
            </a:pPr>
            <a:r>
              <a:rPr lang="en-US" dirty="0">
                <a:latin typeface="Times New Roman" charset="0"/>
                <a:cs typeface="Times New Roman" charset="0"/>
              </a:rPr>
              <a:t>Certain medical conditions and medications can weaken a person’s immune system—the body’s defense system against illness. These conditions and medications include:</a:t>
            </a:r>
          </a:p>
          <a:p>
            <a:pPr marL="569363" lvl="1" indent="-112163">
              <a:spcBef>
                <a:spcPct val="50000"/>
              </a:spcBef>
              <a:buSzPct val="80000"/>
            </a:pPr>
            <a:r>
              <a:rPr lang="en-US" dirty="0">
                <a:latin typeface="Times New Roman" charset="0"/>
                <a:cs typeface="Times New Roman" charset="0"/>
              </a:rPr>
              <a:t>• Cancer or chemotherapy</a:t>
            </a:r>
          </a:p>
          <a:p>
            <a:pPr marL="569363" lvl="1" indent="-112163">
              <a:spcBef>
                <a:spcPct val="50000"/>
              </a:spcBef>
              <a:buSzPct val="80000"/>
            </a:pPr>
            <a:r>
              <a:rPr lang="en-US" dirty="0">
                <a:latin typeface="Times New Roman" charset="0"/>
                <a:cs typeface="Times New Roman" charset="0"/>
              </a:rPr>
              <a:t>• HIV/AIDS</a:t>
            </a:r>
          </a:p>
          <a:p>
            <a:pPr marL="569363" lvl="1" indent="-112163">
              <a:spcBef>
                <a:spcPct val="50000"/>
              </a:spcBef>
              <a:buSzPct val="80000"/>
            </a:pPr>
            <a:r>
              <a:rPr lang="en-US" dirty="0">
                <a:latin typeface="Times New Roman" charset="0"/>
                <a:cs typeface="Times New Roman" charset="0"/>
              </a:rPr>
              <a:t>• Transplants</a:t>
            </a:r>
          </a:p>
          <a:p>
            <a:pPr marL="171450" indent="-171450">
              <a:spcBef>
                <a:spcPct val="50000"/>
              </a:spcBef>
              <a:buSzPct val="80000"/>
              <a:buFont typeface="Arial" panose="020B0604020202020204" pitchFamily="34" charset="0"/>
              <a:buChar char="•"/>
            </a:pPr>
            <a:r>
              <a:rPr lang="en-US" dirty="0">
                <a:latin typeface="Times New Roman" charset="0"/>
                <a:cs typeface="Times New Roman" charset="0"/>
              </a:rPr>
              <a:t>People who have had transplants take medication to prevent the body from rejecting the new organ or bone marrow.</a:t>
            </a:r>
          </a:p>
        </p:txBody>
      </p:sp>
    </p:spTree>
    <p:extLst>
      <p:ext uri="{BB962C8B-B14F-4D97-AF65-F5344CB8AC3E}">
        <p14:creationId xmlns:p14="http://schemas.microsoft.com/office/powerpoint/2010/main" val="19428260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27</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indent="-171450" eaLnBrk="1" hangingPunct="1">
              <a:buFont typeface="Arial" panose="020B0604020202020204" pitchFamily="34" charset="0"/>
              <a:buChar char="•"/>
              <a:defRPr/>
            </a:pPr>
            <a:r>
              <a:rPr lang="en-US" sz="1200" b="0" kern="1200" dirty="0">
                <a:solidFill>
                  <a:schemeClr val="tx1"/>
                </a:solidFill>
                <a:effectLst/>
                <a:latin typeface="Times New Roman" pitchFamily="18" charset="0"/>
                <a:ea typeface="ＭＳ Ｐゴシック" charset="0"/>
                <a:cs typeface="ＭＳ Ｐゴシック" charset="0"/>
              </a:rPr>
              <a:t>Staff</a:t>
            </a:r>
            <a:r>
              <a:rPr lang="en-US" sz="1200" b="0" kern="1200" baseline="0" dirty="0">
                <a:solidFill>
                  <a:schemeClr val="tx1"/>
                </a:solidFill>
                <a:effectLst/>
                <a:latin typeface="Times New Roman" pitchFamily="18" charset="0"/>
                <a:ea typeface="ＭＳ Ｐゴシック" charset="0"/>
                <a:cs typeface="ＭＳ Ｐゴシック" charset="0"/>
              </a:rPr>
              <a:t> aren’t the only ones who need training to keep food safe. T</a:t>
            </a:r>
            <a:r>
              <a:rPr lang="en-US" sz="1200" b="0" kern="1200" dirty="0">
                <a:solidFill>
                  <a:schemeClr val="tx1"/>
                </a:solidFill>
                <a:effectLst/>
                <a:latin typeface="Times New Roman" pitchFamily="18" charset="0"/>
                <a:ea typeface="ＭＳ Ｐゴシック" charset="0"/>
                <a:cs typeface="ＭＳ Ｐゴシック" charset="0"/>
              </a:rPr>
              <a:t>he FDA Food Code requires the Person in Charge of a foodservice operation to become a Certified Food Protection Manager. That comes with a few requirements. First, managers</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must be onsite at all times during operating hours </a:t>
            </a:r>
            <a:r>
              <a:rPr lang="en-US" sz="1200" b="0" i="1" kern="1200" dirty="0">
                <a:solidFill>
                  <a:schemeClr val="tx1"/>
                </a:solidFill>
                <a:effectLst/>
                <a:latin typeface="Times New Roman" pitchFamily="18" charset="0"/>
                <a:ea typeface="ＭＳ Ｐゴシック" charset="0"/>
                <a:cs typeface="ＭＳ Ｐゴシック" charset="0"/>
              </a:rPr>
              <a:t>and</a:t>
            </a:r>
            <a:r>
              <a:rPr lang="en-US" sz="1200" b="0" kern="1200" dirty="0">
                <a:solidFill>
                  <a:schemeClr val="tx1"/>
                </a:solidFill>
                <a:effectLst/>
                <a:latin typeface="Times New Roman" pitchFamily="18" charset="0"/>
                <a:ea typeface="ＭＳ Ｐゴシック" charset="0"/>
                <a:cs typeface="ＭＳ Ｐゴシック" charset="0"/>
              </a:rPr>
              <a:t> be able to show that they have the required knowledge.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6431774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28</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To become a Certified Food Protection Manager you must pass a test from an accredited program.</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The program must be accredited by an agency approved by a Conference for Food Protection. Completing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Manager Course and passing the </a:t>
            </a:r>
            <a:r>
              <a:rPr lang="en-US" sz="1200" b="0" kern="1200" dirty="0" err="1">
                <a:solidFill>
                  <a:schemeClr val="tx1"/>
                </a:solidFill>
                <a:effectLst/>
                <a:latin typeface="Times New Roman" pitchFamily="18" charset="0"/>
                <a:ea typeface="ＭＳ Ｐゴシック" charset="0"/>
                <a:cs typeface="ＭＳ Ｐゴシック" charset="0"/>
              </a:rPr>
              <a:t>ServSafe</a:t>
            </a:r>
            <a:r>
              <a:rPr lang="en-US" sz="1200" b="0" kern="1200" dirty="0">
                <a:solidFill>
                  <a:schemeClr val="tx1"/>
                </a:solidFill>
                <a:effectLst/>
                <a:latin typeface="Times New Roman" pitchFamily="18" charset="0"/>
                <a:ea typeface="ＭＳ Ｐゴシック" charset="0"/>
                <a:cs typeface="ＭＳ Ｐゴシック" charset="0"/>
              </a:rPr>
              <a:t> Food Protection Manager Certification Examination meets this requirement.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33578214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29</a:t>
            </a:fld>
            <a:endParaRPr lang="en-US"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cs typeface="Times New Roman" charset="0"/>
              </a:rPr>
              <a:t>Instructor Notes</a:t>
            </a:r>
            <a:r>
              <a:rPr lang="en-US" b="1" dirty="0">
                <a:solidFill>
                  <a:srgbClr val="FF3300"/>
                </a:solidFill>
                <a:latin typeface="Times New Roman" charset="0"/>
                <a:cs typeface="+mn-cs"/>
              </a:rPr>
              <a:t> </a:t>
            </a: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But, why is it so important to become certified?</a:t>
            </a:r>
            <a:r>
              <a:rPr lang="en-US" sz="1200" b="0" kern="1200" baseline="0" dirty="0">
                <a:solidFill>
                  <a:schemeClr val="tx1"/>
                </a:solidFill>
                <a:effectLst/>
                <a:latin typeface="Times New Roman" pitchFamily="18" charset="0"/>
                <a:ea typeface="ＭＳ Ｐゴシック" charset="0"/>
                <a:cs typeface="ＭＳ Ｐゴシック" charset="0"/>
              </a:rPr>
              <a:t> </a:t>
            </a:r>
            <a:r>
              <a:rPr lang="en-US" sz="1200" b="0" kern="1200" dirty="0">
                <a:solidFill>
                  <a:schemeClr val="tx1"/>
                </a:solidFill>
                <a:effectLst/>
                <a:latin typeface="Times New Roman" pitchFamily="18" charset="0"/>
                <a:ea typeface="ＭＳ Ｐゴシック" charset="0"/>
                <a:cs typeface="ＭＳ Ｐゴシック" charset="0"/>
              </a:rPr>
              <a:t>A Centers for Disease Control and Prevention study suggests that the presence of a Certified Food Protection Manager reduces the risk of a foodborne illness outbreak for an establishment. The study also suggests that it was a distinguishing factor between restaurants that experienced a foodborne illness outbreak and those that had not.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kern="1200" dirty="0">
                <a:solidFill>
                  <a:schemeClr val="tx1"/>
                </a:solidFill>
                <a:effectLst/>
                <a:latin typeface="Times New Roman" pitchFamily="18" charset="0"/>
                <a:ea typeface="ＭＳ Ｐゴシック" charset="0"/>
                <a:cs typeface="ＭＳ Ｐゴシック" charset="0"/>
              </a:rPr>
              <a:t>Also, the FDA's Retail Food Risk Factor Studies suggest that the presence of a Certified Food Protection Manager has a positive correlation with more effective control of certain risk factors, such as poor personal hygiene, in different facility types.</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93140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3</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14997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1F1C13-0ACB-F146-92A3-3F4897F7758E}" type="slidenum">
              <a:rPr lang="en-US">
                <a:solidFill>
                  <a:prstClr val="black"/>
                </a:solidFill>
                <a:latin typeface="Arial" charset="0"/>
                <a:ea typeface="ＭＳ Ｐゴシック" charset="0"/>
                <a:cs typeface="ＭＳ Ｐゴシック" charset="0"/>
              </a:rPr>
              <a:pPr/>
              <a:t>30</a:t>
            </a:fld>
            <a:endParaRPr lang="en-US" dirty="0">
              <a:solidFill>
                <a:prstClr val="black"/>
              </a:solidFill>
              <a:latin typeface="Arial" charset="0"/>
              <a:ea typeface="ＭＳ Ｐゴシック" charset="0"/>
              <a:cs typeface="ＭＳ Ｐゴシック" charset="0"/>
            </a:endParaRPr>
          </a:p>
        </p:txBody>
      </p:sp>
      <p:sp>
        <p:nvSpPr>
          <p:cNvPr id="433155"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cs typeface="Times New Roman" charset="0"/>
              </a:rPr>
              <a:t>Instructor Notes</a:t>
            </a:r>
            <a:r>
              <a:rPr lang="en-US" b="1" dirty="0">
                <a:solidFill>
                  <a:srgbClr val="FF3300"/>
                </a:solidFill>
                <a:latin typeface="Times New Roman" charset="0"/>
                <a:ea typeface="+mn-ea"/>
              </a:rPr>
              <a:t> </a:t>
            </a:r>
          </a:p>
          <a:p>
            <a:pPr marL="171450" indent="-171450" eaLnBrk="1" hangingPunct="1">
              <a:buFont typeface="Arial" panose="020B0604020202020204" pitchFamily="34" charset="0"/>
              <a:buChar char="•"/>
              <a:defRPr/>
            </a:pPr>
            <a:r>
              <a:rPr lang="en-US" dirty="0">
                <a:latin typeface="Times New Roman" charset="0"/>
                <a:ea typeface="+mn-ea"/>
              </a:rPr>
              <a:t>Set up standard operating procedures that focus on these areas. The ServSafe program will show you how to design these procedures. </a:t>
            </a:r>
          </a:p>
        </p:txBody>
      </p:sp>
    </p:spTree>
    <p:extLst>
      <p:ext uri="{BB962C8B-B14F-4D97-AF65-F5344CB8AC3E}">
        <p14:creationId xmlns:p14="http://schemas.microsoft.com/office/powerpoint/2010/main" val="13991173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1F1C13-0ACB-F146-92A3-3F4897F7758E}" type="slidenum">
              <a:rPr lang="en-US">
                <a:solidFill>
                  <a:prstClr val="black"/>
                </a:solidFill>
                <a:latin typeface="Arial" charset="0"/>
                <a:ea typeface="ＭＳ Ｐゴシック" charset="0"/>
                <a:cs typeface="ＭＳ Ｐゴシック" charset="0"/>
              </a:rPr>
              <a:pPr/>
              <a:t>31</a:t>
            </a:fld>
            <a:endParaRPr lang="en-US" dirty="0">
              <a:solidFill>
                <a:prstClr val="black"/>
              </a:solidFill>
              <a:latin typeface="Arial" charset="0"/>
              <a:ea typeface="ＭＳ Ｐゴシック" charset="0"/>
              <a:cs typeface="ＭＳ Ｐゴシック" charset="0"/>
            </a:endParaRPr>
          </a:p>
        </p:txBody>
      </p:sp>
      <p:sp>
        <p:nvSpPr>
          <p:cNvPr id="433155"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cs typeface="Times New Roman" charset="0"/>
              </a:rPr>
              <a:t>Instructor Notes</a:t>
            </a:r>
            <a:r>
              <a:rPr lang="en-US" b="1" dirty="0">
                <a:solidFill>
                  <a:srgbClr val="FF3300"/>
                </a:solidFill>
                <a:latin typeface="Times New Roman" charset="0"/>
                <a:ea typeface="+mn-ea"/>
              </a:rPr>
              <a:t> </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The Food and Drug Administration (FDA) recommends that regulatory authorities hold the person in charge of a foodservice operation responsible for ensuring the standards on this and the following slides are met.</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People other than food handlers are restricted from prep, storage, and dishwashing areas. If other people are allowed in these areas, steps must be taken to protect food, utensils, and equipment from contamination.</a:t>
            </a:r>
          </a:p>
        </p:txBody>
      </p:sp>
    </p:spTree>
    <p:extLst>
      <p:ext uri="{BB962C8B-B14F-4D97-AF65-F5344CB8AC3E}">
        <p14:creationId xmlns:p14="http://schemas.microsoft.com/office/powerpoint/2010/main" val="37745906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1F1C13-0ACB-F146-92A3-3F4897F7758E}" type="slidenum">
              <a:rPr lang="en-US">
                <a:solidFill>
                  <a:prstClr val="black"/>
                </a:solidFill>
                <a:latin typeface="Arial" charset="0"/>
                <a:ea typeface="ＭＳ Ｐゴシック" charset="0"/>
                <a:cs typeface="ＭＳ Ｐゴシック" charset="0"/>
              </a:rPr>
              <a:pPr/>
              <a:t>32</a:t>
            </a:fld>
            <a:endParaRPr lang="en-US" dirty="0">
              <a:solidFill>
                <a:prstClr val="black"/>
              </a:solidFill>
              <a:latin typeface="Arial" charset="0"/>
              <a:ea typeface="ＭＳ Ｐゴシック" charset="0"/>
              <a:cs typeface="ＭＳ Ｐゴシック" charset="0"/>
            </a:endParaRPr>
          </a:p>
        </p:txBody>
      </p:sp>
      <p:sp>
        <p:nvSpPr>
          <p:cNvPr id="433155"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cs typeface="Times New Roman" charset="0"/>
              </a:rPr>
              <a:t>Instructor Notes</a:t>
            </a:r>
            <a:r>
              <a:rPr lang="en-US" b="1" dirty="0">
                <a:solidFill>
                  <a:srgbClr val="FF3300"/>
                </a:solidFill>
                <a:latin typeface="Times New Roman" charset="0"/>
                <a:ea typeface="+mn-ea"/>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Times New Roman" panose="02020603050405020304" pitchFamily="18" charset="0"/>
                <a:cs typeface="Times New Roman" panose="02020603050405020304" pitchFamily="18" charset="0"/>
              </a:rPr>
              <a:t>The inspection of deliveries is monitored to ensure that food is received from an approved source, is received at the correct temperature, and has not been contaminated.</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Food delivered after-hours is monitored to make sure it is received from an approved source, stored in the correct location, protected from contamination, and accurately presented.</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Food handlers are monitored to make sure TCS food is cooked to required temperatures.</a:t>
            </a:r>
          </a:p>
          <a:p>
            <a:pPr marL="171450" indent="-171450" eaLnBrk="1" hangingPunct="1">
              <a:buFont typeface="Arial" panose="020B0604020202020204" pitchFamily="34" charset="0"/>
              <a:buChar char="•"/>
              <a:defRPr/>
            </a:pPr>
            <a:r>
              <a:rPr lang="en-US" dirty="0">
                <a:latin typeface="Times New Roman" panose="02020603050405020304" pitchFamily="18" charset="0"/>
                <a:cs typeface="Times New Roman" panose="02020603050405020304" pitchFamily="18" charset="0"/>
              </a:rPr>
              <a:t>Temperatures are checked using calibrated thermometers.</a:t>
            </a:r>
          </a:p>
          <a:p>
            <a:pPr marL="171450" indent="-171450" eaLnBrk="1" hangingPunct="1">
              <a:buFont typeface="Arial" panose="020B0604020202020204" pitchFamily="34" charset="0"/>
              <a:buChar char="•"/>
              <a:defRPr/>
            </a:pPr>
            <a:r>
              <a:rPr lang="en-US" b="0" dirty="0">
                <a:latin typeface="Times New Roman" panose="02020603050405020304" pitchFamily="18" charset="0"/>
                <a:cs typeface="Times New Roman" panose="02020603050405020304" pitchFamily="18" charset="0"/>
              </a:rPr>
              <a:t>Food handlers are monitored to make sure TCS food is cooled rapidly.</a:t>
            </a:r>
          </a:p>
        </p:txBody>
      </p:sp>
    </p:spTree>
    <p:extLst>
      <p:ext uri="{BB962C8B-B14F-4D97-AF65-F5344CB8AC3E}">
        <p14:creationId xmlns:p14="http://schemas.microsoft.com/office/powerpoint/2010/main" val="19110249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1F1C13-0ACB-F146-92A3-3F4897F7758E}" type="slidenum">
              <a:rPr lang="en-US">
                <a:solidFill>
                  <a:prstClr val="black"/>
                </a:solidFill>
                <a:latin typeface="Arial" charset="0"/>
                <a:ea typeface="ＭＳ Ｐゴシック" charset="0"/>
                <a:cs typeface="ＭＳ Ｐゴシック" charset="0"/>
              </a:rPr>
              <a:pPr/>
              <a:t>33</a:t>
            </a:fld>
            <a:endParaRPr lang="en-US" dirty="0">
              <a:solidFill>
                <a:prstClr val="black"/>
              </a:solidFill>
              <a:latin typeface="Arial" charset="0"/>
              <a:ea typeface="ＭＳ Ｐゴシック" charset="0"/>
              <a:cs typeface="ＭＳ Ｐゴシック" charset="0"/>
            </a:endParaRPr>
          </a:p>
        </p:txBody>
      </p:sp>
      <p:sp>
        <p:nvSpPr>
          <p:cNvPr id="433155"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cs typeface="Times New Roman" charset="0"/>
              </a:rPr>
              <a:t>Instructor Notes</a:t>
            </a:r>
            <a:r>
              <a:rPr lang="en-US" b="1" dirty="0">
                <a:solidFill>
                  <a:srgbClr val="FF3300"/>
                </a:solidFill>
                <a:latin typeface="Times New Roman" charset="0"/>
                <a:ea typeface="+mn-ea"/>
              </a:rPr>
              <a:t> </a:t>
            </a:r>
          </a:p>
          <a:p>
            <a:pPr marL="171450" indent="-171450" eaLnBrk="1" hangingPunct="1">
              <a:buFont typeface="Arial" panose="020B0604020202020204" pitchFamily="34" charset="0"/>
              <a:buChar char="•"/>
              <a:defRPr/>
            </a:pPr>
            <a:r>
              <a:rPr lang="en-US" b="0" dirty="0">
                <a:latin typeface="Times New Roman" charset="0"/>
                <a:ea typeface="+mn-ea"/>
              </a:rPr>
              <a:t>Cleaning and sanitizing procedures are monitored to make sure that sanitizer solutions are at the correct temperature and concentration and remain in contact with items for the correct amount of time.</a:t>
            </a:r>
          </a:p>
          <a:p>
            <a:pPr marL="171450" indent="-171450" eaLnBrk="1" hangingPunct="1">
              <a:buFont typeface="Arial" panose="020B0604020202020204" pitchFamily="34" charset="0"/>
              <a:buChar char="•"/>
              <a:defRPr/>
            </a:pPr>
            <a:r>
              <a:rPr lang="en-US" b="0" dirty="0">
                <a:latin typeface="Times New Roman" charset="0"/>
                <a:ea typeface="+mn-ea"/>
              </a:rPr>
              <a:t>Staff are handling ready-to-eat food with utensils or single-use gloves.</a:t>
            </a:r>
          </a:p>
          <a:p>
            <a:pPr marL="171450" indent="-171450" eaLnBrk="1" hangingPunct="1">
              <a:buFont typeface="Arial" panose="020B0604020202020204" pitchFamily="34" charset="0"/>
              <a:buChar char="•"/>
              <a:defRPr/>
            </a:pPr>
            <a:r>
              <a:rPr lang="en-US" b="0" dirty="0">
                <a:latin typeface="Times New Roman" charset="0"/>
                <a:ea typeface="+mn-ea"/>
              </a:rPr>
              <a:t>Staff are trained in food safety, including allergy awareness.</a:t>
            </a:r>
          </a:p>
          <a:p>
            <a:pPr marL="171450" indent="-171450" eaLnBrk="1" hangingPunct="1">
              <a:buFont typeface="Arial" panose="020B0604020202020204" pitchFamily="34" charset="0"/>
              <a:buChar char="•"/>
              <a:defRPr/>
            </a:pPr>
            <a:r>
              <a:rPr lang="en-US" b="0" dirty="0">
                <a:latin typeface="Times New Roman" charset="0"/>
                <a:ea typeface="+mn-ea"/>
              </a:rPr>
              <a:t>Staff, including conditional staff, are reporting illnesses and symptoms of illnesses that can be transmitted through food. </a:t>
            </a:r>
          </a:p>
          <a:p>
            <a:pPr marL="171450" indent="-171450" eaLnBrk="1" hangingPunct="1">
              <a:buFont typeface="Arial" panose="020B0604020202020204" pitchFamily="34" charset="0"/>
              <a:buChar char="•"/>
              <a:defRPr/>
            </a:pPr>
            <a:r>
              <a:rPr lang="en-US" b="0" dirty="0">
                <a:latin typeface="Times New Roman" charset="0"/>
                <a:ea typeface="+mn-ea"/>
              </a:rPr>
              <a:t>Food safety procedures are written down, implemented, and maintained where required by the regulatory authority.</a:t>
            </a:r>
          </a:p>
        </p:txBody>
      </p:sp>
    </p:spTree>
    <p:extLst>
      <p:ext uri="{BB962C8B-B14F-4D97-AF65-F5344CB8AC3E}">
        <p14:creationId xmlns:p14="http://schemas.microsoft.com/office/powerpoint/2010/main" val="97992651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451F1C13-0ACB-F146-92A3-3F4897F7758E}" type="slidenum">
              <a:rPr lang="en-US">
                <a:solidFill>
                  <a:prstClr val="black"/>
                </a:solidFill>
                <a:latin typeface="Arial" charset="0"/>
                <a:ea typeface="ＭＳ Ｐゴシック" charset="0"/>
                <a:cs typeface="ＭＳ Ｐゴシック" charset="0"/>
              </a:rPr>
              <a:pPr/>
              <a:t>34</a:t>
            </a:fld>
            <a:endParaRPr lang="en-US" dirty="0">
              <a:solidFill>
                <a:prstClr val="black"/>
              </a:solidFill>
              <a:latin typeface="Arial" charset="0"/>
              <a:ea typeface="ＭＳ Ｐゴシック" charset="0"/>
              <a:cs typeface="ＭＳ Ｐゴシック" charset="0"/>
            </a:endParaRPr>
          </a:p>
        </p:txBody>
      </p:sp>
      <p:sp>
        <p:nvSpPr>
          <p:cNvPr id="433155"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57250" y="4392431"/>
            <a:ext cx="5218043" cy="4114487"/>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r>
              <a:rPr lang="en-US" b="1" dirty="0">
                <a:latin typeface="Times New Roman" charset="0"/>
                <a:ea typeface="+mn-ea"/>
                <a:cs typeface="Times New Roman" charset="0"/>
              </a:rPr>
              <a:t>Instructor Notes</a:t>
            </a:r>
            <a:r>
              <a:rPr lang="en-US" b="1" dirty="0">
                <a:solidFill>
                  <a:srgbClr val="FF3300"/>
                </a:solidFill>
                <a:latin typeface="Times New Roman" charset="0"/>
                <a:ea typeface="+mn-ea"/>
              </a:rPr>
              <a:t> </a:t>
            </a:r>
          </a:p>
          <a:p>
            <a:pPr marL="171450" indent="-171450" eaLnBrk="1" hangingPunct="1">
              <a:buFont typeface="Arial" panose="020B0604020202020204" pitchFamily="34" charset="0"/>
              <a:buChar char="•"/>
              <a:defRPr/>
            </a:pPr>
            <a:r>
              <a:rPr lang="en-US" b="0" dirty="0">
                <a:latin typeface="Times New Roman" charset="0"/>
                <a:ea typeface="+mn-ea"/>
              </a:rPr>
              <a:t>Marketing your food safety efforts will show staff and guests alike that you take food safety seriously. Emphasize your support of food safety training and policies. </a:t>
            </a:r>
          </a:p>
          <a:p>
            <a:pPr marL="171450" indent="-171450" eaLnBrk="1" hangingPunct="1">
              <a:buFont typeface="Arial" panose="020B0604020202020204" pitchFamily="34" charset="0"/>
              <a:buChar char="•"/>
              <a:defRPr/>
            </a:pPr>
            <a:r>
              <a:rPr lang="en-US" b="0" dirty="0">
                <a:latin typeface="Times New Roman" charset="0"/>
                <a:ea typeface="+mn-ea"/>
              </a:rPr>
              <a:t>Offer training courses and evaluate and update them as needed.</a:t>
            </a:r>
          </a:p>
          <a:p>
            <a:pPr marL="171450" indent="-171450" eaLnBrk="1" hangingPunct="1">
              <a:buFont typeface="Arial" panose="020B0604020202020204" pitchFamily="34" charset="0"/>
              <a:buChar char="•"/>
              <a:defRPr/>
            </a:pPr>
            <a:r>
              <a:rPr lang="en-US" b="0" dirty="0">
                <a:latin typeface="Times New Roman" charset="0"/>
                <a:ea typeface="+mn-ea"/>
              </a:rPr>
              <a:t>Discuss food safety expectations. Document food-handling procedures and update them as needed.</a:t>
            </a:r>
          </a:p>
          <a:p>
            <a:pPr marL="171450" indent="-171450" eaLnBrk="1" hangingPunct="1">
              <a:buFont typeface="Arial" panose="020B0604020202020204" pitchFamily="34" charset="0"/>
              <a:buChar char="•"/>
              <a:defRPr/>
            </a:pPr>
            <a:r>
              <a:rPr lang="en-US" b="0" dirty="0">
                <a:latin typeface="Times New Roman" charset="0"/>
                <a:ea typeface="+mn-ea"/>
              </a:rPr>
              <a:t>Consider awarding certificates for training and small rewards for good food safety records.</a:t>
            </a:r>
          </a:p>
          <a:p>
            <a:pPr marL="171450" indent="-171450" eaLnBrk="1" hangingPunct="1">
              <a:buFont typeface="Arial" panose="020B0604020202020204" pitchFamily="34" charset="0"/>
              <a:buChar char="•"/>
              <a:defRPr/>
            </a:pPr>
            <a:r>
              <a:rPr lang="en-US" b="0" dirty="0">
                <a:latin typeface="Times New Roman" charset="0"/>
                <a:ea typeface="+mn-ea"/>
              </a:rPr>
              <a:t>Set an example by following all food safety rules yourself.</a:t>
            </a:r>
          </a:p>
          <a:p>
            <a:pPr marL="171450" indent="-171450" eaLnBrk="1" hangingPunct="1">
              <a:buFont typeface="Arial" panose="020B0604020202020204" pitchFamily="34" charset="0"/>
              <a:buChar char="•"/>
              <a:defRPr/>
            </a:pPr>
            <a:r>
              <a:rPr lang="en-US" b="0" dirty="0">
                <a:latin typeface="Times New Roman" charset="0"/>
                <a:ea typeface="+mn-ea"/>
              </a:rPr>
              <a:t>You should also show guests that staff know and follow food safety rules. Make sure your staff’s hygiene and appearance reflect your food safety focus. Post food safety ideas and information in appropriate locations at your operation. Ensure that staff can answer simple food safety questions when asked.</a:t>
            </a:r>
          </a:p>
        </p:txBody>
      </p:sp>
    </p:spTree>
    <p:extLst>
      <p:ext uri="{BB962C8B-B14F-4D97-AF65-F5344CB8AC3E}">
        <p14:creationId xmlns:p14="http://schemas.microsoft.com/office/powerpoint/2010/main" val="41893492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4</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65871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290A207-A54E-464F-989C-62905C46717E}" type="slidenum">
              <a:rPr lang="en-US">
                <a:solidFill>
                  <a:prstClr val="black"/>
                </a:solidFill>
                <a:latin typeface="Arial" charset="0"/>
                <a:ea typeface="ＭＳ Ｐゴシック" charset="0"/>
                <a:cs typeface="ＭＳ Ｐゴシック" charset="0"/>
              </a:rPr>
              <a:pPr/>
              <a:t>5</a:t>
            </a:fld>
            <a:endParaRPr lang="en-US" dirty="0">
              <a:solidFill>
                <a:prstClr val="black"/>
              </a:solidFill>
              <a:latin typeface="Arial" charset="0"/>
              <a:ea typeface="ＭＳ Ｐゴシック" charset="0"/>
              <a:cs typeface="ＭＳ Ｐゴシック" charset="0"/>
            </a:endParaRPr>
          </a:p>
        </p:txBody>
      </p:sp>
      <p:sp>
        <p:nvSpPr>
          <p:cNvPr id="412675" name="Rectangle 2"/>
          <p:cNvSpPr>
            <a:spLocks noGrp="1" noRot="1" noChangeAspect="1" noChangeArrowheads="1" noTextEdit="1"/>
          </p:cNvSpPr>
          <p:nvPr>
            <p:ph type="sldImg"/>
          </p:nvPr>
        </p:nvSpPr>
        <p:spPr>
          <a:xfrm>
            <a:off x="1143000" y="687388"/>
            <a:ext cx="4572000" cy="3429000"/>
          </a:xfrm>
          <a:ln/>
        </p:spPr>
      </p:sp>
      <p:sp>
        <p:nvSpPr>
          <p:cNvPr id="4" name="Notes Placeholder 1"/>
          <p:cNvSpPr>
            <a:spLocks noGrp="1"/>
          </p:cNvSpPr>
          <p:nvPr>
            <p:ph type="body" idx="3"/>
          </p:nvPr>
        </p:nvSpPr>
        <p:spPr>
          <a:xfrm>
            <a:off x="685800" y="4343400"/>
            <a:ext cx="5486400" cy="4114800"/>
          </a:xfrm>
        </p:spPr>
        <p:txBody>
          <a:bodyPr/>
          <a:lstStyle/>
          <a:p>
            <a:endParaRPr lang="en-US" dirty="0"/>
          </a:p>
        </p:txBody>
      </p:sp>
    </p:spTree>
    <p:extLst>
      <p:ext uri="{BB962C8B-B14F-4D97-AF65-F5344CB8AC3E}">
        <p14:creationId xmlns:p14="http://schemas.microsoft.com/office/powerpoint/2010/main" val="5405887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7560C84B-A7FF-7843-AFDB-1EF50BAA420A}" type="slidenum">
              <a:rPr lang="en-US">
                <a:solidFill>
                  <a:prstClr val="black"/>
                </a:solidFill>
                <a:latin typeface="Arial" charset="0"/>
                <a:ea typeface="ＭＳ Ｐゴシック" charset="0"/>
                <a:cs typeface="ＭＳ Ｐゴシック" charset="0"/>
              </a:rPr>
              <a:pPr/>
              <a:t>6</a:t>
            </a:fld>
            <a:endParaRPr lang="en-US" dirty="0">
              <a:solidFill>
                <a:prstClr val="black"/>
              </a:solidFill>
              <a:latin typeface="Arial" charset="0"/>
              <a:ea typeface="ＭＳ Ｐゴシック" charset="0"/>
              <a:cs typeface="ＭＳ Ｐゴシック" charset="0"/>
            </a:endParaRPr>
          </a:p>
        </p:txBody>
      </p:sp>
      <p:sp>
        <p:nvSpPr>
          <p:cNvPr id="413699" name="Rectangle 2"/>
          <p:cNvSpPr>
            <a:spLocks noGrp="1" noRot="1" noChangeAspect="1" noChangeArrowheads="1" noTextEdit="1"/>
          </p:cNvSpPr>
          <p:nvPr>
            <p:ph type="sldImg"/>
          </p:nvPr>
        </p:nvSpPr>
        <p:spPr>
          <a:xfrm>
            <a:off x="1143000" y="687388"/>
            <a:ext cx="4572000" cy="3429000"/>
          </a:xfrm>
          <a:ln/>
        </p:spPr>
      </p:sp>
      <p:sp>
        <p:nvSpPr>
          <p:cNvPr id="294916" name="Rectangle 3"/>
          <p:cNvSpPr>
            <a:spLocks noGrp="1" noChangeArrowheads="1"/>
          </p:cNvSpPr>
          <p:nvPr>
            <p:ph type="body" idx="1"/>
          </p:nvPr>
        </p:nvSpPr>
        <p:spPr>
          <a:xfrm>
            <a:off x="745435" y="4344337"/>
            <a:ext cx="5367130" cy="4112926"/>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spcBef>
                <a:spcPct val="50000"/>
              </a:spcBef>
              <a:defRPr/>
            </a:pPr>
            <a:r>
              <a:rPr lang="en-US" b="1" dirty="0">
                <a:latin typeface="Times New Roman" charset="0"/>
                <a:ea typeface="+mn-ea"/>
                <a:cs typeface="Times New Roman" charset="0"/>
              </a:rPr>
              <a:t>Instructor Notes</a:t>
            </a:r>
            <a:endParaRPr lang="en-US" dirty="0">
              <a:latin typeface="Times New Roman" charset="0"/>
              <a:ea typeface="+mn-ea"/>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Pressure to work quickly can make it hard to take the time to follow food safety practices.</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Your</a:t>
            </a:r>
            <a:r>
              <a:rPr lang="en-US" baseline="0" dirty="0">
                <a:latin typeface="Times New Roman" charset="0"/>
                <a:cs typeface="+mn-cs"/>
              </a:rPr>
              <a:t> </a:t>
            </a:r>
            <a:r>
              <a:rPr lang="en-US" dirty="0">
                <a:latin typeface="Times New Roman" charset="0"/>
                <a:cs typeface="+mn-cs"/>
              </a:rPr>
              <a:t>staff may speak a different language than you do, which can make it difficult to communicate. Cultural differences can also influence how food handlers view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Staff often have different levels of education making it more challenging to teach them food safety.</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Illness-causing microorganisms are more frequently found on food that once was considered safe. </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Food that is received from suppliers who are not practicing food safety can cause a foodborne-illness outbreak.</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The number of customers at high risk for getting a foodborne illness is increasing. An example of this is the growing elderly population.</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mn-cs"/>
              </a:rPr>
              <a:t>Training new staff leaves less time for food safety training.</a:t>
            </a:r>
          </a:p>
          <a:p>
            <a:pPr marL="171450" indent="-171450" eaLnBrk="1" hangingPunct="1">
              <a:spcBef>
                <a:spcPct val="50000"/>
              </a:spcBef>
              <a:buSzPct val="80000"/>
              <a:buFont typeface="Arial" panose="020B0604020202020204" pitchFamily="34" charset="0"/>
              <a:buChar char="•"/>
              <a:defRPr/>
            </a:pPr>
            <a:r>
              <a:rPr lang="en-US" dirty="0">
                <a:latin typeface="Times New Roman" charset="0"/>
                <a:cs typeface="Times New Roman" charset="0"/>
              </a:rPr>
              <a:t>The ServSafe program will provide the tools needed to overcome the challenges in managing a good food safety program.</a:t>
            </a:r>
          </a:p>
        </p:txBody>
      </p:sp>
    </p:spTree>
    <p:extLst>
      <p:ext uri="{BB962C8B-B14F-4D97-AF65-F5344CB8AC3E}">
        <p14:creationId xmlns:p14="http://schemas.microsoft.com/office/powerpoint/2010/main" val="3824490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DF4DBFC7-6F37-2E41-916B-EE954EB21FCC}" type="slidenum">
              <a:rPr lang="en-US">
                <a:solidFill>
                  <a:prstClr val="black"/>
                </a:solidFill>
                <a:latin typeface="Arial" charset="0"/>
                <a:ea typeface="ＭＳ Ｐゴシック" charset="0"/>
                <a:cs typeface="ＭＳ Ｐゴシック" charset="0"/>
              </a:rPr>
              <a:pPr/>
              <a:t>7</a:t>
            </a:fld>
            <a:endParaRPr lang="en-US" dirty="0">
              <a:solidFill>
                <a:prstClr val="black"/>
              </a:solidFill>
              <a:latin typeface="Arial" charset="0"/>
              <a:ea typeface="ＭＳ Ｐゴシック" charset="0"/>
              <a:cs typeface="ＭＳ Ｐゴシック" charset="0"/>
            </a:endParaRPr>
          </a:p>
        </p:txBody>
      </p:sp>
      <p:sp>
        <p:nvSpPr>
          <p:cNvPr id="414723" name="Rectangle 2"/>
          <p:cNvSpPr>
            <a:spLocks noGrp="1" noRot="1" noChangeAspect="1" noChangeArrowheads="1" noTextEdit="1"/>
          </p:cNvSpPr>
          <p:nvPr>
            <p:ph type="sldImg"/>
          </p:nvPr>
        </p:nvSpPr>
        <p:spPr>
          <a:xfrm>
            <a:off x="1143000" y="687388"/>
            <a:ext cx="4572000" cy="3429000"/>
          </a:xfrm>
          <a:ln/>
        </p:spPr>
      </p:sp>
      <p:sp>
        <p:nvSpPr>
          <p:cNvPr id="295940" name="Rectangle 3"/>
          <p:cNvSpPr>
            <a:spLocks noGrp="1" noChangeArrowheads="1"/>
          </p:cNvSpPr>
          <p:nvPr>
            <p:ph type="body" idx="1"/>
          </p:nvPr>
        </p:nvSpPr>
        <p:spPr>
          <a:xfrm>
            <a:off x="685800" y="4344337"/>
            <a:ext cx="5255315" cy="4112926"/>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lnSpc>
                <a:spcPct val="80000"/>
              </a:lnSpc>
              <a:spcBef>
                <a:spcPct val="50000"/>
              </a:spcBef>
            </a:pPr>
            <a:r>
              <a:rPr lang="en-US" b="1" dirty="0">
                <a:latin typeface="Times New Roman" charset="0"/>
                <a:cs typeface="Times New Roman" charset="0"/>
              </a:rPr>
              <a:t>Instructor Notes</a:t>
            </a:r>
          </a:p>
          <a:p>
            <a:pPr marL="114300" indent="-114300" eaLnBrk="1" hangingPunct="1">
              <a:lnSpc>
                <a:spcPct val="80000"/>
              </a:lnSpc>
              <a:spcBef>
                <a:spcPct val="50000"/>
              </a:spcBef>
              <a:buSzPct val="80000"/>
              <a:buFontTx/>
              <a:buChar char="•"/>
              <a:defRPr/>
            </a:pPr>
            <a:r>
              <a:rPr lang="en-US" dirty="0">
                <a:latin typeface="Times New Roman" charset="0"/>
                <a:cs typeface="Times New Roman" charset="0"/>
              </a:rPr>
              <a:t>National Restaurant Association figures show that one foodborne-illness outbreak can cost an operation thousands of dollars and even result in closure. </a:t>
            </a:r>
          </a:p>
        </p:txBody>
      </p:sp>
    </p:spTree>
    <p:extLst>
      <p:ext uri="{BB962C8B-B14F-4D97-AF65-F5344CB8AC3E}">
        <p14:creationId xmlns:p14="http://schemas.microsoft.com/office/powerpoint/2010/main" val="3451127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EC38286D-F1B5-314B-9A25-1C70550D824B}" type="slidenum">
              <a:rPr lang="en-US">
                <a:solidFill>
                  <a:prstClr val="black"/>
                </a:solidFill>
                <a:latin typeface="Arial" charset="0"/>
                <a:ea typeface="ＭＳ Ｐゴシック" charset="0"/>
                <a:cs typeface="ＭＳ Ｐゴシック" charset="0"/>
              </a:rPr>
              <a:pPr/>
              <a:t>8</a:t>
            </a:fld>
            <a:endParaRPr lang="en-US" dirty="0">
              <a:solidFill>
                <a:prstClr val="black"/>
              </a:solidFill>
              <a:latin typeface="Arial" charset="0"/>
              <a:ea typeface="ＭＳ Ｐゴシック" charset="0"/>
              <a:cs typeface="ＭＳ Ｐゴシック" charset="0"/>
            </a:endParaRPr>
          </a:p>
        </p:txBody>
      </p:sp>
      <p:sp>
        <p:nvSpPr>
          <p:cNvPr id="415747" name="Rectangle 2"/>
          <p:cNvSpPr>
            <a:spLocks noGrp="1" noRot="1" noChangeAspect="1" noChangeArrowheads="1" noTextEdit="1"/>
          </p:cNvSpPr>
          <p:nvPr>
            <p:ph type="sldImg"/>
          </p:nvPr>
        </p:nvSpPr>
        <p:spPr>
          <a:xfrm>
            <a:off x="1143000" y="687388"/>
            <a:ext cx="4572000" cy="3429000"/>
          </a:xfrm>
          <a:ln/>
        </p:spPr>
      </p:sp>
      <p:sp>
        <p:nvSpPr>
          <p:cNvPr id="6" name="Rectangle 3"/>
          <p:cNvSpPr>
            <a:spLocks noGrp="1" noChangeArrowheads="1"/>
          </p:cNvSpPr>
          <p:nvPr>
            <p:ph type="body" idx="3"/>
          </p:nvPr>
        </p:nvSpPr>
        <p:spPr>
          <a:xfrm>
            <a:off x="745435" y="4572001"/>
            <a:ext cx="5255315" cy="4112926"/>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lnSpc>
                <a:spcPct val="80000"/>
              </a:lnSpc>
              <a:spcBef>
                <a:spcPct val="50000"/>
              </a:spcBef>
            </a:pPr>
            <a:r>
              <a:rPr lang="en-US" b="1" dirty="0">
                <a:latin typeface="Times New Roman" charset="0"/>
                <a:cs typeface="Times New Roman" charset="0"/>
              </a:rPr>
              <a:t>Instructor Notes</a:t>
            </a:r>
          </a:p>
          <a:p>
            <a:pPr marL="112163" indent="-112163">
              <a:lnSpc>
                <a:spcPct val="80000"/>
              </a:lnSpc>
              <a:spcBef>
                <a:spcPct val="50000"/>
              </a:spcBef>
              <a:buSzPct val="80000"/>
              <a:buFontTx/>
              <a:buChar char="•"/>
            </a:pPr>
            <a:r>
              <a:rPr lang="en-US" dirty="0">
                <a:latin typeface="Times New Roman" charset="0"/>
                <a:cs typeface="Times New Roman" charset="0"/>
              </a:rPr>
              <a:t>National Restaurant Association figures show that a foodborne-illness outbreak can cost an operation thousands of dollars. </a:t>
            </a:r>
          </a:p>
          <a:p>
            <a:pPr marL="112163" indent="-112163">
              <a:lnSpc>
                <a:spcPct val="80000"/>
              </a:lnSpc>
              <a:spcBef>
                <a:spcPct val="50000"/>
              </a:spcBef>
              <a:buSzPct val="80000"/>
              <a:buFontTx/>
              <a:buChar char="•"/>
            </a:pPr>
            <a:r>
              <a:rPr lang="en-US" dirty="0">
                <a:latin typeface="Times New Roman" charset="0"/>
                <a:cs typeface="Times New Roman" charset="0"/>
              </a:rPr>
              <a:t>Most important are the human costs. Victims of foodborne illnesses may experience lost work, medical costs and long-term disability, and death.  </a:t>
            </a:r>
          </a:p>
        </p:txBody>
      </p:sp>
    </p:spTree>
    <p:extLst>
      <p:ext uri="{BB962C8B-B14F-4D97-AF65-F5344CB8AC3E}">
        <p14:creationId xmlns:p14="http://schemas.microsoft.com/office/powerpoint/2010/main" val="20919055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8206">
              <a:defRPr sz="1200">
                <a:solidFill>
                  <a:schemeClr val="tx1"/>
                </a:solidFill>
                <a:latin typeface="Times New Roman" charset="0"/>
                <a:ea typeface="ヒラギノ角ゴ Pro W3" charset="0"/>
              </a:defRPr>
            </a:lvl1pPr>
            <a:lvl2pPr marL="729057" indent="-280406" defTabSz="908206">
              <a:defRPr sz="1200">
                <a:solidFill>
                  <a:schemeClr val="tx1"/>
                </a:solidFill>
                <a:latin typeface="Times New Roman" charset="0"/>
                <a:ea typeface="ヒラギノ角ゴ Pro W3" charset="0"/>
              </a:defRPr>
            </a:lvl2pPr>
            <a:lvl3pPr marL="1121626" indent="-224325" defTabSz="908206">
              <a:defRPr sz="1200">
                <a:solidFill>
                  <a:schemeClr val="tx1"/>
                </a:solidFill>
                <a:latin typeface="Times New Roman" charset="0"/>
                <a:ea typeface="ヒラギノ角ゴ Pro W3" charset="0"/>
              </a:defRPr>
            </a:lvl3pPr>
            <a:lvl4pPr marL="1570276" indent="-224325" defTabSz="908206">
              <a:defRPr sz="1200">
                <a:solidFill>
                  <a:schemeClr val="tx1"/>
                </a:solidFill>
                <a:latin typeface="Times New Roman" charset="0"/>
                <a:ea typeface="ヒラギノ角ゴ Pro W3" charset="0"/>
              </a:defRPr>
            </a:lvl4pPr>
            <a:lvl5pPr marL="2018927" indent="-224325" defTabSz="908206">
              <a:defRPr sz="1200">
                <a:solidFill>
                  <a:schemeClr val="tx1"/>
                </a:solidFill>
                <a:latin typeface="Times New Roman" charset="0"/>
                <a:ea typeface="ヒラギノ角ゴ Pro W3" charset="0"/>
              </a:defRPr>
            </a:lvl5pPr>
            <a:lvl6pPr marL="246757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6pPr>
            <a:lvl7pPr marL="2916227"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7pPr>
            <a:lvl8pPr marL="336487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8pPr>
            <a:lvl9pPr marL="3813528" indent="-224325" defTabSz="908206" eaLnBrk="0" fontAlgn="base" hangingPunct="0">
              <a:spcBef>
                <a:spcPct val="30000"/>
              </a:spcBef>
              <a:spcAft>
                <a:spcPct val="0"/>
              </a:spcAft>
              <a:defRPr sz="1200">
                <a:solidFill>
                  <a:schemeClr val="tx1"/>
                </a:solidFill>
                <a:latin typeface="Times New Roman" charset="0"/>
                <a:ea typeface="ヒラギノ角ゴ Pro W3" charset="0"/>
              </a:defRPr>
            </a:lvl9pPr>
          </a:lstStyle>
          <a:p>
            <a:fld id="{19F18C01-5696-D547-AF4D-13EA765E90E4}" type="slidenum">
              <a:rPr lang="en-US">
                <a:solidFill>
                  <a:prstClr val="black"/>
                </a:solidFill>
                <a:latin typeface="Arial" charset="0"/>
                <a:ea typeface="ＭＳ Ｐゴシック" charset="0"/>
                <a:cs typeface="ＭＳ Ｐゴシック" charset="0"/>
              </a:rPr>
              <a:pPr/>
              <a:t>9</a:t>
            </a:fld>
            <a:endParaRPr lang="en-US" dirty="0">
              <a:solidFill>
                <a:prstClr val="black"/>
              </a:solidFill>
              <a:latin typeface="Arial" charset="0"/>
              <a:ea typeface="ＭＳ Ｐゴシック" charset="0"/>
              <a:cs typeface="ＭＳ Ｐゴシック" charset="0"/>
            </a:endParaRPr>
          </a:p>
        </p:txBody>
      </p:sp>
      <p:sp>
        <p:nvSpPr>
          <p:cNvPr id="416771" name="Rectangle 2"/>
          <p:cNvSpPr>
            <a:spLocks noGrp="1" noRot="1" noChangeAspect="1" noChangeArrowheads="1" noTextEdit="1"/>
          </p:cNvSpPr>
          <p:nvPr>
            <p:ph type="sldImg"/>
          </p:nvPr>
        </p:nvSpPr>
        <p:spPr>
          <a:xfrm>
            <a:off x="1143000" y="687388"/>
            <a:ext cx="4572000" cy="3429000"/>
          </a:xfrm>
          <a:ln/>
        </p:spPr>
      </p:sp>
      <p:sp>
        <p:nvSpPr>
          <p:cNvPr id="297988" name="Rectangle 3"/>
          <p:cNvSpPr>
            <a:spLocks noGrp="1" noChangeArrowheads="1"/>
          </p:cNvSpPr>
          <p:nvPr>
            <p:ph type="body" idx="1"/>
          </p:nvPr>
        </p:nvSpPr>
        <p:spPr>
          <a:xfrm>
            <a:off x="745435" y="4343556"/>
            <a:ext cx="5367130" cy="4114488"/>
          </a:xfrm>
          <a:noFill/>
          <a:extLs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lstStyle/>
          <a:p>
            <a:pPr marL="112163" indent="-112163">
              <a:defRPr/>
            </a:pPr>
            <a:r>
              <a:rPr lang="en-US" b="1" dirty="0">
                <a:latin typeface="Times New Roman" charset="0"/>
                <a:ea typeface="+mn-ea"/>
              </a:rPr>
              <a:t>Instructor Notes</a:t>
            </a:r>
          </a:p>
          <a:p>
            <a:pPr marL="114300" indent="-114300" eaLnBrk="1" hangingPunct="1">
              <a:buFontTx/>
              <a:buChar char="•"/>
              <a:defRPr/>
            </a:pPr>
            <a:r>
              <a:rPr lang="en-US" dirty="0">
                <a:latin typeface="Times New Roman" charset="0"/>
                <a:cs typeface="+mn-cs"/>
              </a:rPr>
              <a:t>Unsafe food is usually the result of contamination, which is the presence of harmful substances in the food. </a:t>
            </a:r>
          </a:p>
          <a:p>
            <a:pPr marL="114300" indent="-114300" eaLnBrk="1" hangingPunct="1">
              <a:buFontTx/>
              <a:buChar char="•"/>
              <a:defRPr/>
            </a:pPr>
            <a:r>
              <a:rPr lang="en-US" dirty="0">
                <a:latin typeface="Times New Roman" charset="0"/>
                <a:cs typeface="+mn-cs"/>
              </a:rPr>
              <a:t>Contaminants can come from pathogens, chemicals, or physical objects. They might also come from certain unsafe practices in your operation.</a:t>
            </a:r>
          </a:p>
          <a:p>
            <a:pPr marL="114300" indent="-114300" eaLnBrk="1" hangingPunct="1">
              <a:buFontTx/>
              <a:buChar char="•"/>
              <a:defRPr/>
            </a:pPr>
            <a:r>
              <a:rPr lang="en-US" dirty="0">
                <a:latin typeface="Times New Roman" charset="0"/>
                <a:cs typeface="+mn-cs"/>
              </a:rPr>
              <a:t>Each of the contaminants listed here is a danger to food safety. But biological contaminants are responsible for most foodborne illness.</a:t>
            </a:r>
          </a:p>
        </p:txBody>
      </p:sp>
    </p:spTree>
    <p:extLst>
      <p:ext uri="{BB962C8B-B14F-4D97-AF65-F5344CB8AC3E}">
        <p14:creationId xmlns:p14="http://schemas.microsoft.com/office/powerpoint/2010/main" val="15931801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8.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80.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2.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5" Type="http://schemas.openxmlformats.org/officeDocument/2006/relationships/image" Target="../media/image25.png"/><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7.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29.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0.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Master" Target="../slideMasters/slideMaster1.xml"/><Relationship Id="rId4" Type="http://schemas.openxmlformats.org/officeDocument/2006/relationships/image" Target="../media/image35.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6.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Master" Target="../slideMasters/slideMaster1.xml"/><Relationship Id="rId5" Type="http://schemas.openxmlformats.org/officeDocument/2006/relationships/image" Target="../media/image37.png"/><Relationship Id="rId4" Type="http://schemas.openxmlformats.org/officeDocument/2006/relationships/image" Target="../media/image2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Master" Target="../slideMasters/slideMaster1.xml"/><Relationship Id="rId4" Type="http://schemas.openxmlformats.org/officeDocument/2006/relationships/image" Target="../media/image39.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Master" Target="../slideMasters/slideMaster1.xml"/><Relationship Id="rId4" Type="http://schemas.openxmlformats.org/officeDocument/2006/relationships/image" Target="../media/image43.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13.png"/></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4.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58.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4.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68.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0.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7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50.png"/><Relationship Id="rId1" Type="http://schemas.openxmlformats.org/officeDocument/2006/relationships/slideMaster" Target="../slideMasters/slideMaster2.xml"/><Relationship Id="rId5" Type="http://schemas.openxmlformats.org/officeDocument/2006/relationships/image" Target="../media/image49.png"/><Relationship Id="rId4" Type="http://schemas.openxmlformats.org/officeDocument/2006/relationships/image" Target="../media/image80.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2.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4.png"/></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6.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9.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58.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0.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2.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4.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6.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68.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0.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2.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50.png"/><Relationship Id="rId1" Type="http://schemas.openxmlformats.org/officeDocument/2006/relationships/slideMaster" Target="../slideMasters/slideMaster3.xml"/><Relationship Id="rId5" Type="http://schemas.openxmlformats.org/officeDocument/2006/relationships/image" Target="../media/image49.png"/><Relationship Id="rId4" Type="http://schemas.openxmlformats.org/officeDocument/2006/relationships/image" Target="../media/image76.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24459" y="976392"/>
            <a:ext cx="2968691" cy="990844"/>
          </a:xfrm>
          <a:prstGeom prst="rect">
            <a:avLst/>
          </a:prstGeom>
        </p:spPr>
      </p:pic>
    </p:spTree>
    <p:extLst>
      <p:ext uri="{BB962C8B-B14F-4D97-AF65-F5344CB8AC3E}">
        <p14:creationId xmlns:p14="http://schemas.microsoft.com/office/powerpoint/2010/main" val="105745788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3408309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585769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4488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9ABA70D-E27E-234F-87B6-729779E0AC2B}" type="slidenum">
              <a:rPr lang="en-US"/>
              <a:pPr/>
              <a:t>‹#›</a:t>
            </a:fld>
            <a:endParaRPr lang="en-US" dirty="0"/>
          </a:p>
        </p:txBody>
      </p:sp>
    </p:spTree>
    <p:extLst>
      <p:ext uri="{BB962C8B-B14F-4D97-AF65-F5344CB8AC3E}">
        <p14:creationId xmlns:p14="http://schemas.microsoft.com/office/powerpoint/2010/main" val="243704446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B4CE7D76-62EF-1043-AE61-356B6F0072E6}" type="slidenum">
              <a:rPr lang="en-US"/>
              <a:pPr/>
              <a:t>‹#›</a:t>
            </a:fld>
            <a:endParaRPr lang="en-US" dirty="0"/>
          </a:p>
        </p:txBody>
      </p:sp>
    </p:spTree>
    <p:extLst>
      <p:ext uri="{BB962C8B-B14F-4D97-AF65-F5344CB8AC3E}">
        <p14:creationId xmlns:p14="http://schemas.microsoft.com/office/powerpoint/2010/main" val="42856793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4DDEA1A8-ED94-FB45-A5DE-E450495E86A9}" type="slidenum">
              <a:rPr lang="en-US"/>
              <a:pPr/>
              <a:t>‹#›</a:t>
            </a:fld>
            <a:endParaRPr lang="en-US" dirty="0"/>
          </a:p>
        </p:txBody>
      </p:sp>
    </p:spTree>
    <p:extLst>
      <p:ext uri="{BB962C8B-B14F-4D97-AF65-F5344CB8AC3E}">
        <p14:creationId xmlns:p14="http://schemas.microsoft.com/office/powerpoint/2010/main" val="2600223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p>
        </p:txBody>
      </p:sp>
      <p:sp>
        <p:nvSpPr>
          <p:cNvPr id="8" name="Slide Number Placeholder 2"/>
          <p:cNvSpPr>
            <a:spLocks noGrp="1"/>
          </p:cNvSpPr>
          <p:nvPr>
            <p:ph type="sldNum" sz="quarter" idx="11"/>
          </p:nvPr>
        </p:nvSpPr>
        <p:spPr/>
        <p:txBody>
          <a:bodyPr/>
          <a:lstStyle>
            <a:lvl1pPr>
              <a:defRPr/>
            </a:lvl1pPr>
          </a:lstStyle>
          <a:p>
            <a:fld id="{4BAF7536-E73E-B646-B165-2ECA376BBF46}" type="slidenum">
              <a:rPr lang="en-US"/>
              <a:pPr/>
              <a:t>‹#›</a:t>
            </a:fld>
            <a:endParaRPr lang="en-US" dirty="0"/>
          </a:p>
        </p:txBody>
      </p:sp>
    </p:spTree>
    <p:extLst>
      <p:ext uri="{BB962C8B-B14F-4D97-AF65-F5344CB8AC3E}">
        <p14:creationId xmlns:p14="http://schemas.microsoft.com/office/powerpoint/2010/main" val="270451652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p>
        </p:txBody>
      </p:sp>
      <p:sp>
        <p:nvSpPr>
          <p:cNvPr id="4" name="Slide Number Placeholder 2"/>
          <p:cNvSpPr>
            <a:spLocks noGrp="1"/>
          </p:cNvSpPr>
          <p:nvPr>
            <p:ph type="sldNum" sz="quarter" idx="11"/>
          </p:nvPr>
        </p:nvSpPr>
        <p:spPr/>
        <p:txBody>
          <a:bodyPr/>
          <a:lstStyle>
            <a:lvl1pPr>
              <a:defRPr/>
            </a:lvl1pPr>
          </a:lstStyle>
          <a:p>
            <a:fld id="{8C3A8E77-AC52-9048-B267-2F32DAB7C29F}" type="slidenum">
              <a:rPr lang="en-US"/>
              <a:pPr/>
              <a:t>‹#›</a:t>
            </a:fld>
            <a:endParaRPr lang="en-US" dirty="0"/>
          </a:p>
        </p:txBody>
      </p:sp>
    </p:spTree>
    <p:extLst>
      <p:ext uri="{BB962C8B-B14F-4D97-AF65-F5344CB8AC3E}">
        <p14:creationId xmlns:p14="http://schemas.microsoft.com/office/powerpoint/2010/main" val="7366886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p>
        </p:txBody>
      </p:sp>
      <p:sp>
        <p:nvSpPr>
          <p:cNvPr id="3" name="Slide Number Placeholder 2"/>
          <p:cNvSpPr>
            <a:spLocks noGrp="1"/>
          </p:cNvSpPr>
          <p:nvPr>
            <p:ph type="sldNum" sz="quarter" idx="11"/>
          </p:nvPr>
        </p:nvSpPr>
        <p:spPr/>
        <p:txBody>
          <a:bodyPr/>
          <a:lstStyle>
            <a:lvl1pPr>
              <a:defRPr/>
            </a:lvl1pPr>
          </a:lstStyle>
          <a:p>
            <a:fld id="{0FCB8F12-59C6-6449-AC80-3773B936AA4B}" type="slidenum">
              <a:rPr lang="en-US"/>
              <a:pPr/>
              <a:t>‹#›</a:t>
            </a:fld>
            <a:endParaRPr lang="en-US" dirty="0"/>
          </a:p>
        </p:txBody>
      </p:sp>
    </p:spTree>
    <p:extLst>
      <p:ext uri="{BB962C8B-B14F-4D97-AF65-F5344CB8AC3E}">
        <p14:creationId xmlns:p14="http://schemas.microsoft.com/office/powerpoint/2010/main" val="27882081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D88C0E1-3D8C-6740-846A-A5DDB0F3D728}" type="slidenum">
              <a:rPr lang="en-US"/>
              <a:pPr/>
              <a:t>‹#›</a:t>
            </a:fld>
            <a:endParaRPr lang="en-US" dirty="0"/>
          </a:p>
        </p:txBody>
      </p:sp>
    </p:spTree>
    <p:extLst>
      <p:ext uri="{BB962C8B-B14F-4D97-AF65-F5344CB8AC3E}">
        <p14:creationId xmlns:p14="http://schemas.microsoft.com/office/powerpoint/2010/main" val="229671097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9E401C22-AD70-4E48-9568-C57B338DB64B}" type="slidenum">
              <a:rPr lang="en-US"/>
              <a:pPr/>
              <a:t>‹#›</a:t>
            </a:fld>
            <a:endParaRPr lang="en-US" dirty="0"/>
          </a:p>
        </p:txBody>
      </p:sp>
    </p:spTree>
    <p:extLst>
      <p:ext uri="{BB962C8B-B14F-4D97-AF65-F5344CB8AC3E}">
        <p14:creationId xmlns:p14="http://schemas.microsoft.com/office/powerpoint/2010/main" val="27103337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1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chap2.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5000" y="928192"/>
            <a:ext cx="2431024" cy="1324966"/>
          </a:xfrm>
          <a:prstGeom prst="rect">
            <a:avLst/>
          </a:prstGeom>
        </p:spPr>
      </p:pic>
    </p:spTree>
    <p:extLst>
      <p:ext uri="{BB962C8B-B14F-4D97-AF65-F5344CB8AC3E}">
        <p14:creationId xmlns:p14="http://schemas.microsoft.com/office/powerpoint/2010/main" val="2589456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760DB70C-D1F7-4D41-80DC-4DDBE2F7009C}" type="slidenum">
              <a:rPr lang="en-US"/>
              <a:pPr/>
              <a:t>‹#›</a:t>
            </a:fld>
            <a:endParaRPr lang="en-US" dirty="0"/>
          </a:p>
        </p:txBody>
      </p:sp>
    </p:spTree>
    <p:extLst>
      <p:ext uri="{BB962C8B-B14F-4D97-AF65-F5344CB8AC3E}">
        <p14:creationId xmlns:p14="http://schemas.microsoft.com/office/powerpoint/2010/main" val="3875517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5D40356-2B37-A243-9CC2-AF24D6AD8149}" type="slidenum">
              <a:rPr lang="en-US"/>
              <a:pPr/>
              <a:t>‹#›</a:t>
            </a:fld>
            <a:endParaRPr lang="en-US" dirty="0"/>
          </a:p>
        </p:txBody>
      </p:sp>
    </p:spTree>
    <p:extLst>
      <p:ext uri="{BB962C8B-B14F-4D97-AF65-F5344CB8AC3E}">
        <p14:creationId xmlns:p14="http://schemas.microsoft.com/office/powerpoint/2010/main" val="281543520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p>
        </p:txBody>
      </p:sp>
      <p:sp>
        <p:nvSpPr>
          <p:cNvPr id="5" name="Slide Number Placeholder 2"/>
          <p:cNvSpPr>
            <a:spLocks noGrp="1"/>
          </p:cNvSpPr>
          <p:nvPr>
            <p:ph type="sldNum" sz="quarter" idx="11"/>
          </p:nvPr>
        </p:nvSpPr>
        <p:spPr/>
        <p:txBody>
          <a:bodyPr/>
          <a:lstStyle>
            <a:lvl1pPr>
              <a:defRPr/>
            </a:lvl1pPr>
          </a:lstStyle>
          <a:p>
            <a:fld id="{5BF6D6A3-E9B5-C64B-8EFE-BEA13912754B}" type="slidenum">
              <a:rPr lang="en-US"/>
              <a:pPr/>
              <a:t>‹#›</a:t>
            </a:fld>
            <a:endParaRPr lang="en-US" dirty="0"/>
          </a:p>
        </p:txBody>
      </p:sp>
    </p:spTree>
    <p:extLst>
      <p:ext uri="{BB962C8B-B14F-4D97-AF65-F5344CB8AC3E}">
        <p14:creationId xmlns:p14="http://schemas.microsoft.com/office/powerpoint/2010/main" val="196200231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p>
        </p:txBody>
      </p:sp>
      <p:sp>
        <p:nvSpPr>
          <p:cNvPr id="6" name="Slide Number Placeholder 2"/>
          <p:cNvSpPr>
            <a:spLocks noGrp="1"/>
          </p:cNvSpPr>
          <p:nvPr>
            <p:ph type="sldNum" sz="quarter" idx="11"/>
          </p:nvPr>
        </p:nvSpPr>
        <p:spPr/>
        <p:txBody>
          <a:bodyPr/>
          <a:lstStyle>
            <a:lvl1pPr>
              <a:defRPr/>
            </a:lvl1pPr>
          </a:lstStyle>
          <a:p>
            <a:fld id="{CF51CE6C-B18F-FB4F-9E76-1F78AACF6B4D}" type="slidenum">
              <a:rPr lang="en-US"/>
              <a:pPr/>
              <a:t>‹#›</a:t>
            </a:fld>
            <a:endParaRPr lang="en-US" dirty="0"/>
          </a:p>
        </p:txBody>
      </p:sp>
    </p:spTree>
    <p:extLst>
      <p:ext uri="{BB962C8B-B14F-4D97-AF65-F5344CB8AC3E}">
        <p14:creationId xmlns:p14="http://schemas.microsoft.com/office/powerpoint/2010/main" val="20986913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p>
        </p:txBody>
      </p:sp>
      <p:sp>
        <p:nvSpPr>
          <p:cNvPr id="7" name="Slide Number Placeholder 2"/>
          <p:cNvSpPr>
            <a:spLocks noGrp="1"/>
          </p:cNvSpPr>
          <p:nvPr>
            <p:ph type="sldNum" sz="quarter" idx="11"/>
          </p:nvPr>
        </p:nvSpPr>
        <p:spPr/>
        <p:txBody>
          <a:bodyPr/>
          <a:lstStyle>
            <a:lvl1pPr>
              <a:defRPr/>
            </a:lvl1pPr>
          </a:lstStyle>
          <a:p>
            <a:fld id="{0FD0AE8E-0B84-584D-ABC2-6EF8A6B23651}" type="slidenum">
              <a:rPr lang="en-US"/>
              <a:pPr/>
              <a:t>‹#›</a:t>
            </a:fld>
            <a:endParaRPr lang="en-US" dirty="0"/>
          </a:p>
        </p:txBody>
      </p:sp>
    </p:spTree>
    <p:extLst>
      <p:ext uri="{BB962C8B-B14F-4D97-AF65-F5344CB8AC3E}">
        <p14:creationId xmlns:p14="http://schemas.microsoft.com/office/powerpoint/2010/main" val="4235828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1" y="-8467"/>
            <a:ext cx="528127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chap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24137" y="927446"/>
            <a:ext cx="3099267" cy="1720535"/>
          </a:xfrm>
          <a:prstGeom prst="rect">
            <a:avLst/>
          </a:prstGeom>
        </p:spPr>
      </p:pic>
    </p:spTree>
    <p:extLst>
      <p:ext uri="{BB962C8B-B14F-4D97-AF65-F5344CB8AC3E}">
        <p14:creationId xmlns:p14="http://schemas.microsoft.com/office/powerpoint/2010/main" val="256122010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rotWithShape="1">
          <a:blip r:embed="rId4" cstate="print">
            <a:extLst>
              <a:ext uri="{28A0092B-C50C-407E-A947-70E740481C1C}">
                <a14:useLocalDpi xmlns:a14="http://schemas.microsoft.com/office/drawing/2010/main"/>
              </a:ext>
            </a:extLst>
          </a:blip>
          <a:srcRect t="47856"/>
          <a:stretch/>
        </p:blipFill>
        <p:spPr>
          <a:xfrm>
            <a:off x="5692906" y="1607820"/>
            <a:ext cx="2162377" cy="646894"/>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38800" y="1023771"/>
            <a:ext cx="501363" cy="584049"/>
          </a:xfrm>
          <a:prstGeom prst="rect">
            <a:avLst/>
          </a:prstGeom>
        </p:spPr>
      </p:pic>
    </p:spTree>
    <p:extLst>
      <p:ext uri="{BB962C8B-B14F-4D97-AF65-F5344CB8AC3E}">
        <p14:creationId xmlns:p14="http://schemas.microsoft.com/office/powerpoint/2010/main" val="47246848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5939"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7320"/>
          <a:stretch/>
        </p:blipFill>
        <p:spPr>
          <a:xfrm>
            <a:off x="5638800" y="1605357"/>
            <a:ext cx="2780749" cy="647473"/>
          </a:xfrm>
          <a:prstGeom prst="rect">
            <a:avLst/>
          </a:prstGeom>
        </p:spPr>
      </p:pic>
      <p:pic>
        <p:nvPicPr>
          <p:cNvPr id="6" name="Picture 5"/>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709634" y="1016680"/>
            <a:ext cx="451134" cy="577976"/>
          </a:xfrm>
          <a:prstGeom prst="rect">
            <a:avLst/>
          </a:prstGeom>
        </p:spPr>
      </p:pic>
    </p:spTree>
    <p:extLst>
      <p:ext uri="{BB962C8B-B14F-4D97-AF65-F5344CB8AC3E}">
        <p14:creationId xmlns:p14="http://schemas.microsoft.com/office/powerpoint/2010/main" val="88554229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1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8641" y="0"/>
            <a:ext cx="528127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hap6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9080" y="929209"/>
            <a:ext cx="2749784" cy="1801185"/>
          </a:xfrm>
          <a:prstGeom prst="rect">
            <a:avLst/>
          </a:prstGeom>
        </p:spPr>
      </p:pic>
    </p:spTree>
    <p:extLst>
      <p:ext uri="{BB962C8B-B14F-4D97-AF65-F5344CB8AC3E}">
        <p14:creationId xmlns:p14="http://schemas.microsoft.com/office/powerpoint/2010/main" val="975728815"/>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1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7"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descr="chap7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6820" y="957805"/>
            <a:ext cx="2757465" cy="1359530"/>
          </a:xfrm>
          <a:prstGeom prst="rect">
            <a:avLst/>
          </a:prstGeom>
        </p:spPr>
      </p:pic>
    </p:spTree>
    <p:extLst>
      <p:ext uri="{BB962C8B-B14F-4D97-AF65-F5344CB8AC3E}">
        <p14:creationId xmlns:p14="http://schemas.microsoft.com/office/powerpoint/2010/main" val="282759339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BIntro_8_REC_PineppleMangoSalsa_0624_05_035.jpg"/>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0" y="0"/>
            <a:ext cx="5304751" cy="6858000"/>
          </a:xfrm>
          <a:prstGeom prst="rect">
            <a:avLst/>
          </a:prstGeom>
        </p:spPr>
      </p:pic>
      <p:pic>
        <p:nvPicPr>
          <p:cNvPr id="4" name="Picture 3" descr="chap8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27024"/>
            <a:ext cx="2761305" cy="1390254"/>
          </a:xfrm>
          <a:prstGeom prst="rect">
            <a:avLst/>
          </a:prstGeom>
        </p:spPr>
      </p:pic>
    </p:spTree>
    <p:extLst>
      <p:ext uri="{BB962C8B-B14F-4D97-AF65-F5344CB8AC3E}">
        <p14:creationId xmlns:p14="http://schemas.microsoft.com/office/powerpoint/2010/main" val="164153595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1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9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7720" y="953969"/>
            <a:ext cx="2722900" cy="1298082"/>
          </a:xfrm>
          <a:prstGeom prst="rect">
            <a:avLst/>
          </a:prstGeom>
        </p:spPr>
      </p:pic>
    </p:spTree>
    <p:extLst>
      <p:ext uri="{BB962C8B-B14F-4D97-AF65-F5344CB8AC3E}">
        <p14:creationId xmlns:p14="http://schemas.microsoft.com/office/powerpoint/2010/main" val="108546318"/>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1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287472"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0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0759" y="930720"/>
            <a:ext cx="2185233" cy="1766621"/>
          </a:xfrm>
          <a:prstGeom prst="rect">
            <a:avLst/>
          </a:prstGeom>
        </p:spPr>
      </p:pic>
    </p:spTree>
    <p:extLst>
      <p:ext uri="{BB962C8B-B14F-4D97-AF65-F5344CB8AC3E}">
        <p14:creationId xmlns:p14="http://schemas.microsoft.com/office/powerpoint/2010/main" val="1110121744"/>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14210928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1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10"/>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 name="Picture 1" descr="chap11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53192" y="947856"/>
            <a:ext cx="2434864" cy="1374892"/>
          </a:xfrm>
          <a:prstGeom prst="rect">
            <a:avLst/>
          </a:prstGeom>
        </p:spPr>
      </p:pic>
    </p:spTree>
    <p:extLst>
      <p:ext uri="{BB962C8B-B14F-4D97-AF65-F5344CB8AC3E}">
        <p14:creationId xmlns:p14="http://schemas.microsoft.com/office/powerpoint/2010/main" val="300215746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20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rotWithShape="1">
          <a:blip r:embed="rId4" cstate="print">
            <a:extLst>
              <a:ext uri="{28A0092B-C50C-407E-A947-70E740481C1C}">
                <a14:useLocalDpi xmlns:a14="http://schemas.microsoft.com/office/drawing/2010/main"/>
              </a:ext>
            </a:extLst>
          </a:blip>
          <a:srcRect t="45273" b="-1"/>
          <a:stretch/>
        </p:blipFill>
        <p:spPr>
          <a:xfrm>
            <a:off x="5664336" y="1606550"/>
            <a:ext cx="2120129" cy="712576"/>
          </a:xfrm>
          <a:prstGeom prst="rect">
            <a:avLst/>
          </a:prstGeom>
        </p:spPr>
      </p:pic>
      <p:pic>
        <p:nvPicPr>
          <p:cNvPr id="3" name="Picture 2" descr="chap12_title.png"/>
          <p:cNvPicPr>
            <a:picLocks noChangeAspect="1"/>
          </p:cNvPicPr>
          <p:nvPr userDrawn="1"/>
        </p:nvPicPr>
        <p:blipFill rotWithShape="1">
          <a:blip r:embed="rId5" cstate="hqprint">
            <a:extLst>
              <a:ext uri="{28A0092B-C50C-407E-A947-70E740481C1C}">
                <a14:useLocalDpi xmlns:a14="http://schemas.microsoft.com/office/drawing/2010/main"/>
              </a:ext>
            </a:extLst>
          </a:blip>
          <a:srcRect/>
          <a:stretch/>
        </p:blipFill>
        <p:spPr>
          <a:xfrm>
            <a:off x="5679920" y="928539"/>
            <a:ext cx="773387" cy="655786"/>
          </a:xfrm>
          <a:prstGeom prst="rect">
            <a:avLst/>
          </a:prstGeom>
        </p:spPr>
      </p:pic>
    </p:spTree>
    <p:extLst>
      <p:ext uri="{BB962C8B-B14F-4D97-AF65-F5344CB8AC3E}">
        <p14:creationId xmlns:p14="http://schemas.microsoft.com/office/powerpoint/2010/main" val="3211438271"/>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2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b="-2"/>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descr="chap13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3953" y="926609"/>
            <a:ext cx="2427183" cy="1390254"/>
          </a:xfrm>
          <a:prstGeom prst="rect">
            <a:avLst/>
          </a:prstGeom>
        </p:spPr>
      </p:pic>
    </p:spTree>
    <p:extLst>
      <p:ext uri="{BB962C8B-B14F-4D97-AF65-F5344CB8AC3E}">
        <p14:creationId xmlns:p14="http://schemas.microsoft.com/office/powerpoint/2010/main" val="1770501109"/>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2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6" name="Picture 5" descr="chap14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04636" y="917060"/>
            <a:ext cx="2308128" cy="1709014"/>
          </a:xfrm>
          <a:prstGeom prst="rect">
            <a:avLst/>
          </a:prstGeom>
        </p:spPr>
      </p:pic>
    </p:spTree>
    <p:extLst>
      <p:ext uri="{BB962C8B-B14F-4D97-AF65-F5344CB8AC3E}">
        <p14:creationId xmlns:p14="http://schemas.microsoft.com/office/powerpoint/2010/main" val="566467380"/>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descr="chap15_title.png"/>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70596" y="948030"/>
            <a:ext cx="2427183" cy="1390254"/>
          </a:xfrm>
          <a:prstGeom prst="rect">
            <a:avLst/>
          </a:prstGeom>
        </p:spPr>
      </p:pic>
    </p:spTree>
    <p:extLst>
      <p:ext uri="{BB962C8B-B14F-4D97-AF65-F5344CB8AC3E}">
        <p14:creationId xmlns:p14="http://schemas.microsoft.com/office/powerpoint/2010/main" val="2765994566"/>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2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5314950" cy="685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a:solidFill>
                  <a:schemeClr val="tx1"/>
                </a:solidFill>
                <a:latin typeface="Arial"/>
                <a:cs typeface="Arial"/>
              </a:rPr>
              <a:t>ServSafe</a:t>
            </a:r>
            <a:r>
              <a:rPr lang="en-US" sz="3000" b="1" i="0" baseline="0" dirty="0">
                <a:solidFill>
                  <a:schemeClr val="tx1"/>
                </a:solidFill>
                <a:latin typeface="Arial"/>
                <a:cs typeface="Arial"/>
              </a:rPr>
              <a:t> </a:t>
            </a:r>
            <a:r>
              <a:rPr lang="en-US" sz="3000" b="1" i="0" dirty="0">
                <a:solidFill>
                  <a:schemeClr val="tx1"/>
                </a:solidFill>
                <a:latin typeface="Arial"/>
                <a:cs typeface="Arial"/>
              </a:rPr>
              <a:t>Coursebook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847207783"/>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
        <p:nvSpPr>
          <p:cNvPr id="6" name="TextBox 5"/>
          <p:cNvSpPr txBox="1"/>
          <p:nvPr userDrawn="1"/>
        </p:nvSpPr>
        <p:spPr>
          <a:xfrm>
            <a:off x="5638529" y="1028700"/>
            <a:ext cx="2496381" cy="1141851"/>
          </a:xfrm>
          <a:prstGeom prst="rect">
            <a:avLst/>
          </a:prstGeom>
          <a:noFill/>
        </p:spPr>
        <p:txBody>
          <a:bodyPr wrap="square" rtlCol="0">
            <a:spAutoFit/>
          </a:bodyPr>
          <a:lstStyle/>
          <a:p>
            <a:pPr>
              <a:lnSpc>
                <a:spcPct val="80000"/>
              </a:lnSpc>
            </a:pPr>
            <a:r>
              <a:rPr lang="en-US" sz="2400" b="0" dirty="0">
                <a:solidFill>
                  <a:schemeClr val="tx1"/>
                </a:solidFill>
                <a:latin typeface="Arial"/>
                <a:cs typeface="Arial"/>
              </a:rPr>
              <a:t>7</a:t>
            </a:r>
            <a:r>
              <a:rPr lang="en-US" sz="2400" b="0" baseline="30000" dirty="0">
                <a:solidFill>
                  <a:schemeClr val="tx1"/>
                </a:solidFill>
                <a:latin typeface="Arial"/>
                <a:cs typeface="Arial"/>
              </a:rPr>
              <a:t>th</a:t>
            </a:r>
            <a:r>
              <a:rPr lang="en-US" sz="2400" b="0" dirty="0">
                <a:solidFill>
                  <a:schemeClr val="tx1"/>
                </a:solidFill>
                <a:latin typeface="Arial"/>
                <a:cs typeface="Arial"/>
              </a:rPr>
              <a:t> Edition</a:t>
            </a:r>
            <a:br>
              <a:rPr lang="en-US" sz="2400" b="0" dirty="0">
                <a:solidFill>
                  <a:schemeClr val="tx1"/>
                </a:solidFill>
                <a:latin typeface="Arial"/>
                <a:cs typeface="Arial"/>
              </a:rPr>
            </a:br>
            <a:r>
              <a:rPr lang="en-US" sz="3000" b="1" i="0" dirty="0">
                <a:solidFill>
                  <a:schemeClr val="tx1"/>
                </a:solidFill>
                <a:latin typeface="Arial"/>
                <a:cs typeface="Arial"/>
              </a:rPr>
              <a:t>ServSafe</a:t>
            </a:r>
            <a:r>
              <a:rPr lang="en-US" sz="3000" b="1" i="0" baseline="0" dirty="0">
                <a:solidFill>
                  <a:schemeClr val="tx1"/>
                </a:solidFill>
                <a:latin typeface="Arial"/>
                <a:cs typeface="Arial"/>
              </a:rPr>
              <a:t> </a:t>
            </a:r>
            <a:r>
              <a:rPr lang="en-US" sz="3000" b="1" i="0" dirty="0">
                <a:solidFill>
                  <a:schemeClr val="tx1"/>
                </a:solidFill>
                <a:latin typeface="Arial"/>
                <a:cs typeface="Arial"/>
              </a:rPr>
              <a:t>Coursebook </a:t>
            </a: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349761422"/>
      </p:ext>
    </p:extLst>
  </p:cSld>
  <p:clrMapOvr>
    <a:masterClrMapping/>
  </p:clrMapOvr>
  <p:extLst mod="1">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4244753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41308937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49819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19104947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8269299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8374654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210807533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3753776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A.</a:t>
            </a:r>
            <a:r>
              <a:rPr lang="en-US" sz="2400" b="1" dirty="0">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lgn="ctr">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Arial Narrow"/>
              </a:rPr>
              <a:t>B. </a:t>
            </a:r>
          </a:p>
        </p:txBody>
      </p:sp>
    </p:spTree>
    <p:extLst>
      <p:ext uri="{BB962C8B-B14F-4D97-AF65-F5344CB8AC3E}">
        <p14:creationId xmlns:p14="http://schemas.microsoft.com/office/powerpoint/2010/main" val="846263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387663902"/>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dirty="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42860979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2669040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5110623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2717793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36316448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740749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23925160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27769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4676732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1425169877"/>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3499689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62750199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9958429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0070647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00803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43088247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243222299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92275448"/>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86010285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60306859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418185330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9675238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47494222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36454962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6376998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00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1209605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532565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1415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751598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91285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799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229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822497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12752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375451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491367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825417024"/>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11965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574218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2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78300" y="2109788"/>
            <a:ext cx="4175125" cy="904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23450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p:cSld name="3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8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6863" y="2106613"/>
            <a:ext cx="3067050"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870142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009DDC"/>
              </a:buClr>
              <a:defRPr/>
            </a:lvl2pPr>
            <a:lvl3pPr>
              <a:buClr>
                <a:srgbClr val="009DDC"/>
              </a:buClr>
              <a:defRPr/>
            </a:lvl3pPr>
            <a:lvl4pPr>
              <a:buClr>
                <a:srgbClr val="009DDC"/>
              </a:buClr>
              <a:defRPr/>
            </a:lvl4pPr>
            <a:lvl5pPr>
              <a:buClr>
                <a:srgbClr val="009DDC"/>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D9505F09-6955-9649-8D47-1796D169B819}" type="slidenum">
              <a:rPr lang="en-US"/>
              <a:pPr/>
              <a:t>‹#›</a:t>
            </a:fld>
            <a:endParaRPr lang="en-US" dirty="0"/>
          </a:p>
        </p:txBody>
      </p:sp>
    </p:spTree>
    <p:extLst>
      <p:ext uri="{BB962C8B-B14F-4D97-AF65-F5344CB8AC3E}">
        <p14:creationId xmlns:p14="http://schemas.microsoft.com/office/powerpoint/2010/main" val="370412635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23875" y="4406900"/>
            <a:ext cx="8115300" cy="707886"/>
          </a:xfrm>
        </p:spPr>
        <p:txBody>
          <a:bodyPr anchor="t"/>
          <a:lstStyle>
            <a:lvl1pPr algn="l">
              <a:defRPr sz="4000" b="1" cap="all">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523875" y="2906713"/>
            <a:ext cx="81153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C9AAB1AC-1FFD-DB45-AFF5-9744FE75D498}" type="slidenum">
              <a:rPr lang="en-US"/>
              <a:pPr/>
              <a:t>‹#›</a:t>
            </a:fld>
            <a:endParaRPr lang="en-US" dirty="0"/>
          </a:p>
        </p:txBody>
      </p:sp>
    </p:spTree>
    <p:extLst>
      <p:ext uri="{BB962C8B-B14F-4D97-AF65-F5344CB8AC3E}">
        <p14:creationId xmlns:p14="http://schemas.microsoft.com/office/powerpoint/2010/main" val="415001509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19100" y="1143000"/>
            <a:ext cx="2466975" cy="4983163"/>
          </a:xfrm>
        </p:spPr>
        <p:txBody>
          <a:bodyPr/>
          <a:lstStyle>
            <a:lvl1pPr marL="0" indent="0" algn="l">
              <a:buFontTx/>
              <a:buNone/>
              <a:defRPr sz="200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38475" y="1143000"/>
            <a:ext cx="2466975" cy="4983163"/>
          </a:xfrm>
        </p:spPr>
        <p:txBody>
          <a:bodyPr/>
          <a:lstStyle>
            <a:lvl1pPr marL="0" indent="0">
              <a:buFontTx/>
              <a:buNone/>
              <a:defRPr sz="2000" baseline="0"/>
            </a:lvl1pPr>
            <a:lvl2pPr>
              <a:defRPr sz="2200"/>
            </a:lvl2pPr>
            <a:lvl3pPr>
              <a:defRPr sz="2000"/>
            </a:lvl3pPr>
            <a:lvl4pPr>
              <a:defRPr sz="1800"/>
            </a:lvl4pPr>
            <a:lvl5pPr>
              <a:defRPr sz="16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F7CC0B5D-368A-B840-8C4E-59E7A38F77FE}" type="slidenum">
              <a:rPr lang="en-US"/>
              <a:pPr/>
              <a:t>‹#›</a:t>
            </a:fld>
            <a:endParaRPr lang="en-US" dirty="0"/>
          </a:p>
        </p:txBody>
      </p:sp>
    </p:spTree>
    <p:extLst>
      <p:ext uri="{BB962C8B-B14F-4D97-AF65-F5344CB8AC3E}">
        <p14:creationId xmlns:p14="http://schemas.microsoft.com/office/powerpoint/2010/main" val="27863339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19100" y="894418"/>
            <a:ext cx="8220075" cy="523220"/>
          </a:xfrm>
        </p:spPr>
        <p:txBody>
          <a:bodyPr/>
          <a:lstStyle>
            <a:lvl1pPr>
              <a:defRPr>
                <a:solidFill>
                  <a:srgbClr val="005CAB"/>
                </a:solidFill>
              </a:defRPr>
            </a:lvl1pPr>
          </a:lstStyle>
          <a:p>
            <a:r>
              <a:rPr lang="en-US"/>
              <a:t>Click to edit Master title style</a:t>
            </a:r>
            <a:endParaRPr lang="en-US" dirty="0"/>
          </a:p>
        </p:txBody>
      </p:sp>
      <p:sp>
        <p:nvSpPr>
          <p:cNvPr id="3" name="Text Placeholder 2"/>
          <p:cNvSpPr>
            <a:spLocks noGrp="1"/>
          </p:cNvSpPr>
          <p:nvPr>
            <p:ph type="body" idx="1"/>
          </p:nvPr>
        </p:nvSpPr>
        <p:spPr>
          <a:xfrm>
            <a:off x="409575"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09575"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8" name="Slide Number Placeholder 2"/>
          <p:cNvSpPr>
            <a:spLocks noGrp="1"/>
          </p:cNvSpPr>
          <p:nvPr>
            <p:ph type="sldNum" sz="quarter" idx="11"/>
          </p:nvPr>
        </p:nvSpPr>
        <p:spPr/>
        <p:txBody>
          <a:bodyPr/>
          <a:lstStyle>
            <a:lvl1pPr>
              <a:defRPr/>
            </a:lvl1pPr>
          </a:lstStyle>
          <a:p>
            <a:fld id="{BAA072A5-0833-D94E-92C4-C6CDF3892208}" type="slidenum">
              <a:rPr lang="en-US"/>
              <a:pPr/>
              <a:t>‹#›</a:t>
            </a:fld>
            <a:endParaRPr lang="en-US" dirty="0"/>
          </a:p>
        </p:txBody>
      </p:sp>
    </p:spTree>
    <p:extLst>
      <p:ext uri="{BB962C8B-B14F-4D97-AF65-F5344CB8AC3E}">
        <p14:creationId xmlns:p14="http://schemas.microsoft.com/office/powerpoint/2010/main" val="13915382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fld id="{879329A9-94F5-5C4E-AE70-6646CA817800}" type="slidenum">
              <a:rPr lang="en-US"/>
              <a:pPr/>
              <a:t>‹#›</a:t>
            </a:fld>
            <a:endParaRPr lang="en-US" dirty="0"/>
          </a:p>
        </p:txBody>
      </p:sp>
    </p:spTree>
    <p:extLst>
      <p:ext uri="{BB962C8B-B14F-4D97-AF65-F5344CB8AC3E}">
        <p14:creationId xmlns:p14="http://schemas.microsoft.com/office/powerpoint/2010/main" val="19389197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fld id="{0EBB5B8B-F94A-F74D-8310-2DCCE379B9D5}" type="slidenum">
              <a:rPr lang="en-US"/>
              <a:pPr/>
              <a:t>‹#›</a:t>
            </a:fld>
            <a:endParaRPr lang="en-US" dirty="0"/>
          </a:p>
        </p:txBody>
      </p:sp>
    </p:spTree>
    <p:extLst>
      <p:ext uri="{BB962C8B-B14F-4D97-AF65-F5344CB8AC3E}">
        <p14:creationId xmlns:p14="http://schemas.microsoft.com/office/powerpoint/2010/main" val="3659136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21075154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9100" y="1425515"/>
            <a:ext cx="314325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Content Placeholder 2"/>
          <p:cNvSpPr>
            <a:spLocks noGrp="1"/>
          </p:cNvSpPr>
          <p:nvPr>
            <p:ph idx="1"/>
          </p:nvPr>
        </p:nvSpPr>
        <p:spPr>
          <a:xfrm>
            <a:off x="3575050" y="1371600"/>
            <a:ext cx="5064125" cy="47545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19100" y="1762125"/>
            <a:ext cx="3152775" cy="43640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53F0672D-6346-CF4D-8A23-C57751CFA7BE}" type="slidenum">
              <a:rPr lang="en-US"/>
              <a:pPr/>
              <a:t>‹#›</a:t>
            </a:fld>
            <a:endParaRPr lang="en-US" dirty="0"/>
          </a:p>
        </p:txBody>
      </p:sp>
    </p:spTree>
    <p:extLst>
      <p:ext uri="{BB962C8B-B14F-4D97-AF65-F5344CB8AC3E}">
        <p14:creationId xmlns:p14="http://schemas.microsoft.com/office/powerpoint/2010/main" val="11564289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7228"/>
            <a:ext cx="5486400" cy="400110"/>
          </a:xfrm>
        </p:spPr>
        <p:txBody>
          <a:bodyPr/>
          <a:lstStyle>
            <a:lvl1pPr algn="l">
              <a:defRPr sz="2000" b="1">
                <a:solidFill>
                  <a:srgbClr val="005CAB"/>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1792288" y="1028699"/>
            <a:ext cx="5486400" cy="36988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7F85C7C0-361D-2F48-8400-10FE732EBAD7}" type="slidenum">
              <a:rPr lang="en-US"/>
              <a:pPr/>
              <a:t>‹#›</a:t>
            </a:fld>
            <a:endParaRPr lang="en-US" dirty="0"/>
          </a:p>
        </p:txBody>
      </p:sp>
    </p:spTree>
    <p:extLst>
      <p:ext uri="{BB962C8B-B14F-4D97-AF65-F5344CB8AC3E}">
        <p14:creationId xmlns:p14="http://schemas.microsoft.com/office/powerpoint/2010/main" val="28189109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ECF162DE-4320-DD4D-9590-C25762A36D11}" type="slidenum">
              <a:rPr lang="en-US"/>
              <a:pPr/>
              <a:t>‹#›</a:t>
            </a:fld>
            <a:endParaRPr lang="en-US" dirty="0"/>
          </a:p>
        </p:txBody>
      </p:sp>
    </p:spTree>
    <p:extLst>
      <p:ext uri="{BB962C8B-B14F-4D97-AF65-F5344CB8AC3E}">
        <p14:creationId xmlns:p14="http://schemas.microsoft.com/office/powerpoint/2010/main" val="302850631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160338"/>
            <a:ext cx="2076450" cy="59658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0050" y="160338"/>
            <a:ext cx="6078538" cy="59658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EDEB15FA-C288-9245-BBCD-41126E7B0281}" type="slidenum">
              <a:rPr lang="en-US"/>
              <a:pPr/>
              <a:t>‹#›</a:t>
            </a:fld>
            <a:endParaRPr lang="en-US" dirty="0"/>
          </a:p>
        </p:txBody>
      </p:sp>
    </p:spTree>
    <p:extLst>
      <p:ext uri="{BB962C8B-B14F-4D97-AF65-F5344CB8AC3E}">
        <p14:creationId xmlns:p14="http://schemas.microsoft.com/office/powerpoint/2010/main" val="36346647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fld id="{23A896A2-E95E-E84F-A440-2E3A5159D96C}" type="slidenum">
              <a:rPr lang="en-US"/>
              <a:pPr/>
              <a:t>‹#›</a:t>
            </a:fld>
            <a:endParaRPr lang="en-US" dirty="0"/>
          </a:p>
        </p:txBody>
      </p:sp>
    </p:spTree>
    <p:extLst>
      <p:ext uri="{BB962C8B-B14F-4D97-AF65-F5344CB8AC3E}">
        <p14:creationId xmlns:p14="http://schemas.microsoft.com/office/powerpoint/2010/main" val="33375213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fld id="{B3CC328C-8D84-9343-92F6-30398602065F}" type="slidenum">
              <a:rPr lang="en-US"/>
              <a:pPr/>
              <a:t>‹#›</a:t>
            </a:fld>
            <a:endParaRPr lang="en-US" dirty="0"/>
          </a:p>
        </p:txBody>
      </p:sp>
    </p:spTree>
    <p:extLst>
      <p:ext uri="{BB962C8B-B14F-4D97-AF65-F5344CB8AC3E}">
        <p14:creationId xmlns:p14="http://schemas.microsoft.com/office/powerpoint/2010/main" val="387688072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52412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quarter" idx="2"/>
          </p:nvPr>
        </p:nvSpPr>
        <p:spPr>
          <a:xfrm>
            <a:off x="3019425" y="1143000"/>
            <a:ext cx="5619750" cy="241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3"/>
          </p:nvPr>
        </p:nvSpPr>
        <p:spPr>
          <a:xfrm>
            <a:off x="3019425" y="3709988"/>
            <a:ext cx="5619750" cy="2416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7" name="Slide Number Placeholder 2"/>
          <p:cNvSpPr>
            <a:spLocks noGrp="1"/>
          </p:cNvSpPr>
          <p:nvPr>
            <p:ph type="sldNum" sz="quarter" idx="11"/>
          </p:nvPr>
        </p:nvSpPr>
        <p:spPr/>
        <p:txBody>
          <a:bodyPr/>
          <a:lstStyle>
            <a:lvl1pPr>
              <a:defRPr/>
            </a:lvl1pPr>
          </a:lstStyle>
          <a:p>
            <a:fld id="{6FE71F3D-D94E-2744-A90A-A24AA9046028}" type="slidenum">
              <a:rPr lang="en-US"/>
              <a:pPr/>
              <a:t>‹#›</a:t>
            </a:fld>
            <a:endParaRPr lang="en-US" dirty="0"/>
          </a:p>
        </p:txBody>
      </p:sp>
    </p:spTree>
    <p:extLst>
      <p:ext uri="{BB962C8B-B14F-4D97-AF65-F5344CB8AC3E}">
        <p14:creationId xmlns:p14="http://schemas.microsoft.com/office/powerpoint/2010/main" val="12063772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pic>
        <p:nvPicPr>
          <p:cNvPr id="2" name="Picture 11"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32225" y="1357313"/>
            <a:ext cx="531495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74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1750" y="3814763"/>
            <a:ext cx="53054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59213"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0"/>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62075"/>
            <a:ext cx="3862388" cy="2566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9925" y="2106613"/>
            <a:ext cx="1781175" cy="90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402231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Slide_ch 2">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73488" y="1357313"/>
            <a:ext cx="537845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1750" y="1357313"/>
            <a:ext cx="5307013"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1275" y="3814763"/>
            <a:ext cx="5297488"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46513"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51276"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2765425" cy="901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8839155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p:cSld name="Title Slide_ch 3">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4763" y="1357313"/>
            <a:ext cx="533876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6038" y="1357313"/>
            <a:ext cx="52974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5900"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2388"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90975" y="2111375"/>
            <a:ext cx="5043488" cy="896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55601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a:extLst/>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356015410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p:cSld name="Title Slide_ch 4">
    <p:spTree>
      <p:nvGrpSpPr>
        <p:cNvPr id="1" name=""/>
        <p:cNvGrpSpPr/>
        <p:nvPr/>
      </p:nvGrpSpPr>
      <p:grpSpPr>
        <a:xfrm>
          <a:off x="0" y="0"/>
          <a:ext cx="0" cy="0"/>
          <a:chOff x="0" y="0"/>
          <a:chExt cx="0" cy="0"/>
        </a:xfrm>
      </p:grpSpPr>
      <p:sp>
        <p:nvSpPr>
          <p:cNvPr id="2"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3"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97288" y="1357313"/>
            <a:ext cx="5448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 name="Rectangle 9"/>
          <p:cNvSpPr>
            <a:spLocks noChangeArrowheads="1"/>
          </p:cNvSpPr>
          <p:nvPr/>
        </p:nvSpPr>
        <p:spPr bwMode="auto">
          <a:xfrm>
            <a:off x="3851275" y="1357313"/>
            <a:ext cx="5291138"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5" name="Rectangle 11"/>
          <p:cNvSpPr>
            <a:spLocks noChangeArrowheads="1"/>
          </p:cNvSpPr>
          <p:nvPr/>
        </p:nvSpPr>
        <p:spPr bwMode="auto">
          <a:xfrm>
            <a:off x="3846513"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7313"/>
            <a:ext cx="3856037"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37063" y="2106613"/>
            <a:ext cx="2460625" cy="906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52375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p:cSld name="Title Slide_ch 5">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62388" y="1357313"/>
            <a:ext cx="528161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49688" y="1357313"/>
            <a:ext cx="5292725"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7625" y="3814763"/>
            <a:ext cx="5281613"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3975" cy="2579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9913" y="2106613"/>
            <a:ext cx="3178175" cy="933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794745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p:cSld name="Title Slide_ch 6">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784600" y="1357313"/>
            <a:ext cx="5370513"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2863" y="1357313"/>
            <a:ext cx="53022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43338" y="3814763"/>
            <a:ext cx="5308600"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7313"/>
            <a:ext cx="3862388" cy="2576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70388" y="2108200"/>
            <a:ext cx="4325937" cy="977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76402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p:cSld name="Title Slide_ch 7">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9525" y="1357313"/>
            <a:ext cx="5329238"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2863" y="3814763"/>
            <a:ext cx="52974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5725"/>
            <a:ext cx="3862388" cy="258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6750" y="2106613"/>
            <a:ext cx="300990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57034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p:cSld name="Title Slide_ch 8">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6350" y="1357313"/>
            <a:ext cx="5330825"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62388" y="1357313"/>
            <a:ext cx="5284787"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7962"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3975"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7313"/>
            <a:ext cx="3860800"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0700" cy="969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61051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p:cSld name="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350" y="1355725"/>
            <a:ext cx="3867150" cy="2581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75163" y="2106613"/>
            <a:ext cx="3062287" cy="903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712463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p:cSld name="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763" y="1352550"/>
            <a:ext cx="3857625" cy="2586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43375" y="2106613"/>
            <a:ext cx="4098925" cy="974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832847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p:cSld name="1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5875" y="1357313"/>
            <a:ext cx="5321300"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1"/>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588" y="1358900"/>
            <a:ext cx="3856037" cy="2576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33850" y="2106613"/>
            <a:ext cx="2901950" cy="97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099217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p:cSld name="2_Title Slide_ch 10">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24288" y="1357313"/>
            <a:ext cx="5319712"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54450" y="3814763"/>
            <a:ext cx="5292725"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354138"/>
            <a:ext cx="3862388" cy="2582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08450" y="2100263"/>
            <a:ext cx="2824163" cy="9794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49390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1_Title Slide_ch 9">
    <p:spTree>
      <p:nvGrpSpPr>
        <p:cNvPr id="1" name=""/>
        <p:cNvGrpSpPr/>
        <p:nvPr/>
      </p:nvGrpSpPr>
      <p:grpSpPr>
        <a:xfrm>
          <a:off x="0" y="0"/>
          <a:ext cx="0" cy="0"/>
          <a:chOff x="0" y="0"/>
          <a:chExt cx="0" cy="0"/>
        </a:xfrm>
      </p:grpSpPr>
      <p:pic>
        <p:nvPicPr>
          <p:cNvPr id="2" name="Picture 10" descr="headbar_0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05238" y="1357313"/>
            <a:ext cx="5341937" cy="2576512"/>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3857625" y="1357313"/>
            <a:ext cx="5289550" cy="1825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4" name="Rectangle 11"/>
          <p:cNvSpPr>
            <a:spLocks noChangeArrowheads="1"/>
          </p:cNvSpPr>
          <p:nvPr/>
        </p:nvSpPr>
        <p:spPr bwMode="auto">
          <a:xfrm>
            <a:off x="3862388" y="3814763"/>
            <a:ext cx="5284787" cy="119062"/>
          </a:xfrm>
          <a:prstGeom prst="rect">
            <a:avLst/>
          </a:prstGeom>
          <a:solidFill>
            <a:srgbClr val="A0CF67"/>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sp>
        <p:nvSpPr>
          <p:cNvPr id="7" name="Rectangle 9"/>
          <p:cNvSpPr>
            <a:spLocks noChangeArrowheads="1"/>
          </p:cNvSpPr>
          <p:nvPr/>
        </p:nvSpPr>
        <p:spPr bwMode="auto">
          <a:xfrm>
            <a:off x="0" y="1588"/>
            <a:ext cx="3862388" cy="6858000"/>
          </a:xfrm>
          <a:prstGeom prst="rect">
            <a:avLst/>
          </a:prstGeom>
          <a:solidFill>
            <a:srgbClr val="1E529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b">
            <a:spAutoFit/>
          </a:bodyPr>
          <a:lstStyle>
            <a:lvl1pPr eaLnBrk="0" hangingPunct="0">
              <a:defRPr sz="3200" b="1">
                <a:solidFill>
                  <a:srgbClr val="FFFFFF"/>
                </a:solidFill>
                <a:latin typeface="Arial" charset="0"/>
              </a:defRPr>
            </a:lvl1pPr>
            <a:lvl2pPr marL="742950" indent="-285750" eaLnBrk="0" hangingPunct="0">
              <a:defRPr sz="3200" b="1">
                <a:solidFill>
                  <a:srgbClr val="FFFFFF"/>
                </a:solidFill>
                <a:latin typeface="Arial" charset="0"/>
              </a:defRPr>
            </a:lvl2pPr>
            <a:lvl3pPr marL="1143000" indent="-228600" eaLnBrk="0" hangingPunct="0">
              <a:defRPr sz="3200" b="1">
                <a:solidFill>
                  <a:srgbClr val="FFFFFF"/>
                </a:solidFill>
                <a:latin typeface="Arial" charset="0"/>
              </a:defRPr>
            </a:lvl3pPr>
            <a:lvl4pPr marL="1600200" indent="-228600" eaLnBrk="0" hangingPunct="0">
              <a:defRPr sz="3200" b="1">
                <a:solidFill>
                  <a:srgbClr val="FFFFFF"/>
                </a:solidFill>
                <a:latin typeface="Arial" charset="0"/>
              </a:defRPr>
            </a:lvl4pPr>
            <a:lvl5pPr marL="2057400" indent="-228600" eaLnBrk="0" hangingPunct="0">
              <a:defRPr sz="3200" b="1">
                <a:solidFill>
                  <a:srgbClr val="FFFFFF"/>
                </a:solidFill>
                <a:latin typeface="Arial" charset="0"/>
              </a:defRPr>
            </a:lvl5pPr>
            <a:lvl6pPr marL="2514600" indent="-228600" eaLnBrk="0" fontAlgn="base" hangingPunct="0">
              <a:spcBef>
                <a:spcPct val="0"/>
              </a:spcBef>
              <a:spcAft>
                <a:spcPct val="0"/>
              </a:spcAft>
              <a:defRPr sz="3200" b="1">
                <a:solidFill>
                  <a:srgbClr val="FFFFFF"/>
                </a:solidFill>
                <a:latin typeface="Arial" charset="0"/>
              </a:defRPr>
            </a:lvl6pPr>
            <a:lvl7pPr marL="2971800" indent="-228600" eaLnBrk="0" fontAlgn="base" hangingPunct="0">
              <a:spcBef>
                <a:spcPct val="0"/>
              </a:spcBef>
              <a:spcAft>
                <a:spcPct val="0"/>
              </a:spcAft>
              <a:defRPr sz="3200" b="1">
                <a:solidFill>
                  <a:srgbClr val="FFFFFF"/>
                </a:solidFill>
                <a:latin typeface="Arial" charset="0"/>
              </a:defRPr>
            </a:lvl7pPr>
            <a:lvl8pPr marL="3429000" indent="-228600" eaLnBrk="0" fontAlgn="base" hangingPunct="0">
              <a:spcBef>
                <a:spcPct val="0"/>
              </a:spcBef>
              <a:spcAft>
                <a:spcPct val="0"/>
              </a:spcAft>
              <a:defRPr sz="3200" b="1">
                <a:solidFill>
                  <a:srgbClr val="FFFFFF"/>
                </a:solidFill>
                <a:latin typeface="Arial" charset="0"/>
              </a:defRPr>
            </a:lvl8pPr>
            <a:lvl9pPr marL="3886200" indent="-228600" eaLnBrk="0" fontAlgn="base" hangingPunct="0">
              <a:spcBef>
                <a:spcPct val="0"/>
              </a:spcBef>
              <a:spcAft>
                <a:spcPct val="0"/>
              </a:spcAft>
              <a:defRPr sz="3200" b="1">
                <a:solidFill>
                  <a:srgbClr val="FFFFFF"/>
                </a:solidFill>
                <a:latin typeface="Arial" charset="0"/>
              </a:defRPr>
            </a:lvl9pPr>
          </a:lstStyle>
          <a:p>
            <a:pPr eaLnBrk="1" fontAlgn="base" hangingPunct="1">
              <a:spcBef>
                <a:spcPct val="0"/>
              </a:spcBef>
              <a:spcAft>
                <a:spcPct val="0"/>
              </a:spcAft>
              <a:defRPr/>
            </a:pPr>
            <a:endParaRPr lang="en-US" altLang="en-US" dirty="0"/>
          </a:p>
        </p:txBody>
      </p:sp>
      <p:pic>
        <p:nvPicPr>
          <p:cNvPr id="8" name="Picture 13"/>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175" y="1355725"/>
            <a:ext cx="386715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15"/>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197350" y="2098675"/>
            <a:ext cx="3482975" cy="982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3"/>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028939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26" Type="http://schemas.openxmlformats.org/officeDocument/2006/relationships/slideLayout" Target="../slideLayouts/slideLayout84.xml"/><Relationship Id="rId3" Type="http://schemas.openxmlformats.org/officeDocument/2006/relationships/slideLayout" Target="../slideLayouts/slideLayout61.xml"/><Relationship Id="rId21" Type="http://schemas.openxmlformats.org/officeDocument/2006/relationships/slideLayout" Target="../slideLayouts/slideLayout79.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5" Type="http://schemas.openxmlformats.org/officeDocument/2006/relationships/slideLayout" Target="../slideLayouts/slideLayout83.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29" Type="http://schemas.openxmlformats.org/officeDocument/2006/relationships/theme" Target="../theme/theme2.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24" Type="http://schemas.openxmlformats.org/officeDocument/2006/relationships/slideLayout" Target="../slideLayouts/slideLayout82.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23" Type="http://schemas.openxmlformats.org/officeDocument/2006/relationships/slideLayout" Target="../slideLayouts/slideLayout81.xml"/><Relationship Id="rId28" Type="http://schemas.openxmlformats.org/officeDocument/2006/relationships/slideLayout" Target="../slideLayouts/slideLayout86.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31" Type="http://schemas.openxmlformats.org/officeDocument/2006/relationships/image" Target="../media/image49.png"/><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slideLayout" Target="../slideLayouts/slideLayout80.xml"/><Relationship Id="rId27" Type="http://schemas.openxmlformats.org/officeDocument/2006/relationships/slideLayout" Target="../slideLayouts/slideLayout85.xml"/><Relationship Id="rId30" Type="http://schemas.openxmlformats.org/officeDocument/2006/relationships/image" Target="../media/image4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18" Type="http://schemas.openxmlformats.org/officeDocument/2006/relationships/slideLayout" Target="../slideLayouts/slideLayout104.xml"/><Relationship Id="rId26" Type="http://schemas.openxmlformats.org/officeDocument/2006/relationships/slideLayout" Target="../slideLayouts/slideLayout112.xml"/><Relationship Id="rId3" Type="http://schemas.openxmlformats.org/officeDocument/2006/relationships/slideLayout" Target="../slideLayouts/slideLayout89.xml"/><Relationship Id="rId21" Type="http://schemas.openxmlformats.org/officeDocument/2006/relationships/slideLayout" Target="../slideLayouts/slideLayout107.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17" Type="http://schemas.openxmlformats.org/officeDocument/2006/relationships/slideLayout" Target="../slideLayouts/slideLayout103.xml"/><Relationship Id="rId25" Type="http://schemas.openxmlformats.org/officeDocument/2006/relationships/slideLayout" Target="../slideLayouts/slideLayout111.xml"/><Relationship Id="rId2" Type="http://schemas.openxmlformats.org/officeDocument/2006/relationships/slideLayout" Target="../slideLayouts/slideLayout88.xml"/><Relationship Id="rId16" Type="http://schemas.openxmlformats.org/officeDocument/2006/relationships/slideLayout" Target="../slideLayouts/slideLayout102.xml"/><Relationship Id="rId20" Type="http://schemas.openxmlformats.org/officeDocument/2006/relationships/slideLayout" Target="../slideLayouts/slideLayout106.xml"/><Relationship Id="rId29" Type="http://schemas.openxmlformats.org/officeDocument/2006/relationships/theme" Target="../theme/theme3.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24" Type="http://schemas.openxmlformats.org/officeDocument/2006/relationships/slideLayout" Target="../slideLayouts/slideLayout110.xml"/><Relationship Id="rId5" Type="http://schemas.openxmlformats.org/officeDocument/2006/relationships/slideLayout" Target="../slideLayouts/slideLayout91.xml"/><Relationship Id="rId15" Type="http://schemas.openxmlformats.org/officeDocument/2006/relationships/slideLayout" Target="../slideLayouts/slideLayout101.xml"/><Relationship Id="rId23" Type="http://schemas.openxmlformats.org/officeDocument/2006/relationships/slideLayout" Target="../slideLayouts/slideLayout109.xml"/><Relationship Id="rId28" Type="http://schemas.openxmlformats.org/officeDocument/2006/relationships/slideLayout" Target="../slideLayouts/slideLayout114.xml"/><Relationship Id="rId10" Type="http://schemas.openxmlformats.org/officeDocument/2006/relationships/slideLayout" Target="../slideLayouts/slideLayout96.xml"/><Relationship Id="rId19" Type="http://schemas.openxmlformats.org/officeDocument/2006/relationships/slideLayout" Target="../slideLayouts/slideLayout105.xml"/><Relationship Id="rId31" Type="http://schemas.openxmlformats.org/officeDocument/2006/relationships/image" Target="../media/image49.png"/><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 Id="rId22" Type="http://schemas.openxmlformats.org/officeDocument/2006/relationships/slideLayout" Target="../slideLayouts/slideLayout108.xml"/><Relationship Id="rId27" Type="http://schemas.openxmlformats.org/officeDocument/2006/relationships/slideLayout" Target="../slideLayouts/slideLayout113.xml"/><Relationship Id="rId30" Type="http://schemas.openxmlformats.org/officeDocument/2006/relationships/image" Target="../media/image48.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a:ex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dirty="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107617358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61" r:id="rId11"/>
    <p:sldLayoutId id="2147483762" r:id="rId12"/>
    <p:sldLayoutId id="2147483763" r:id="rId13"/>
    <p:sldLayoutId id="2147483764" r:id="rId14"/>
    <p:sldLayoutId id="2147483765" r:id="rId15"/>
    <p:sldLayoutId id="2147483766" r:id="rId16"/>
    <p:sldLayoutId id="2147483767" r:id="rId17"/>
    <p:sldLayoutId id="2147483768" r:id="rId18"/>
    <p:sldLayoutId id="2147483769" r:id="rId19"/>
    <p:sldLayoutId id="2147483770" r:id="rId20"/>
    <p:sldLayoutId id="2147483771" r:id="rId21"/>
    <p:sldLayoutId id="2147483772" r:id="rId22"/>
    <p:sldLayoutId id="2147483773" r:id="rId23"/>
    <p:sldLayoutId id="2147483774" r:id="rId24"/>
    <p:sldLayoutId id="2147483776" r:id="rId25"/>
    <p:sldLayoutId id="2147483775"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 id="2147483749" r:id="rId47"/>
    <p:sldLayoutId id="2147483750" r:id="rId48"/>
    <p:sldLayoutId id="2147483751" r:id="rId49"/>
    <p:sldLayoutId id="2147483752" r:id="rId50"/>
    <p:sldLayoutId id="2147483753" r:id="rId51"/>
    <p:sldLayoutId id="2147483754" r:id="rId52"/>
    <p:sldLayoutId id="2147483755" r:id="rId53"/>
    <p:sldLayoutId id="2147483756" r:id="rId54"/>
    <p:sldLayoutId id="2147483757" r:id="rId55"/>
    <p:sldLayoutId id="2147483758" r:id="rId56"/>
    <p:sldLayoutId id="2147483759" r:id="rId57"/>
    <p:sldLayoutId id="2147483760" r:id="rId5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074"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0A24849D-543A-A143-A0B3-4D733F4824C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739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098" name="Picture 2" descr="headbar_02"/>
          <p:cNvPicPr>
            <a:picLocks noChangeAspect="1" noChangeArrowheads="1"/>
          </p:cNvPicPr>
          <p:nvPr/>
        </p:nvPicPr>
        <p:blipFill>
          <a:blip r:embed="rId30">
            <a:extLst>
              <a:ext uri="{28A0092B-C50C-407E-A947-70E740481C1C}">
                <a14:useLocalDpi xmlns:a14="http://schemas.microsoft.com/office/drawing/2010/main"/>
              </a:ext>
            </a:extLst>
          </a:blip>
          <a:srcRect/>
          <a:stretch>
            <a:fillRect/>
          </a:stretch>
        </p:blipFill>
        <p:spPr bwMode="auto">
          <a:xfrm>
            <a:off x="0" y="0"/>
            <a:ext cx="9144000" cy="750888"/>
          </a:xfrm>
          <a:prstGeom prst="rect">
            <a:avLst/>
          </a:prstGeom>
          <a:solidFill>
            <a:srgbClr val="009DDC"/>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054" name="Straight Connector 12"/>
          <p:cNvCxnSpPr>
            <a:cxnSpLocks noChangeShapeType="1"/>
          </p:cNvCxnSpPr>
          <p:nvPr/>
        </p:nvCxnSpPr>
        <p:spPr bwMode="auto">
          <a:xfrm>
            <a:off x="-1588" y="38100"/>
            <a:ext cx="9144001" cy="0"/>
          </a:xfrm>
          <a:prstGeom prst="line">
            <a:avLst/>
          </a:prstGeom>
          <a:noFill/>
          <a:ln w="76200">
            <a:solidFill>
              <a:srgbClr val="A0CF67"/>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cxnSp>
        <p:nvCxnSpPr>
          <p:cNvPr id="2055" name="Straight Connector 14"/>
          <p:cNvCxnSpPr>
            <a:cxnSpLocks noChangeShapeType="1"/>
          </p:cNvCxnSpPr>
          <p:nvPr/>
        </p:nvCxnSpPr>
        <p:spPr bwMode="auto">
          <a:xfrm>
            <a:off x="-1588" y="750888"/>
            <a:ext cx="9144001" cy="0"/>
          </a:xfrm>
          <a:prstGeom prst="line">
            <a:avLst/>
          </a:prstGeom>
          <a:noFill/>
          <a:ln w="34925">
            <a:solidFill>
              <a:srgbClr val="A0CF67"/>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cxn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rgbClr val="000000">
                    <a:tint val="75000"/>
                  </a:srgbClr>
                </a:solidFill>
                <a:latin typeface="Arial" pitchFamily="34" charset="0"/>
                <a:ea typeface="+mn-ea"/>
                <a:cs typeface="+mn-cs"/>
              </a:defRPr>
            </a:lvl1pPr>
          </a:lstStyle>
          <a:p>
            <a:pPr fontAlgn="base">
              <a:spcBef>
                <a:spcPct val="0"/>
              </a:spcBef>
              <a:spcAft>
                <a:spcPct val="0"/>
              </a:spcAft>
              <a:defRPr/>
            </a:pPr>
            <a:endParaRPr lang="en-US" b="1" dirty="0"/>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A0CF67"/>
                </a:solidFill>
                <a:latin typeface="Arial Narrow" charset="0"/>
              </a:defRPr>
            </a:lvl1pPr>
          </a:lstStyle>
          <a:p>
            <a:pPr fontAlgn="base">
              <a:spcBef>
                <a:spcPct val="0"/>
              </a:spcBef>
              <a:spcAft>
                <a:spcPct val="0"/>
              </a:spcAft>
            </a:pPr>
            <a:fld id="{D016738F-D4C1-934A-93F8-0AAF53DEA23D}" type="slidenum">
              <a:rPr lang="en-US" b="1"/>
              <a:pPr fontAlgn="base">
                <a:spcBef>
                  <a:spcPct val="0"/>
                </a:spcBef>
                <a:spcAft>
                  <a:spcPct val="0"/>
                </a:spcAft>
              </a:pPr>
              <a:t>‹#›</a:t>
            </a:fld>
            <a:endParaRPr lang="en-US" b="1" dirty="0"/>
          </a:p>
        </p:txBody>
      </p:sp>
      <p:pic>
        <p:nvPicPr>
          <p:cNvPr id="12" name="Picture 3"/>
          <p:cNvPicPr>
            <a:picLocks noChangeAspect="1"/>
          </p:cNvPicPr>
          <p:nvPr userDrawn="1"/>
        </p:nvPicPr>
        <p:blipFill>
          <a:blip r:embed="rId31" cstate="email">
            <a:extLst>
              <a:ext uri="{28A0092B-C50C-407E-A947-70E740481C1C}">
                <a14:useLocalDpi xmlns:a14="http://schemas.microsoft.com/office/drawing/2010/main"/>
              </a:ext>
            </a:extLst>
          </a:blip>
          <a:stretch>
            <a:fillRect/>
          </a:stretch>
        </p:blipFill>
        <p:spPr bwMode="auto">
          <a:xfrm>
            <a:off x="7714045" y="6235084"/>
            <a:ext cx="1085850" cy="4853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237974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9DDC"/>
          </a:solidFill>
          <a:latin typeface="+mj-lt"/>
          <a:ea typeface="ＭＳ Ｐゴシック" charset="0"/>
          <a:cs typeface="ＭＳ Ｐゴシック" charset="0"/>
        </a:defRPr>
      </a:lvl1pPr>
      <a:lvl2pPr marL="346075" indent="-346075" algn="l" rtl="0" eaLnBrk="0" fontAlgn="base" hangingPunct="0">
        <a:spcBef>
          <a:spcPts val="900"/>
        </a:spcBef>
        <a:spcAft>
          <a:spcPct val="0"/>
        </a:spcAft>
        <a:buClr>
          <a:srgbClr val="009DDC"/>
        </a:buClr>
        <a:buSzPct val="75000"/>
        <a:buFont typeface="Wingdings" charset="0"/>
        <a:buChar char="l"/>
        <a:defRPr sz="2200">
          <a:solidFill>
            <a:srgbClr val="231F20"/>
          </a:solidFill>
          <a:latin typeface="+mj-lt"/>
          <a:ea typeface="ＭＳ Ｐゴシック" charset="0"/>
          <a:cs typeface="ＭＳ Ｐゴシック" charset="0"/>
        </a:defRPr>
      </a:lvl2pPr>
      <a:lvl3pPr marL="693738" indent="-346075" algn="l" rtl="0" eaLnBrk="0" fontAlgn="base" hangingPunct="0">
        <a:spcBef>
          <a:spcPts val="900"/>
        </a:spcBef>
        <a:spcAft>
          <a:spcPct val="0"/>
        </a:spcAft>
        <a:buClr>
          <a:srgbClr val="009DDC"/>
        </a:buClr>
        <a:buSzPct val="75000"/>
        <a:buFont typeface="Courier New" charset="0"/>
        <a:buChar char="o"/>
        <a:defRPr sz="2000">
          <a:solidFill>
            <a:srgbClr val="231F20"/>
          </a:solidFill>
          <a:latin typeface="+mj-lt"/>
          <a:ea typeface="ＭＳ Ｐゴシック" charset="0"/>
          <a:cs typeface="ＭＳ Ｐゴシック" charset="0"/>
        </a:defRPr>
      </a:lvl3pPr>
      <a:lvl4pPr marL="1041400" indent="-346075" algn="l" rtl="0" eaLnBrk="0" fontAlgn="base" hangingPunct="0">
        <a:spcBef>
          <a:spcPts val="900"/>
        </a:spcBef>
        <a:spcAft>
          <a:spcPct val="0"/>
        </a:spcAft>
        <a:buClr>
          <a:srgbClr val="009DDC"/>
        </a:buClr>
        <a:buSzPct val="75000"/>
        <a:buFont typeface="Wingdings" charset="0"/>
        <a:buChar char="§"/>
        <a:defRPr>
          <a:solidFill>
            <a:srgbClr val="231F20"/>
          </a:solidFill>
          <a:latin typeface="+mj-lt"/>
          <a:ea typeface="ＭＳ Ｐゴシック" charset="0"/>
          <a:cs typeface="ＭＳ Ｐゴシック" charset="0"/>
        </a:defRPr>
      </a:lvl4pPr>
      <a:lvl5pPr marL="1389063" indent="-346075" algn="l" rtl="0" eaLnBrk="0" fontAlgn="base" hangingPunct="0">
        <a:spcBef>
          <a:spcPts val="900"/>
        </a:spcBef>
        <a:spcAft>
          <a:spcPct val="0"/>
        </a:spcAft>
        <a:buClr>
          <a:srgbClr val="009DDC"/>
        </a:buClr>
        <a:buSzPct val="75000"/>
        <a:buFont typeface="Arial" charset="0"/>
        <a:buChar char="•"/>
        <a:defRPr sz="1600">
          <a:solidFill>
            <a:srgbClr val="231F20"/>
          </a:solidFill>
          <a:latin typeface="+mj-lt"/>
          <a:ea typeface="ＭＳ Ｐゴシック" charset="0"/>
          <a:cs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11.xml"/><Relationship Id="rId4" Type="http://schemas.openxmlformats.org/officeDocument/2006/relationships/image" Target="../media/image93.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9.xml"/><Relationship Id="rId1" Type="http://schemas.openxmlformats.org/officeDocument/2006/relationships/tags" Target="../tags/tag12.xml"/><Relationship Id="rId4" Type="http://schemas.openxmlformats.org/officeDocument/2006/relationships/image" Target="../media/image94.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13.xml"/><Relationship Id="rId4" Type="http://schemas.openxmlformats.org/officeDocument/2006/relationships/image" Target="../media/image95.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9.xml"/><Relationship Id="rId1" Type="http://schemas.openxmlformats.org/officeDocument/2006/relationships/tags" Target="../tags/tag14.xml"/><Relationship Id="rId4" Type="http://schemas.openxmlformats.org/officeDocument/2006/relationships/image" Target="../media/image96.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00.tiff"/><Relationship Id="rId2" Type="http://schemas.openxmlformats.org/officeDocument/2006/relationships/slideLayout" Target="../slideLayouts/slideLayout41.xml"/><Relationship Id="rId1" Type="http://schemas.openxmlformats.org/officeDocument/2006/relationships/tags" Target="../tags/tag15.xml"/><Relationship Id="rId6" Type="http://schemas.openxmlformats.org/officeDocument/2006/relationships/image" Target="../media/image99.tiff"/><Relationship Id="rId5" Type="http://schemas.openxmlformats.org/officeDocument/2006/relationships/image" Target="../media/image98.tiff"/><Relationship Id="rId4" Type="http://schemas.openxmlformats.org/officeDocument/2006/relationships/image" Target="../media/image97.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9.xml"/><Relationship Id="rId1" Type="http://schemas.openxmlformats.org/officeDocument/2006/relationships/tags" Target="../tags/tag16.xml"/><Relationship Id="rId4" Type="http://schemas.openxmlformats.org/officeDocument/2006/relationships/image" Target="../media/image101.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17.xml"/><Relationship Id="rId4" Type="http://schemas.openxmlformats.org/officeDocument/2006/relationships/image" Target="../media/image101.jpe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9.xml"/><Relationship Id="rId1" Type="http://schemas.openxmlformats.org/officeDocument/2006/relationships/tags" Target="../tags/tag18.xml"/><Relationship Id="rId4" Type="http://schemas.openxmlformats.org/officeDocument/2006/relationships/image" Target="../media/image102.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9.xml"/><Relationship Id="rId1" Type="http://schemas.openxmlformats.org/officeDocument/2006/relationships/tags" Target="../tags/tag19.xml"/><Relationship Id="rId4" Type="http://schemas.openxmlformats.org/officeDocument/2006/relationships/image" Target="../media/image102.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9.xml"/><Relationship Id="rId1" Type="http://schemas.openxmlformats.org/officeDocument/2006/relationships/tags" Target="../tags/tag20.xml"/><Relationship Id="rId4" Type="http://schemas.openxmlformats.org/officeDocument/2006/relationships/image" Target="../media/image103.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9.xml"/><Relationship Id="rId1" Type="http://schemas.openxmlformats.org/officeDocument/2006/relationships/tags" Target="../tags/tag21.xml"/><Relationship Id="rId4" Type="http://schemas.openxmlformats.org/officeDocument/2006/relationships/image" Target="../media/image104.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7.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7.xml"/><Relationship Id="rId1" Type="http://schemas.openxmlformats.org/officeDocument/2006/relationships/tags" Target="../tags/tag23.xml"/></Relationships>
</file>

<file path=ppt/slides/_rels/slide23.xml.rels><?xml version="1.0" encoding="UTF-8" standalone="yes"?>
<Relationships xmlns="http://schemas.openxmlformats.org/package/2006/relationships"><Relationship Id="rId8" Type="http://schemas.openxmlformats.org/officeDocument/2006/relationships/image" Target="../media/image109.tiff"/><Relationship Id="rId3" Type="http://schemas.openxmlformats.org/officeDocument/2006/relationships/notesSlide" Target="../notesSlides/notesSlide23.xml"/><Relationship Id="rId7" Type="http://schemas.openxmlformats.org/officeDocument/2006/relationships/image" Target="../media/image108.tiff"/><Relationship Id="rId2" Type="http://schemas.openxmlformats.org/officeDocument/2006/relationships/slideLayout" Target="../slideLayouts/slideLayout50.xml"/><Relationship Id="rId1" Type="http://schemas.openxmlformats.org/officeDocument/2006/relationships/tags" Target="../tags/tag24.xml"/><Relationship Id="rId6" Type="http://schemas.openxmlformats.org/officeDocument/2006/relationships/image" Target="../media/image107.tiff"/><Relationship Id="rId5" Type="http://schemas.openxmlformats.org/officeDocument/2006/relationships/image" Target="../media/image106.jpeg"/><Relationship Id="rId4" Type="http://schemas.openxmlformats.org/officeDocument/2006/relationships/image" Target="../media/image105.tiff"/><Relationship Id="rId9" Type="http://schemas.openxmlformats.org/officeDocument/2006/relationships/image" Target="../media/image110.tiff"/></Relationships>
</file>

<file path=ppt/slides/_rels/slide24.xml.rels><?xml version="1.0" encoding="UTF-8" standalone="yes"?>
<Relationships xmlns="http://schemas.openxmlformats.org/package/2006/relationships"><Relationship Id="rId8" Type="http://schemas.openxmlformats.org/officeDocument/2006/relationships/image" Target="../media/image115.tiff"/><Relationship Id="rId3" Type="http://schemas.openxmlformats.org/officeDocument/2006/relationships/notesSlide" Target="../notesSlides/notesSlide24.xml"/><Relationship Id="rId7" Type="http://schemas.openxmlformats.org/officeDocument/2006/relationships/image" Target="../media/image114.tiff"/><Relationship Id="rId2" Type="http://schemas.openxmlformats.org/officeDocument/2006/relationships/slideLayout" Target="../slideLayouts/slideLayout50.xml"/><Relationship Id="rId1" Type="http://schemas.openxmlformats.org/officeDocument/2006/relationships/tags" Target="../tags/tag25.xml"/><Relationship Id="rId6" Type="http://schemas.openxmlformats.org/officeDocument/2006/relationships/image" Target="../media/image113.tiff"/><Relationship Id="rId5" Type="http://schemas.openxmlformats.org/officeDocument/2006/relationships/image" Target="../media/image112.tiff"/><Relationship Id="rId4" Type="http://schemas.openxmlformats.org/officeDocument/2006/relationships/image" Target="../media/image111.jpeg"/><Relationship Id="rId9" Type="http://schemas.openxmlformats.org/officeDocument/2006/relationships/image" Target="../media/image116.tif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7.xml"/><Relationship Id="rId1" Type="http://schemas.openxmlformats.org/officeDocument/2006/relationships/tags" Target="../tags/tag26.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8.xml"/><Relationship Id="rId1" Type="http://schemas.openxmlformats.org/officeDocument/2006/relationships/tags" Target="../tags/tag27.xml"/><Relationship Id="rId6" Type="http://schemas.openxmlformats.org/officeDocument/2006/relationships/image" Target="../media/image119.jpeg"/><Relationship Id="rId5" Type="http://schemas.openxmlformats.org/officeDocument/2006/relationships/image" Target="../media/image118.tiff"/><Relationship Id="rId4" Type="http://schemas.openxmlformats.org/officeDocument/2006/relationships/image" Target="../media/image117.jpe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9.xml"/><Relationship Id="rId1" Type="http://schemas.openxmlformats.org/officeDocument/2006/relationships/tags" Target="../tags/tag28.xml"/><Relationship Id="rId4" Type="http://schemas.openxmlformats.org/officeDocument/2006/relationships/image" Target="../media/image120.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9.xml"/><Relationship Id="rId1" Type="http://schemas.openxmlformats.org/officeDocument/2006/relationships/tags" Target="../tags/tag29.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9.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tags" Target="../tags/tag31.xml"/><Relationship Id="rId1" Type="http://schemas.openxmlformats.org/officeDocument/2006/relationships/themeOverride" Target="../theme/themeOverride1.xml"/><Relationship Id="rId5" Type="http://schemas.openxmlformats.org/officeDocument/2006/relationships/image" Target="../media/image121.jpe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9.xml"/><Relationship Id="rId1" Type="http://schemas.openxmlformats.org/officeDocument/2006/relationships/tags" Target="../tags/tag32.xml"/><Relationship Id="rId4" Type="http://schemas.openxmlformats.org/officeDocument/2006/relationships/image" Target="../media/image122.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9.xml"/><Relationship Id="rId1" Type="http://schemas.openxmlformats.org/officeDocument/2006/relationships/tags" Target="../tags/tag33.xml"/><Relationship Id="rId4" Type="http://schemas.openxmlformats.org/officeDocument/2006/relationships/image" Target="../media/image122.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9.xml"/><Relationship Id="rId1" Type="http://schemas.openxmlformats.org/officeDocument/2006/relationships/tags" Target="../tags/tag34.xml"/><Relationship Id="rId4" Type="http://schemas.openxmlformats.org/officeDocument/2006/relationships/image" Target="../media/image123.tiff"/></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7.xml"/><Relationship Id="rId1" Type="http://schemas.openxmlformats.org/officeDocument/2006/relationships/tags" Target="../tags/tag35.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7.xml"/><Relationship Id="rId1" Type="http://schemas.openxmlformats.org/officeDocument/2006/relationships/tags" Target="../tags/tag5.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7.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7.xml"/><Relationship Id="rId4" Type="http://schemas.openxmlformats.org/officeDocument/2006/relationships/image" Target="../media/image81.tiff"/></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85.emf"/><Relationship Id="rId2" Type="http://schemas.openxmlformats.org/officeDocument/2006/relationships/slideLayout" Target="../slideLayouts/slideLayout42.xml"/><Relationship Id="rId1" Type="http://schemas.openxmlformats.org/officeDocument/2006/relationships/tags" Target="../tags/tag8.xml"/><Relationship Id="rId6" Type="http://schemas.openxmlformats.org/officeDocument/2006/relationships/image" Target="../media/image84.emf"/><Relationship Id="rId5" Type="http://schemas.openxmlformats.org/officeDocument/2006/relationships/image" Target="../media/image83.emf"/><Relationship Id="rId4" Type="http://schemas.openxmlformats.org/officeDocument/2006/relationships/image" Target="../media/image82.e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89.emf"/><Relationship Id="rId2" Type="http://schemas.openxmlformats.org/officeDocument/2006/relationships/slideLayout" Target="../slideLayouts/slideLayout42.xml"/><Relationship Id="rId1" Type="http://schemas.openxmlformats.org/officeDocument/2006/relationships/tags" Target="../tags/tag9.xml"/><Relationship Id="rId6" Type="http://schemas.openxmlformats.org/officeDocument/2006/relationships/image" Target="../media/image88.emf"/><Relationship Id="rId5" Type="http://schemas.openxmlformats.org/officeDocument/2006/relationships/image" Target="../media/image87.emf"/><Relationship Id="rId4" Type="http://schemas.openxmlformats.org/officeDocument/2006/relationships/image" Target="../media/image86.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8.xml"/><Relationship Id="rId1" Type="http://schemas.openxmlformats.org/officeDocument/2006/relationships/tags" Target="../tags/tag10.xml"/><Relationship Id="rId6" Type="http://schemas.openxmlformats.org/officeDocument/2006/relationships/image" Target="../media/image92.jpeg"/><Relationship Id="rId5" Type="http://schemas.openxmlformats.org/officeDocument/2006/relationships/image" Target="../media/image91.tiff"/><Relationship Id="rId4" Type="http://schemas.openxmlformats.org/officeDocument/2006/relationships/image" Target="../media/image9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Welcome</a:t>
            </a:r>
          </a:p>
        </p:txBody>
      </p:sp>
    </p:spTree>
    <p:custDataLst>
      <p:tags r:id="rId1"/>
    </p:custDataLst>
    <p:extLst>
      <p:ext uri="{BB962C8B-B14F-4D97-AF65-F5344CB8AC3E}">
        <p14:creationId xmlns:p14="http://schemas.microsoft.com/office/powerpoint/2010/main" val="375283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a:cs typeface="+mj-cs"/>
              </a:rPr>
              <a:t>Contaminants</a:t>
            </a:r>
          </a:p>
        </p:txBody>
      </p:sp>
      <p:sp>
        <p:nvSpPr>
          <p:cNvPr id="20483" name="Rectangle 3"/>
          <p:cNvSpPr>
            <a:spLocks noGrp="1" noChangeArrowheads="1"/>
          </p:cNvSpPr>
          <p:nvPr>
            <p:ph idx="1"/>
          </p:nvPr>
        </p:nvSpPr>
        <p:spPr/>
        <p:txBody>
          <a:bodyPr/>
          <a:lstStyle/>
          <a:p>
            <a:pPr marL="0" indent="0" eaLnBrk="1" hangingPunct="1">
              <a:defRPr/>
            </a:pPr>
            <a:r>
              <a:rPr lang="en-US" dirty="0">
                <a:cs typeface="+mn-cs"/>
              </a:rPr>
              <a:t>Biological contaminants:</a:t>
            </a:r>
          </a:p>
          <a:p>
            <a:pPr marL="347472" lvl="1" indent="-347472" eaLnBrk="1" hangingPunct="1">
              <a:defRPr/>
            </a:pPr>
            <a:r>
              <a:rPr lang="en-US" dirty="0"/>
              <a:t>Bacteria</a:t>
            </a:r>
          </a:p>
          <a:p>
            <a:pPr marL="347472" lvl="1" indent="-347472" eaLnBrk="1" hangingPunct="1">
              <a:defRPr/>
            </a:pPr>
            <a:r>
              <a:rPr lang="en-US" dirty="0"/>
              <a:t>Viruses</a:t>
            </a:r>
          </a:p>
          <a:p>
            <a:pPr marL="347472" lvl="1" indent="-347472" eaLnBrk="1" hangingPunct="1">
              <a:defRPr/>
            </a:pPr>
            <a:r>
              <a:rPr lang="en-US" dirty="0"/>
              <a:t>Parasites</a:t>
            </a:r>
          </a:p>
          <a:p>
            <a:pPr marL="347472" lvl="1" indent="-347472" eaLnBrk="1" hangingPunct="1">
              <a:defRPr/>
            </a:pPr>
            <a:r>
              <a:rPr lang="en-US" dirty="0"/>
              <a:t>Fungi</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1-9</a:t>
            </a:r>
          </a:p>
        </p:txBody>
      </p:sp>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21761760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defRPr/>
            </a:pPr>
            <a:r>
              <a:rPr lang="en-US" dirty="0">
                <a:cs typeface="+mj-cs"/>
              </a:rPr>
              <a:t>Contaminants</a:t>
            </a:r>
          </a:p>
        </p:txBody>
      </p:sp>
      <p:sp>
        <p:nvSpPr>
          <p:cNvPr id="21507" name="Rectangle 3"/>
          <p:cNvSpPr>
            <a:spLocks noGrp="1" noChangeArrowheads="1"/>
          </p:cNvSpPr>
          <p:nvPr>
            <p:ph idx="1"/>
          </p:nvPr>
        </p:nvSpPr>
        <p:spPr/>
        <p:txBody>
          <a:bodyPr/>
          <a:lstStyle/>
          <a:p>
            <a:pPr marL="0" indent="0" eaLnBrk="1" hangingPunct="1">
              <a:defRPr/>
            </a:pPr>
            <a:r>
              <a:rPr lang="en-US" dirty="0">
                <a:cs typeface="+mn-cs"/>
              </a:rPr>
              <a:t>Chemical contaminants:</a:t>
            </a:r>
          </a:p>
          <a:p>
            <a:pPr marL="347472" lvl="1" indent="-347472" eaLnBrk="1" hangingPunct="1">
              <a:defRPr/>
            </a:pPr>
            <a:r>
              <a:rPr lang="en-US" dirty="0"/>
              <a:t>Cleaners </a:t>
            </a:r>
          </a:p>
          <a:p>
            <a:pPr marL="347472" lvl="1" indent="-347472" eaLnBrk="1" hangingPunct="1">
              <a:defRPr/>
            </a:pPr>
            <a:r>
              <a:rPr lang="en-US" dirty="0"/>
              <a:t>Sanitizers</a:t>
            </a:r>
          </a:p>
          <a:p>
            <a:pPr marL="347472" lvl="1" indent="-347472" eaLnBrk="1" hangingPunct="1">
              <a:defRPr/>
            </a:pPr>
            <a:r>
              <a:rPr lang="en-US" dirty="0"/>
              <a:t>Polishes</a:t>
            </a: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1-10</a:t>
            </a:r>
          </a:p>
        </p:txBody>
      </p:sp>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20192236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a:cs typeface="+mj-cs"/>
              </a:rPr>
              <a:t>Contaminants</a:t>
            </a:r>
          </a:p>
        </p:txBody>
      </p:sp>
      <p:sp>
        <p:nvSpPr>
          <p:cNvPr id="22531" name="Rectangle 3"/>
          <p:cNvSpPr>
            <a:spLocks noGrp="1" noChangeArrowheads="1"/>
          </p:cNvSpPr>
          <p:nvPr>
            <p:ph idx="1"/>
          </p:nvPr>
        </p:nvSpPr>
        <p:spPr/>
        <p:txBody>
          <a:bodyPr/>
          <a:lstStyle/>
          <a:p>
            <a:pPr marL="0" indent="0" eaLnBrk="1" hangingPunct="1">
              <a:defRPr/>
            </a:pPr>
            <a:r>
              <a:rPr lang="en-US" dirty="0">
                <a:cs typeface="+mn-cs"/>
              </a:rPr>
              <a:t>Physical hazards:</a:t>
            </a:r>
          </a:p>
          <a:p>
            <a:pPr marL="347472" lvl="1" indent="-347472" eaLnBrk="1" hangingPunct="1">
              <a:defRPr/>
            </a:pPr>
            <a:r>
              <a:rPr lang="en-US" dirty="0"/>
              <a:t>Metal shavings</a:t>
            </a:r>
          </a:p>
          <a:p>
            <a:pPr marL="347472" lvl="1" indent="-347472" eaLnBrk="1" hangingPunct="1">
              <a:defRPr/>
            </a:pPr>
            <a:r>
              <a:rPr lang="en-US" dirty="0"/>
              <a:t>Staples</a:t>
            </a:r>
          </a:p>
          <a:p>
            <a:pPr marL="347472" lvl="1" indent="-347472" eaLnBrk="1" hangingPunct="1">
              <a:defRPr/>
            </a:pPr>
            <a:r>
              <a:rPr lang="en-US" dirty="0"/>
              <a:t>Bandages</a:t>
            </a:r>
          </a:p>
          <a:p>
            <a:pPr marL="347472" lvl="1" indent="-347472" eaLnBrk="1" hangingPunct="1">
              <a:defRPr/>
            </a:pPr>
            <a:r>
              <a:rPr lang="en-US" dirty="0"/>
              <a:t>Glass</a:t>
            </a:r>
          </a:p>
          <a:p>
            <a:pPr marL="347472" lvl="1" indent="-347472" eaLnBrk="1" hangingPunct="1">
              <a:defRPr/>
            </a:pPr>
            <a:r>
              <a:rPr lang="en-US" dirty="0"/>
              <a:t>Dirt</a:t>
            </a:r>
          </a:p>
          <a:p>
            <a:pPr marL="347472" lvl="1" indent="-347472" eaLnBrk="1" hangingPunct="1">
              <a:defRPr/>
            </a:pPr>
            <a:r>
              <a:rPr lang="en-US" dirty="0"/>
              <a:t>Natural objects (e.g., fish bones in a fillet)</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1-11</a:t>
            </a:r>
          </a:p>
        </p:txBody>
      </p:sp>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737121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cs typeface="+mj-cs"/>
              </a:rPr>
              <a:t>How Food Becomes Unsafe</a:t>
            </a:r>
          </a:p>
        </p:txBody>
      </p:sp>
      <p:sp>
        <p:nvSpPr>
          <p:cNvPr id="23555" name="Rectangle 3"/>
          <p:cNvSpPr>
            <a:spLocks noGrp="1" noChangeArrowheads="1"/>
          </p:cNvSpPr>
          <p:nvPr>
            <p:ph idx="1"/>
          </p:nvPr>
        </p:nvSpPr>
        <p:spPr/>
        <p:txBody>
          <a:bodyPr/>
          <a:lstStyle/>
          <a:p>
            <a:pPr marL="0" indent="0" eaLnBrk="1" hangingPunct="1">
              <a:defRPr/>
            </a:pPr>
            <a:r>
              <a:rPr lang="en-US" dirty="0">
                <a:cs typeface="+mn-cs"/>
              </a:rPr>
              <a:t>Five risk factors for foodborne illness:</a:t>
            </a:r>
          </a:p>
          <a:p>
            <a:pPr marL="347472" lvl="1" indent="-347472" eaLnBrk="1" hangingPunct="1">
              <a:buSzPct val="100000"/>
              <a:buFont typeface="Arial Narrow" charset="0"/>
              <a:buAutoNum type="arabicPeriod"/>
              <a:defRPr/>
            </a:pPr>
            <a:r>
              <a:rPr lang="en-US" dirty="0"/>
              <a:t>Purchasing food from unsafe sources</a:t>
            </a:r>
          </a:p>
          <a:p>
            <a:pPr marL="347472" lvl="1" indent="-347472" eaLnBrk="1" hangingPunct="1">
              <a:buSzPct val="100000"/>
              <a:buFont typeface="Arial Narrow" charset="0"/>
              <a:buAutoNum type="arabicPeriod"/>
              <a:defRPr/>
            </a:pPr>
            <a:r>
              <a:rPr lang="en-US" dirty="0"/>
              <a:t>Failing to cook food correctly</a:t>
            </a:r>
          </a:p>
          <a:p>
            <a:pPr marL="347472" lvl="1" indent="-347472" eaLnBrk="1" hangingPunct="1">
              <a:buSzPct val="100000"/>
              <a:buFont typeface="Arial Narrow" charset="0"/>
              <a:buAutoNum type="arabicPeriod"/>
              <a:defRPr/>
            </a:pPr>
            <a:r>
              <a:rPr lang="en-US" dirty="0"/>
              <a:t>Holding food at incorrect temperatures</a:t>
            </a:r>
          </a:p>
          <a:p>
            <a:pPr marL="347472" lvl="1" indent="-347472" eaLnBrk="1" hangingPunct="1">
              <a:buSzPct val="100000"/>
              <a:buFont typeface="Arial Narrow" charset="0"/>
              <a:buAutoNum type="arabicPeriod"/>
              <a:defRPr/>
            </a:pPr>
            <a:r>
              <a:rPr lang="en-US" dirty="0"/>
              <a:t>Using contaminated equipment</a:t>
            </a:r>
          </a:p>
          <a:p>
            <a:pPr marL="347472" lvl="1" indent="-347472" eaLnBrk="1" hangingPunct="1">
              <a:buSzPct val="100000"/>
              <a:buFont typeface="Arial Narrow" charset="0"/>
              <a:buAutoNum type="arabicPeriod"/>
              <a:defRPr/>
            </a:pPr>
            <a:r>
              <a:rPr lang="en-US" dirty="0"/>
              <a:t>Practicing poor personal hygiene</a:t>
            </a:r>
          </a:p>
          <a:p>
            <a:pPr marL="571500" lvl="1" indent="-457200" eaLnBrk="1" hangingPunct="1">
              <a:buFont typeface="Wingdings" charset="0"/>
              <a:buNone/>
              <a:defRPr/>
            </a:pPr>
            <a:endParaRPr lang="en-US" dirty="0"/>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1-12</a:t>
            </a:r>
          </a:p>
        </p:txBody>
      </p:sp>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153931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1" name="Text Placeholder 20"/>
          <p:cNvSpPr>
            <a:spLocks noGrp="1"/>
          </p:cNvSpPr>
          <p:nvPr>
            <p:ph type="body" sz="quarter" idx="18"/>
          </p:nvPr>
        </p:nvSpPr>
        <p:spPr>
          <a:xfrm>
            <a:off x="4760008" y="2989650"/>
            <a:ext cx="2723578" cy="395287"/>
          </a:xfrm>
        </p:spPr>
        <p:txBody>
          <a:bodyPr/>
          <a:lstStyle/>
          <a:p>
            <a:r>
              <a:rPr lang="en-US" dirty="0"/>
              <a:t>Cross-contamination</a:t>
            </a:r>
          </a:p>
        </p:txBody>
      </p:sp>
      <p:sp>
        <p:nvSpPr>
          <p:cNvPr id="20483" name="Rectangle 20"/>
          <p:cNvSpPr>
            <a:spLocks noGrp="1" noChangeArrowheads="1"/>
          </p:cNvSpPr>
          <p:nvPr>
            <p:ph type="body" sz="quarter" idx="17"/>
          </p:nvPr>
        </p:nvSpPr>
        <p:spPr>
          <a:xfrm>
            <a:off x="1601617" y="2989650"/>
            <a:ext cx="2723578" cy="395287"/>
          </a:xfrm>
          <a:extLst>
            <a:ext uri="{91240B29-F687-4f45-9708-019B960494DF}">
              <a14:hiddenLine xmlns="" xmlns:a14="http://schemas.microsoft.com/office/drawing/2010/main"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n-US" dirty="0">
                <a:solidFill>
                  <a:srgbClr val="231F20"/>
                </a:solidFill>
                <a:ea typeface="+mn-ea"/>
                <a:cs typeface="+mn-cs"/>
              </a:rPr>
              <a:t>Time-temperature abuse</a:t>
            </a:r>
          </a:p>
          <a:p>
            <a:pPr marL="0" indent="0" eaLnBrk="1" hangingPunct="1">
              <a:spcBef>
                <a:spcPct val="50000"/>
              </a:spcBef>
              <a:buClr>
                <a:srgbClr val="0093D3"/>
              </a:buClr>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defRPr/>
            </a:pPr>
            <a:endParaRPr lang="en-US" dirty="0">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a:p>
            <a:pPr marL="571500" indent="-571500" eaLnBrk="1" hangingPunct="1">
              <a:spcBef>
                <a:spcPct val="50000"/>
              </a:spcBef>
              <a:buClr>
                <a:srgbClr val="0093D3"/>
              </a:buClr>
              <a:buFont typeface="Wingdings" pitchFamily="2" charset="2"/>
              <a:buChar char="l"/>
              <a:defRPr/>
            </a:pPr>
            <a:endParaRPr lang="en-US" sz="2200" dirty="0">
              <a:solidFill>
                <a:srgbClr val="231F20"/>
              </a:solidFill>
              <a:ea typeface="+mn-ea"/>
              <a:cs typeface="+mn-cs"/>
            </a:endParaRPr>
          </a:p>
        </p:txBody>
      </p:sp>
      <p:sp>
        <p:nvSpPr>
          <p:cNvPr id="22" name="Text Placeholder 21"/>
          <p:cNvSpPr>
            <a:spLocks noGrp="1"/>
          </p:cNvSpPr>
          <p:nvPr>
            <p:ph type="body" sz="quarter" idx="19"/>
          </p:nvPr>
        </p:nvSpPr>
        <p:spPr>
          <a:xfrm>
            <a:off x="4574031" y="5322508"/>
            <a:ext cx="3082135" cy="395287"/>
          </a:xfrm>
        </p:spPr>
        <p:txBody>
          <a:bodyPr/>
          <a:lstStyle/>
          <a:p>
            <a:r>
              <a:rPr lang="en-US" dirty="0"/>
              <a:t>Poor cleaning and sanitizing</a:t>
            </a:r>
          </a:p>
          <a:p>
            <a:endParaRPr lang="en-US" dirty="0"/>
          </a:p>
        </p:txBody>
      </p:sp>
      <p:sp>
        <p:nvSpPr>
          <p:cNvPr id="23" name="Text Placeholder 22"/>
          <p:cNvSpPr>
            <a:spLocks noGrp="1"/>
          </p:cNvSpPr>
          <p:nvPr>
            <p:ph type="body" sz="quarter" idx="20"/>
          </p:nvPr>
        </p:nvSpPr>
        <p:spPr>
          <a:xfrm>
            <a:off x="1601617" y="5322508"/>
            <a:ext cx="2723578" cy="395287"/>
          </a:xfrm>
        </p:spPr>
        <p:txBody>
          <a:bodyPr/>
          <a:lstStyle/>
          <a:p>
            <a:r>
              <a:rPr lang="en-US" dirty="0"/>
              <a:t>Poor personal hygiene</a:t>
            </a:r>
          </a:p>
        </p:txBody>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1-13</a:t>
            </a:r>
          </a:p>
        </p:txBody>
      </p:sp>
      <p:pic>
        <p:nvPicPr>
          <p:cNvPr id="7" name="Picture Placeholder 6"/>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pic>
        <p:nvPicPr>
          <p:cNvPr id="9" name="Picture Placeholder 8"/>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p:pic>
      <p:pic>
        <p:nvPicPr>
          <p:cNvPr id="11" name="Picture Placeholder 10"/>
          <p:cNvPicPr>
            <a:picLocks noGrp="1" noChangeAspect="1"/>
          </p:cNvPicPr>
          <p:nvPr>
            <p:ph type="pic" sz="quarter" idx="22"/>
          </p:nvPr>
        </p:nvPicPr>
        <p:blipFill rotWithShape="1">
          <a:blip r:embed="rId6" cstate="print">
            <a:extLst>
              <a:ext uri="{28A0092B-C50C-407E-A947-70E740481C1C}">
                <a14:useLocalDpi xmlns:a14="http://schemas.microsoft.com/office/drawing/2010/main"/>
              </a:ext>
            </a:extLst>
          </a:blip>
          <a:srcRect/>
          <a:stretch/>
        </p:blipFill>
        <p:spPr/>
      </p:pic>
      <p:pic>
        <p:nvPicPr>
          <p:cNvPr id="13" name="Picture Placeholder 12"/>
          <p:cNvPicPr>
            <a:picLocks noGrp="1" noChangeAspect="1"/>
          </p:cNvPicPr>
          <p:nvPr>
            <p:ph type="pic" sz="quarter" idx="23"/>
          </p:nvPr>
        </p:nvPicPr>
        <p:blipFill rotWithShape="1">
          <a:blip r:embed="rId7"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231462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5604" name="Rectangle 3"/>
          <p:cNvSpPr>
            <a:spLocks noGrp="1" noChangeArrowheads="1"/>
          </p:cNvSpPr>
          <p:nvPr>
            <p:ph idx="1"/>
          </p:nvPr>
        </p:nvSpPr>
        <p:spPr/>
        <p:txBody>
          <a:bodyPr/>
          <a:lstStyle/>
          <a:p>
            <a:pPr marL="0" indent="0" eaLnBrk="1" hangingPunct="1">
              <a:defRPr/>
            </a:pPr>
            <a:r>
              <a:rPr lang="en-US" dirty="0">
                <a:ea typeface="+mn-ea"/>
                <a:cs typeface="+mn-cs"/>
              </a:rPr>
              <a:t>Time-temperature abuse:</a:t>
            </a:r>
          </a:p>
          <a:p>
            <a:pPr marL="347472" lvl="1" indent="-347472" eaLnBrk="1" hangingPunct="1">
              <a:defRPr/>
            </a:pPr>
            <a:r>
              <a:rPr lang="en-US" dirty="0"/>
              <a:t>When food has stayed too long at temperatures good for pathogen growth.</a:t>
            </a:r>
          </a:p>
          <a:p>
            <a:pPr marL="114300" lvl="1" indent="0" eaLnBrk="1" hangingPunct="1">
              <a:buFont typeface="Wingdings" pitchFamily="2" charset="2"/>
              <a:buNone/>
              <a:defRPr/>
            </a:pPr>
            <a:endParaRPr lang="en-US" dirty="0"/>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1-14</a:t>
            </a:r>
          </a:p>
        </p:txBody>
      </p:sp>
      <p:sp>
        <p:nvSpPr>
          <p:cNvPr id="3" name="Picture Placeholder 2"/>
          <p:cNvSpPr>
            <a:spLocks noGrp="1"/>
          </p:cNvSpPr>
          <p:nvPr>
            <p:ph type="pic" sz="quarter" idx="12"/>
          </p:nvPr>
        </p:nvSpPr>
        <p:spPr/>
      </p:sp>
      <p:pic>
        <p:nvPicPr>
          <p:cNvPr id="7"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55"/>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2647411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42"/>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5604" name="Rectangle 3"/>
          <p:cNvSpPr>
            <a:spLocks noGrp="1" noChangeArrowheads="1"/>
          </p:cNvSpPr>
          <p:nvPr>
            <p:ph idx="1"/>
          </p:nvPr>
        </p:nvSpPr>
        <p:spPr/>
        <p:txBody>
          <a:bodyPr/>
          <a:lstStyle/>
          <a:p>
            <a:pPr marL="0" lvl="1" indent="0" eaLnBrk="1" hangingPunct="1">
              <a:lnSpc>
                <a:spcPct val="90000"/>
              </a:lnSpc>
              <a:spcBef>
                <a:spcPct val="100000"/>
              </a:spcBef>
              <a:buFont typeface="Wingdings" pitchFamily="2" charset="2"/>
              <a:buNone/>
              <a:defRPr/>
            </a:pPr>
            <a:r>
              <a:rPr lang="en-US" sz="2400" b="1" dirty="0">
                <a:solidFill>
                  <a:srgbClr val="E97635"/>
                </a:solidFill>
                <a:ea typeface="+mn-ea"/>
                <a:cs typeface="+mn-cs"/>
              </a:rPr>
              <a:t>Food has been time-temperature abused when: </a:t>
            </a:r>
          </a:p>
          <a:p>
            <a:pPr marL="347472" lvl="1" indent="-347472" eaLnBrk="1" hangingPunct="1">
              <a:defRPr/>
            </a:pPr>
            <a:r>
              <a:rPr lang="en-US" dirty="0"/>
              <a:t>It has not been held or stored at correct temperatures.</a:t>
            </a:r>
          </a:p>
          <a:p>
            <a:pPr marL="347472" lvl="1" indent="-347472" eaLnBrk="1" hangingPunct="1">
              <a:defRPr/>
            </a:pPr>
            <a:r>
              <a:rPr lang="en-US" dirty="0"/>
              <a:t>It is not cooked or reheated enough to kill pathogens.</a:t>
            </a:r>
          </a:p>
          <a:p>
            <a:pPr marL="347472" lvl="1" indent="-347472" eaLnBrk="1" hangingPunct="1">
              <a:defRPr/>
            </a:pPr>
            <a:r>
              <a:rPr lang="en-US" dirty="0"/>
              <a:t>It is not cooled correctly.</a:t>
            </a:r>
          </a:p>
          <a:p>
            <a:pPr marL="114300" lvl="1" indent="0" eaLnBrk="1" hangingPunct="1">
              <a:buFont typeface="Wingdings" pitchFamily="2" charset="2"/>
              <a:buNone/>
              <a:defRPr/>
            </a:pPr>
            <a:endParaRPr lang="en-US" dirty="0"/>
          </a:p>
          <a:p>
            <a:pPr marL="114300" lvl="1" indent="0" eaLnBrk="1" hangingPunct="1">
              <a:buFont typeface="Wingdings" pitchFamily="2" charset="2"/>
              <a:buNone/>
              <a:defRPr/>
            </a:pPr>
            <a:endParaRPr lang="en-US" dirty="0"/>
          </a:p>
        </p:txBody>
      </p:sp>
      <p:sp>
        <p:nvSpPr>
          <p:cNvPr id="26628"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1-15</a:t>
            </a:r>
          </a:p>
        </p:txBody>
      </p:sp>
      <p:sp>
        <p:nvSpPr>
          <p:cNvPr id="59399" name="TextBox 9"/>
          <p:cNvSpPr txBox="1">
            <a:spLocks noChangeArrowheads="1"/>
          </p:cNvSpPr>
          <p:nvPr/>
        </p:nvSpPr>
        <p:spPr bwMode="auto">
          <a:xfrm>
            <a:off x="6670675" y="2555875"/>
            <a:ext cx="1714500" cy="277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b="1">
                <a:solidFill>
                  <a:srgbClr val="009DDC"/>
                </a:solidFill>
                <a:latin typeface="Arial Narrow" charset="0"/>
                <a:ea typeface="ＭＳ Ｐゴシック" charset="0"/>
                <a:cs typeface="ＭＳ Ｐゴシック" charset="0"/>
              </a:defRPr>
            </a:lvl1pPr>
            <a:lvl2pPr marL="742950" indent="-285750">
              <a:defRPr sz="2200">
                <a:solidFill>
                  <a:srgbClr val="231F20"/>
                </a:solidFill>
                <a:latin typeface="Arial Narrow" charset="0"/>
                <a:ea typeface="ＭＳ Ｐゴシック" charset="0"/>
                <a:cs typeface="ＭＳ Ｐゴシック" charset="0"/>
              </a:defRPr>
            </a:lvl2pPr>
            <a:lvl3pPr marL="1143000" indent="-228600">
              <a:defRPr sz="2000">
                <a:solidFill>
                  <a:srgbClr val="231F20"/>
                </a:solidFill>
                <a:latin typeface="Arial Narrow" charset="0"/>
                <a:ea typeface="ＭＳ Ｐゴシック" charset="0"/>
                <a:cs typeface="ＭＳ Ｐゴシック" charset="0"/>
              </a:defRPr>
            </a:lvl3pPr>
            <a:lvl4pPr marL="1600200" indent="-228600">
              <a:defRPr>
                <a:solidFill>
                  <a:srgbClr val="231F20"/>
                </a:solidFill>
                <a:latin typeface="Arial Narrow" charset="0"/>
                <a:ea typeface="ＭＳ Ｐゴシック" charset="0"/>
                <a:cs typeface="ＭＳ Ｐゴシック" charset="0"/>
              </a:defRPr>
            </a:lvl4pPr>
            <a:lvl5pPr marL="2057400" indent="-228600">
              <a:defRPr sz="1600">
                <a:solidFill>
                  <a:srgbClr val="231F20"/>
                </a:solidFill>
                <a:latin typeface="Arial Narrow" charset="0"/>
                <a:ea typeface="ＭＳ Ｐゴシック" charset="0"/>
                <a:cs typeface="ＭＳ Ｐゴシック" charset="0"/>
              </a:defRPr>
            </a:lvl5pPr>
            <a:lvl6pPr marL="25146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6pPr>
            <a:lvl7pPr marL="29718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7pPr>
            <a:lvl8pPr marL="34290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8pPr>
            <a:lvl9pPr marL="3886200" indent="-228600" eaLnBrk="0" hangingPunct="0">
              <a:spcBef>
                <a:spcPts val="900"/>
              </a:spcBef>
              <a:buClr>
                <a:srgbClr val="009DDC"/>
              </a:buClr>
              <a:buFont typeface="Arial" charset="0"/>
              <a:buChar char="•"/>
              <a:defRPr sz="1600">
                <a:solidFill>
                  <a:srgbClr val="231F20"/>
                </a:solidFill>
                <a:latin typeface="Arial Narrow" charset="0"/>
                <a:ea typeface="ＭＳ Ｐゴシック" charset="0"/>
                <a:cs typeface="ＭＳ Ｐゴシック" charset="0"/>
              </a:defRPr>
            </a:lvl9pPr>
          </a:lstStyle>
          <a:p>
            <a:pPr fontAlgn="base">
              <a:spcBef>
                <a:spcPct val="0"/>
              </a:spcBef>
              <a:spcAft>
                <a:spcPct val="0"/>
              </a:spcAft>
            </a:pPr>
            <a:r>
              <a:rPr lang="en-US" sz="1200" dirty="0">
                <a:solidFill>
                  <a:srgbClr val="FFFFFF"/>
                </a:solidFill>
                <a:latin typeface="Arial" charset="0"/>
              </a:rPr>
              <a:t>Pg 1.5 SSF 6e</a:t>
            </a:r>
          </a:p>
        </p:txBody>
      </p:sp>
      <p:sp>
        <p:nvSpPr>
          <p:cNvPr id="3" name="Picture Placeholder 2"/>
          <p:cNvSpPr>
            <a:spLocks noGrp="1"/>
          </p:cNvSpPr>
          <p:nvPr>
            <p:ph type="pic" sz="quarter" idx="12"/>
          </p:nvPr>
        </p:nvSpPr>
        <p:spPr/>
      </p:sp>
      <p:pic>
        <p:nvPicPr>
          <p:cNvPr id="8"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455"/>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2750682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6627" name="Rectangle 3"/>
          <p:cNvSpPr>
            <a:spLocks noGrp="1" noChangeArrowheads="1"/>
          </p:cNvSpPr>
          <p:nvPr>
            <p:ph idx="1"/>
          </p:nvPr>
        </p:nvSpPr>
        <p:spPr/>
        <p:txBody>
          <a:bodyPr/>
          <a:lstStyle/>
          <a:p>
            <a:pPr marL="0" indent="0" eaLnBrk="1" hangingPunct="1">
              <a:defRPr/>
            </a:pPr>
            <a:r>
              <a:rPr lang="en-US" dirty="0">
                <a:ea typeface="+mn-ea"/>
                <a:cs typeface="+mn-cs"/>
              </a:rPr>
              <a:t>Cross-contamination: </a:t>
            </a:r>
          </a:p>
          <a:p>
            <a:pPr marL="347472" lvl="1" indent="-347472" eaLnBrk="1" hangingPunct="1">
              <a:defRPr/>
            </a:pPr>
            <a:r>
              <a:rPr lang="en-US" dirty="0"/>
              <a:t>When pathogens are transferred from one surface or food to another.</a:t>
            </a:r>
          </a:p>
          <a:p>
            <a:pPr marL="114300" lvl="1" indent="0" eaLnBrk="1" hangingPunct="1">
              <a:buFont typeface="Wingdings" pitchFamily="2" charset="2"/>
              <a:buNone/>
              <a:defRPr/>
            </a:pPr>
            <a:endParaRPr lang="en-US" dirty="0"/>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1-16</a:t>
            </a:r>
          </a:p>
        </p:txBody>
      </p:sp>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4239040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28674" name="Rectangle 12"/>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6627" name="Rectangle 3"/>
          <p:cNvSpPr>
            <a:spLocks noGrp="1" noChangeArrowheads="1"/>
          </p:cNvSpPr>
          <p:nvPr>
            <p:ph idx="1"/>
          </p:nvPr>
        </p:nvSpPr>
        <p:spPr/>
        <p:txBody>
          <a:bodyPr/>
          <a:lstStyle/>
          <a:p>
            <a:pPr marL="0" lvl="1" indent="0" eaLnBrk="1" hangingPunct="1">
              <a:lnSpc>
                <a:spcPct val="90000"/>
              </a:lnSpc>
              <a:spcBef>
                <a:spcPct val="100000"/>
              </a:spcBef>
              <a:buFont typeface="Wingdings" pitchFamily="2" charset="2"/>
              <a:buNone/>
              <a:defRPr/>
            </a:pPr>
            <a:r>
              <a:rPr lang="en-US" sz="2400" b="1" dirty="0">
                <a:solidFill>
                  <a:srgbClr val="E97635"/>
                </a:solidFill>
                <a:ea typeface="+mn-ea"/>
                <a:cs typeface="+mn-cs"/>
              </a:rPr>
              <a:t>Cross-contamination can cause a foodborne illness when: </a:t>
            </a:r>
          </a:p>
          <a:p>
            <a:pPr marL="347472" lvl="1" indent="-347472" eaLnBrk="1" hangingPunct="1">
              <a:defRPr/>
            </a:pPr>
            <a:r>
              <a:rPr lang="en-US" dirty="0"/>
              <a:t>Contaminated ingredients are added to food that receives no further cooking.</a:t>
            </a:r>
          </a:p>
          <a:p>
            <a:pPr marL="347472" lvl="1" indent="-347472" eaLnBrk="1" hangingPunct="1">
              <a:defRPr/>
            </a:pPr>
            <a:r>
              <a:rPr lang="en-US" dirty="0"/>
              <a:t>Ready-to-eat food touches contaminated surfaces.</a:t>
            </a:r>
          </a:p>
          <a:p>
            <a:pPr marL="347472" lvl="1" indent="-347472" eaLnBrk="1" hangingPunct="1">
              <a:defRPr/>
            </a:pPr>
            <a:r>
              <a:rPr lang="en-US" dirty="0"/>
              <a:t>Contaminated food touches or drips fluids onto cooked or ready-to-eat food.</a:t>
            </a:r>
          </a:p>
          <a:p>
            <a:pPr marL="347472" lvl="1" indent="-347472" eaLnBrk="1" hangingPunct="1">
              <a:defRPr/>
            </a:pPr>
            <a:r>
              <a:rPr lang="en-US" dirty="0"/>
              <a:t>A food handler touches contaminated food and then touches ready-to-eat food.</a:t>
            </a:r>
          </a:p>
          <a:p>
            <a:pPr marL="347472" lvl="1" indent="-347472" eaLnBrk="1" hangingPunct="1">
              <a:defRPr/>
            </a:pPr>
            <a:r>
              <a:rPr lang="en-US" dirty="0"/>
              <a:t>Contaminated wiping cloths touch </a:t>
            </a:r>
            <a:br>
              <a:rPr lang="en-US" dirty="0"/>
            </a:br>
            <a:r>
              <a:rPr lang="en-US" dirty="0"/>
              <a:t>food-contact surfaces.</a:t>
            </a:r>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1-17</a:t>
            </a:r>
          </a:p>
        </p:txBody>
      </p:sp>
      <p:pic>
        <p:nvPicPr>
          <p:cNvPr id="8" name="Picture Placeholder 2"/>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30594012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n-US" dirty="0">
                <a:cs typeface="+mj-cs"/>
              </a:rPr>
              <a:t>How Food Becomes Unsafe </a:t>
            </a:r>
          </a:p>
        </p:txBody>
      </p:sp>
      <p:sp>
        <p:nvSpPr>
          <p:cNvPr id="27651" name="Rectangle 3"/>
          <p:cNvSpPr>
            <a:spLocks noGrp="1" noChangeArrowheads="1"/>
          </p:cNvSpPr>
          <p:nvPr>
            <p:ph idx="1"/>
          </p:nvPr>
        </p:nvSpPr>
        <p:spPr/>
        <p:txBody>
          <a:bodyPr/>
          <a:lstStyle/>
          <a:p>
            <a:pPr marL="0" lvl="1" indent="0" eaLnBrk="1" hangingPunct="1">
              <a:lnSpc>
                <a:spcPct val="90000"/>
              </a:lnSpc>
              <a:spcBef>
                <a:spcPct val="100000"/>
              </a:spcBef>
              <a:buFont typeface="Wingdings" pitchFamily="2" charset="2"/>
              <a:buNone/>
              <a:defRPr/>
            </a:pPr>
            <a:r>
              <a:rPr lang="en-US" sz="2400" b="1" dirty="0">
                <a:solidFill>
                  <a:srgbClr val="E97635"/>
                </a:solidFill>
                <a:ea typeface="+mn-ea"/>
                <a:cs typeface="+mn-cs"/>
              </a:rPr>
              <a:t>Poor personal hygiene can cause a foodborne illness when food handlers: </a:t>
            </a:r>
          </a:p>
          <a:p>
            <a:pPr marL="347472" lvl="1" indent="-347472" eaLnBrk="1" hangingPunct="1">
              <a:defRPr/>
            </a:pPr>
            <a:r>
              <a:rPr lang="en-US" dirty="0"/>
              <a:t>Fail to wash their hands correctly after using the restroom </a:t>
            </a:r>
          </a:p>
          <a:p>
            <a:pPr marL="347472" lvl="1" indent="-347472" eaLnBrk="1" hangingPunct="1">
              <a:defRPr/>
            </a:pPr>
            <a:r>
              <a:rPr lang="en-US" dirty="0"/>
              <a:t>Cough or sneeze on food</a:t>
            </a:r>
          </a:p>
          <a:p>
            <a:pPr marL="347472" lvl="1" indent="-347472" eaLnBrk="1" hangingPunct="1">
              <a:defRPr/>
            </a:pPr>
            <a:r>
              <a:rPr lang="en-US" dirty="0"/>
              <a:t>Touch or scratch wounds and then touch food</a:t>
            </a:r>
          </a:p>
          <a:p>
            <a:pPr marL="347472" lvl="1" indent="-347472" eaLnBrk="1" hangingPunct="1">
              <a:defRPr/>
            </a:pPr>
            <a:r>
              <a:rPr lang="en-US" dirty="0"/>
              <a:t>Work while sick</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1-18</a:t>
            </a:r>
          </a:p>
        </p:txBody>
      </p:sp>
      <p:pic>
        <p:nvPicPr>
          <p:cNvPr id="4" name="Picture Placeholder 3"/>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159844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4311595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30722" name="Rectangle 9"/>
          <p:cNvSpPr>
            <a:spLocks noGrp="1" noChangeArrowheads="1"/>
          </p:cNvSpPr>
          <p:nvPr>
            <p:ph type="title"/>
          </p:nvPr>
        </p:nvSpPr>
        <p:spPr/>
        <p:txBody>
          <a:bodyPr/>
          <a:lstStyle/>
          <a:p>
            <a:pPr eaLnBrk="1" hangingPunct="1">
              <a:defRPr/>
            </a:pPr>
            <a:r>
              <a:rPr lang="en-US" dirty="0">
                <a:cs typeface="+mj-cs"/>
              </a:rPr>
              <a:t>How Food Becomes Unsafe </a:t>
            </a:r>
          </a:p>
        </p:txBody>
      </p:sp>
      <p:sp>
        <p:nvSpPr>
          <p:cNvPr id="15362" name="Rectangle 3"/>
          <p:cNvSpPr>
            <a:spLocks noGrp="1" noChangeArrowheads="1"/>
          </p:cNvSpPr>
          <p:nvPr>
            <p:ph idx="1"/>
          </p:nvPr>
        </p:nvSpPr>
        <p:spPr/>
        <p:txBody>
          <a:bodyPr/>
          <a:lstStyle/>
          <a:p>
            <a:pPr marL="0" indent="0" eaLnBrk="1" hangingPunct="1">
              <a:defRPr/>
            </a:pPr>
            <a:r>
              <a:rPr lang="en-US" dirty="0">
                <a:ea typeface="+mn-ea"/>
                <a:cs typeface="+mn-cs"/>
              </a:rPr>
              <a:t>Poor cleaning and sanitizing: </a:t>
            </a:r>
          </a:p>
          <a:p>
            <a:pPr marL="347472" lvl="1" indent="-347472" eaLnBrk="1" hangingPunct="1">
              <a:buFont typeface="Wingdings" pitchFamily="2" charset="2"/>
              <a:buChar char="l"/>
              <a:defRPr/>
            </a:pPr>
            <a:r>
              <a:rPr lang="en-US" dirty="0"/>
              <a:t>Equipment and utensils are not washed, rinsed, and sanitized between uses.</a:t>
            </a:r>
          </a:p>
          <a:p>
            <a:pPr marL="347472" lvl="1" indent="-347472" eaLnBrk="1" hangingPunct="1">
              <a:buFont typeface="Wingdings" pitchFamily="2" charset="2"/>
              <a:buChar char="l"/>
              <a:defRPr/>
            </a:pPr>
            <a:r>
              <a:rPr lang="en-US" dirty="0"/>
              <a:t>Food-contact surfaces are wiped clean instead of being washed, rinsed, and sanitized.</a:t>
            </a:r>
          </a:p>
          <a:p>
            <a:pPr marL="347472" lvl="1" indent="-347472" eaLnBrk="1" hangingPunct="1">
              <a:buFont typeface="Wingdings" pitchFamily="2" charset="2"/>
              <a:buChar char="l"/>
              <a:defRPr/>
            </a:pPr>
            <a:r>
              <a:rPr lang="en-US" dirty="0"/>
              <a:t>Wiping cloths are not stored in a sanitizer solution between uses.</a:t>
            </a:r>
          </a:p>
          <a:p>
            <a:pPr lvl="1" eaLnBrk="1" hangingPunct="1">
              <a:buFont typeface="Wingdings" pitchFamily="2" charset="2"/>
              <a:buChar char="l"/>
              <a:defRPr/>
            </a:pPr>
            <a:r>
              <a:rPr lang="en-US" dirty="0"/>
              <a:t>Sanitizing solutions are not at the required levels.</a:t>
            </a:r>
          </a:p>
          <a:p>
            <a:pPr marL="114300" lvl="1" indent="0" eaLnBrk="1" hangingPunct="1">
              <a:buFont typeface="Wingdings" pitchFamily="2" charset="2"/>
              <a:buNone/>
              <a:defRPr/>
            </a:pPr>
            <a:endParaRPr lang="en-US" dirty="0"/>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1-19</a:t>
            </a:r>
          </a:p>
        </p:txBody>
      </p:sp>
    </p:spTree>
    <p:custDataLst>
      <p:tags r:id="rId1"/>
    </p:custDataLst>
    <p:extLst>
      <p:ext uri="{BB962C8B-B14F-4D97-AF65-F5344CB8AC3E}">
        <p14:creationId xmlns:p14="http://schemas.microsoft.com/office/powerpoint/2010/main" val="2252253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The two types of food that are most likely to become unsafe:</a:t>
            </a:r>
          </a:p>
          <a:p>
            <a:pPr lvl="1" eaLnBrk="1" hangingPunct="1">
              <a:buFont typeface="Wingdings" pitchFamily="2" charset="2"/>
              <a:buChar char="l"/>
              <a:defRPr/>
            </a:pPr>
            <a:r>
              <a:rPr lang="en-US" dirty="0"/>
              <a:t>TCS food</a:t>
            </a:r>
          </a:p>
          <a:p>
            <a:pPr lvl="1" eaLnBrk="1" hangingPunct="1">
              <a:buFont typeface="Wingdings" pitchFamily="2" charset="2"/>
              <a:buChar char="l"/>
              <a:defRPr/>
            </a:pPr>
            <a:r>
              <a:rPr lang="en-US" dirty="0"/>
              <a:t>Ready-to-eat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1-20</a:t>
            </a:r>
          </a:p>
        </p:txBody>
      </p:sp>
    </p:spTree>
    <p:custDataLst>
      <p:tags r:id="rId1"/>
    </p:custDataLst>
    <p:extLst>
      <p:ext uri="{BB962C8B-B14F-4D97-AF65-F5344CB8AC3E}">
        <p14:creationId xmlns:p14="http://schemas.microsoft.com/office/powerpoint/2010/main" val="283060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charset="0"/>
                <a:cs typeface="+mj-cs"/>
              </a:rPr>
              <a:t>Food Most Likely to Become Unsafe</a:t>
            </a:r>
          </a:p>
        </p:txBody>
      </p:sp>
      <p:sp>
        <p:nvSpPr>
          <p:cNvPr id="31747" name="Rectangle 3"/>
          <p:cNvSpPr>
            <a:spLocks noGrp="1" noChangeArrowheads="1"/>
          </p:cNvSpPr>
          <p:nvPr>
            <p:ph idx="1"/>
          </p:nvPr>
        </p:nvSpPr>
        <p:spPr/>
        <p:txBody>
          <a:bodyPr/>
          <a:lstStyle/>
          <a:p>
            <a:pPr marL="0" indent="0" eaLnBrk="1" hangingPunct="1">
              <a:defRPr/>
            </a:pPr>
            <a:r>
              <a:rPr lang="en-US" dirty="0">
                <a:ea typeface="+mn-ea"/>
                <a:cs typeface="+mn-cs"/>
              </a:rPr>
              <a:t>TCS food:</a:t>
            </a:r>
          </a:p>
          <a:p>
            <a:pPr lvl="1" eaLnBrk="1" hangingPunct="1">
              <a:buFont typeface="Wingdings" pitchFamily="2" charset="2"/>
              <a:buChar char="l"/>
              <a:defRPr/>
            </a:pPr>
            <a:r>
              <a:rPr lang="en-US" dirty="0"/>
              <a:t>Food requiring time and temperature control to limit pathogen growth—“</a:t>
            </a:r>
            <a:r>
              <a:rPr lang="en-US" u="sng" dirty="0"/>
              <a:t>t</a:t>
            </a:r>
            <a:r>
              <a:rPr lang="en-US" dirty="0"/>
              <a:t>ime and </a:t>
            </a:r>
            <a:r>
              <a:rPr lang="en-US" u="sng" dirty="0"/>
              <a:t>t</a:t>
            </a:r>
            <a:r>
              <a:rPr lang="en-US" dirty="0"/>
              <a:t>emperature </a:t>
            </a:r>
            <a:r>
              <a:rPr lang="en-US" u="sng" dirty="0"/>
              <a:t>c</a:t>
            </a:r>
            <a:r>
              <a:rPr lang="en-US" dirty="0"/>
              <a:t>ontrol for </a:t>
            </a:r>
            <a:r>
              <a:rPr lang="en-US" u="sng" dirty="0"/>
              <a:t>s</a:t>
            </a:r>
            <a:r>
              <a:rPr lang="en-US" dirty="0"/>
              <a:t>afety”</a:t>
            </a:r>
          </a:p>
          <a:p>
            <a:pPr lvl="1" eaLnBrk="1" hangingPunct="1">
              <a:buFont typeface="Wingdings" pitchFamily="2" charset="2"/>
              <a:buChar char="l"/>
              <a:defRPr/>
            </a:pPr>
            <a:endParaRPr lang="en-US" dirty="0"/>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1-21</a:t>
            </a:r>
          </a:p>
        </p:txBody>
      </p:sp>
    </p:spTree>
    <p:custDataLst>
      <p:tags r:id="rId1"/>
    </p:custDataLst>
    <p:extLst>
      <p:ext uri="{BB962C8B-B14F-4D97-AF65-F5344CB8AC3E}">
        <p14:creationId xmlns:p14="http://schemas.microsoft.com/office/powerpoint/2010/main" val="17166435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cs typeface="+mj-cs"/>
              </a:rPr>
              <a:t>Food Most Likely to Become Unsafe</a:t>
            </a:r>
          </a:p>
        </p:txBody>
      </p:sp>
      <p:pic>
        <p:nvPicPr>
          <p:cNvPr id="18" name="Picture Placeholder 17"/>
          <p:cNvPicPr>
            <a:picLocks noGrp="1" noChangeAspect="1"/>
          </p:cNvPicPr>
          <p:nvPr>
            <p:ph type="pic" sz="quarter" idx="28"/>
          </p:nvPr>
        </p:nvPicPr>
        <p:blipFill rotWithShape="1">
          <a:blip r:embed="rId4" cstate="print">
            <a:extLst>
              <a:ext uri="{28A0092B-C50C-407E-A947-70E740481C1C}">
                <a14:useLocalDpi xmlns:a14="http://schemas.microsoft.com/office/drawing/2010/main"/>
              </a:ext>
            </a:extLst>
          </a:blip>
          <a:srcRect/>
          <a:stretch/>
        </p:blipFill>
        <p:spPr>
          <a:ln w="3175">
            <a:solidFill>
              <a:schemeClr val="tx1"/>
            </a:solidFill>
          </a:ln>
        </p:spPr>
      </p:pic>
      <p:sp>
        <p:nvSpPr>
          <p:cNvPr id="31747"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TCS food:</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1-22</a:t>
            </a:r>
          </a:p>
        </p:txBody>
      </p:sp>
      <p:pic>
        <p:nvPicPr>
          <p:cNvPr id="3" name="Picture Placeholder 2"/>
          <p:cNvPicPr>
            <a:picLocks noGrp="1" noChangeAspect="1"/>
          </p:cNvPicPr>
          <p:nvPr>
            <p:ph type="pic" sz="quarter" idx="12"/>
          </p:nvPr>
        </p:nvPicPr>
        <p:blipFill rotWithShape="1">
          <a:blip r:embed="rId5" cstate="hqprint">
            <a:extLst>
              <a:ext uri="{28A0092B-C50C-407E-A947-70E740481C1C}">
                <a14:useLocalDpi xmlns:a14="http://schemas.microsoft.com/office/drawing/2010/main"/>
              </a:ext>
            </a:extLst>
          </a:blip>
          <a:srcRect/>
          <a:stretch/>
        </p:blipFill>
        <p:spPr>
          <a:ln w="3175">
            <a:solidFill>
              <a:schemeClr val="tx1"/>
            </a:solidFill>
          </a:ln>
        </p:spPr>
      </p:pic>
      <p:pic>
        <p:nvPicPr>
          <p:cNvPr id="6" name="Picture Placeholder 5"/>
          <p:cNvPicPr>
            <a:picLocks noGrp="1" noChangeAspect="1"/>
          </p:cNvPicPr>
          <p:nvPr>
            <p:ph type="pic" sz="quarter" idx="26"/>
          </p:nvPr>
        </p:nvPicPr>
        <p:blipFill rotWithShape="1">
          <a:blip r:embed="rId6" cstate="print">
            <a:extLst>
              <a:ext uri="{28A0092B-C50C-407E-A947-70E740481C1C}">
                <a14:useLocalDpi xmlns:a14="http://schemas.microsoft.com/office/drawing/2010/main"/>
              </a:ext>
            </a:extLst>
          </a:blip>
          <a:srcRect/>
          <a:stretch/>
        </p:blipFill>
        <p:spPr>
          <a:ln w="3175">
            <a:solidFill>
              <a:schemeClr val="tx1"/>
            </a:solidFill>
          </a:ln>
        </p:spPr>
      </p:pic>
      <p:pic>
        <p:nvPicPr>
          <p:cNvPr id="11" name="Picture Placeholder 10"/>
          <p:cNvPicPr>
            <a:picLocks noGrp="1" noChangeAspect="1"/>
          </p:cNvPicPr>
          <p:nvPr>
            <p:ph type="pic" sz="quarter" idx="27"/>
          </p:nvPr>
        </p:nvPicPr>
        <p:blipFill rotWithShape="1">
          <a:blip r:embed="rId7" cstate="print">
            <a:extLst>
              <a:ext uri="{28A0092B-C50C-407E-A947-70E740481C1C}">
                <a14:useLocalDpi xmlns:a14="http://schemas.microsoft.com/office/drawing/2010/main"/>
              </a:ext>
            </a:extLst>
          </a:blip>
          <a:srcRect l="11117" t="24590" r="22119" b="11180"/>
          <a:stretch/>
        </p:blipFill>
        <p:spPr>
          <a:ln w="3175">
            <a:solidFill>
              <a:schemeClr val="tx1"/>
            </a:solidFill>
          </a:ln>
        </p:spPr>
      </p:pic>
      <p:pic>
        <p:nvPicPr>
          <p:cNvPr id="13" name="Picture Placeholder 12"/>
          <p:cNvPicPr>
            <a:picLocks noGrp="1" noChangeAspect="1"/>
          </p:cNvPicPr>
          <p:nvPr>
            <p:ph type="pic" sz="quarter" idx="30"/>
          </p:nvPr>
        </p:nvPicPr>
        <p:blipFill rotWithShape="1">
          <a:blip r:embed="rId8" cstate="print">
            <a:extLst>
              <a:ext uri="{28A0092B-C50C-407E-A947-70E740481C1C}">
                <a14:useLocalDpi xmlns:a14="http://schemas.microsoft.com/office/drawing/2010/main"/>
              </a:ext>
            </a:extLst>
          </a:blip>
          <a:srcRect l="728" t="-4538" r="-544" b="-3266"/>
          <a:stretch/>
        </p:blipFill>
        <p:spPr>
          <a:ln w="3175">
            <a:solidFill>
              <a:schemeClr val="tx1"/>
            </a:solidFill>
          </a:ln>
        </p:spPr>
      </p:pic>
      <p:pic>
        <p:nvPicPr>
          <p:cNvPr id="15" name="Picture Placeholder 14"/>
          <p:cNvPicPr>
            <a:picLocks noGrp="1" noChangeAspect="1"/>
          </p:cNvPicPr>
          <p:nvPr>
            <p:ph type="pic" sz="quarter" idx="29"/>
          </p:nvPr>
        </p:nvPicPr>
        <p:blipFill rotWithShape="1">
          <a:blip r:embed="rId9" cstate="print">
            <a:extLst>
              <a:ext uri="{28A0092B-C50C-407E-A947-70E740481C1C}">
                <a14:useLocalDpi xmlns:a14="http://schemas.microsoft.com/office/drawing/2010/main"/>
              </a:ext>
            </a:extLst>
          </a:blip>
          <a:srcRect l="4363" t="-18734" r="4505" b="-18874"/>
          <a:stretch/>
        </p:blipFill>
        <p:spPr>
          <a:ln w="3175">
            <a:solidFill>
              <a:schemeClr val="tx1"/>
            </a:solidFill>
          </a:ln>
        </p:spPr>
      </p:pic>
    </p:spTree>
    <p:custDataLst>
      <p:tags r:id="rId1"/>
    </p:custDataLst>
    <p:extLst>
      <p:ext uri="{BB962C8B-B14F-4D97-AF65-F5344CB8AC3E}">
        <p14:creationId xmlns:p14="http://schemas.microsoft.com/office/powerpoint/2010/main" val="3092766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27"/>
          </p:nvPr>
        </p:nvPicPr>
        <p:blipFill rotWithShape="1">
          <a:blip r:embed="rId4" cstate="print">
            <a:extLst>
              <a:ext uri="{28A0092B-C50C-407E-A947-70E740481C1C}">
                <a14:useLocalDpi xmlns:a14="http://schemas.microsoft.com/office/drawing/2010/main"/>
              </a:ext>
            </a:extLst>
          </a:blip>
          <a:srcRect/>
          <a:stretch/>
        </p:blipFill>
        <p:spPr>
          <a:ln w="3175" cmpd="sng">
            <a:solidFill>
              <a:srgbClr val="000000"/>
            </a:solidFill>
          </a:ln>
        </p:spPr>
      </p:pic>
      <p:pic>
        <p:nvPicPr>
          <p:cNvPr id="8" name="Picture Placeholder 7"/>
          <p:cNvPicPr>
            <a:picLocks noGrp="1" noChangeAspect="1"/>
          </p:cNvPicPr>
          <p:nvPr>
            <p:ph type="pic" sz="quarter" idx="26"/>
          </p:nvPr>
        </p:nvPicPr>
        <p:blipFill rotWithShape="1">
          <a:blip r:embed="rId5" cstate="print">
            <a:extLst>
              <a:ext uri="{28A0092B-C50C-407E-A947-70E740481C1C}">
                <a14:useLocalDpi xmlns:a14="http://schemas.microsoft.com/office/drawing/2010/main"/>
              </a:ext>
            </a:extLst>
          </a:blip>
          <a:srcRect l="14004" t="20188" r="20407" b="17970"/>
          <a:stretch/>
        </p:blipFill>
        <p:spPr>
          <a:ln w="3175" cmpd="sng">
            <a:solidFill>
              <a:srgbClr val="000000"/>
            </a:solidFill>
          </a:ln>
        </p:spPr>
      </p:pic>
      <p:sp>
        <p:nvSpPr>
          <p:cNvPr id="32770" name="Rectangle 9"/>
          <p:cNvSpPr>
            <a:spLocks noGrp="1" noChangeArrowheads="1"/>
          </p:cNvSpPr>
          <p:nvPr>
            <p:ph type="title"/>
          </p:nvPr>
        </p:nvSpPr>
        <p:spPr/>
        <p:txBody>
          <a:bodyPr/>
          <a:lstStyle/>
          <a:p>
            <a:pPr eaLnBrk="1" hangingPunct="1">
              <a:defRPr/>
            </a:pPr>
            <a:r>
              <a:rPr lang="en-US" dirty="0">
                <a:cs typeface="+mj-cs"/>
              </a:rPr>
              <a:t>Food Most Likely to Become Unsafe</a:t>
            </a:r>
          </a:p>
        </p:txBody>
      </p:sp>
      <p:pic>
        <p:nvPicPr>
          <p:cNvPr id="19" name="Picture Placeholder 18"/>
          <p:cNvPicPr>
            <a:picLocks noGrp="1" noChangeAspect="1"/>
          </p:cNvPicPr>
          <p:nvPr>
            <p:ph type="pic" sz="quarter" idx="28"/>
          </p:nvPr>
        </p:nvPicPr>
        <p:blipFill rotWithShape="1">
          <a:blip r:embed="rId6" cstate="print">
            <a:extLst>
              <a:ext uri="{28A0092B-C50C-407E-A947-70E740481C1C}">
                <a14:useLocalDpi xmlns:a14="http://schemas.microsoft.com/office/drawing/2010/main"/>
              </a:ext>
            </a:extLst>
          </a:blip>
          <a:srcRect l="-16850" t="12500" r="-13975" b="9625"/>
          <a:stretch/>
        </p:blipFill>
        <p:spPr>
          <a:solidFill>
            <a:srgbClr val="FCFDFF"/>
          </a:solidFill>
          <a:ln w="3175">
            <a:solidFill>
              <a:schemeClr val="tx1"/>
            </a:solidFill>
          </a:ln>
        </p:spPr>
      </p:pic>
      <p:pic>
        <p:nvPicPr>
          <p:cNvPr id="18" name="Picture Placeholder 17"/>
          <p:cNvPicPr>
            <a:picLocks noGrp="1" noChangeAspect="1"/>
          </p:cNvPicPr>
          <p:nvPr>
            <p:ph type="pic" sz="quarter" idx="29"/>
          </p:nvPr>
        </p:nvPicPr>
        <p:blipFill rotWithShape="1">
          <a:blip r:embed="rId7" cstate="print">
            <a:extLst>
              <a:ext uri="{28A0092B-C50C-407E-A947-70E740481C1C}">
                <a14:useLocalDpi xmlns:a14="http://schemas.microsoft.com/office/drawing/2010/main"/>
              </a:ext>
            </a:extLst>
          </a:blip>
          <a:srcRect l="10340" t="18795" r="12014" b="17624"/>
          <a:stretch/>
        </p:blipFill>
        <p:spPr>
          <a:ln w="3175">
            <a:solidFill>
              <a:schemeClr val="tx1"/>
            </a:solidFill>
          </a:ln>
        </p:spPr>
      </p:pic>
      <p:pic>
        <p:nvPicPr>
          <p:cNvPr id="17" name="Picture Placeholder 16"/>
          <p:cNvPicPr>
            <a:picLocks noGrp="1" noChangeAspect="1"/>
          </p:cNvPicPr>
          <p:nvPr>
            <p:ph type="pic" sz="quarter" idx="30"/>
          </p:nvPr>
        </p:nvPicPr>
        <p:blipFill rotWithShape="1">
          <a:blip r:embed="rId8" cstate="hqprint">
            <a:extLst>
              <a:ext uri="{28A0092B-C50C-407E-A947-70E740481C1C}">
                <a14:useLocalDpi xmlns:a14="http://schemas.microsoft.com/office/drawing/2010/main"/>
              </a:ext>
            </a:extLst>
          </a:blip>
          <a:srcRect/>
          <a:stretch/>
        </p:blipFill>
        <p:spPr>
          <a:ln w="3175">
            <a:solidFill>
              <a:schemeClr val="tx1"/>
            </a:solidFill>
          </a:ln>
        </p:spPr>
      </p:pic>
      <p:sp>
        <p:nvSpPr>
          <p:cNvPr id="32771" name="Rectangle 3"/>
          <p:cNvSpPr>
            <a:spLocks noGrp="1" noChangeArrowheads="1"/>
          </p:cNvSpPr>
          <p:nvPr>
            <p:ph idx="1"/>
          </p:nvPr>
        </p:nvSpPr>
        <p:spPr/>
        <p:txBody>
          <a:bodyPr/>
          <a:lstStyle/>
          <a:p>
            <a:pPr marL="0" indent="0" eaLnBrk="1" hangingPunct="1">
              <a:buFont typeface="Wingdings" pitchFamily="2" charset="2"/>
              <a:buNone/>
              <a:defRPr/>
            </a:pPr>
            <a:r>
              <a:rPr lang="en-US" dirty="0">
                <a:ea typeface="+mn-ea"/>
                <a:cs typeface="+mn-cs"/>
              </a:rPr>
              <a:t>TCS food: </a:t>
            </a: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1-23</a:t>
            </a:r>
          </a:p>
        </p:txBody>
      </p:sp>
      <p:pic>
        <p:nvPicPr>
          <p:cNvPr id="22" name="Picture Placeholder 21"/>
          <p:cNvPicPr>
            <a:picLocks noGrp="1" noChangeAspect="1"/>
          </p:cNvPicPr>
          <p:nvPr>
            <p:ph type="pic" sz="quarter" idx="12"/>
          </p:nvPr>
        </p:nvPicPr>
        <p:blipFill rotWithShape="1">
          <a:blip r:embed="rId9" cstate="print">
            <a:extLst>
              <a:ext uri="{28A0092B-C50C-407E-A947-70E740481C1C}">
                <a14:useLocalDpi xmlns:a14="http://schemas.microsoft.com/office/drawing/2010/main"/>
              </a:ext>
            </a:extLst>
          </a:blip>
          <a:srcRect/>
          <a:stretch/>
        </p:blipFill>
        <p:spPr>
          <a:ln w="3175" cmpd="sng">
            <a:solidFill>
              <a:srgbClr val="000000"/>
            </a:solidFill>
          </a:ln>
        </p:spPr>
      </p:pic>
    </p:spTree>
    <p:custDataLst>
      <p:tags r:id="rId1"/>
    </p:custDataLst>
    <p:extLst>
      <p:ext uri="{BB962C8B-B14F-4D97-AF65-F5344CB8AC3E}">
        <p14:creationId xmlns:p14="http://schemas.microsoft.com/office/powerpoint/2010/main" val="4290746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n-US" dirty="0"/>
              <a:t>Food Most Likely to Become Unsafe</a:t>
            </a:r>
            <a:endParaRPr lang="en-US" dirty="0">
              <a:cs typeface="+mj-cs"/>
            </a:endParaRPr>
          </a:p>
        </p:txBody>
      </p:sp>
      <p:sp>
        <p:nvSpPr>
          <p:cNvPr id="30724" name="Rectangle 10"/>
          <p:cNvSpPr>
            <a:spLocks noGrp="1" noChangeArrowheads="1"/>
          </p:cNvSpPr>
          <p:nvPr>
            <p:ph idx="1"/>
          </p:nvPr>
        </p:nvSpPr>
        <p:spPr/>
        <p:txBody>
          <a:bodyPr/>
          <a:lstStyle/>
          <a:p>
            <a:pPr marL="0" lvl="1" indent="0" eaLnBrk="1" hangingPunct="1">
              <a:lnSpc>
                <a:spcPct val="90000"/>
              </a:lnSpc>
              <a:spcBef>
                <a:spcPct val="100000"/>
              </a:spcBef>
              <a:buFont typeface="Wingdings" pitchFamily="2" charset="2"/>
              <a:buNone/>
              <a:defRPr/>
            </a:pPr>
            <a:r>
              <a:rPr lang="en-US" sz="2400" b="1" dirty="0">
                <a:solidFill>
                  <a:srgbClr val="E97635"/>
                </a:solidFill>
                <a:ea typeface="+mn-ea"/>
                <a:cs typeface="+mn-cs"/>
              </a:rPr>
              <a:t>Ready-to-eat food is food that can be eaten without further:</a:t>
            </a:r>
          </a:p>
          <a:p>
            <a:pPr marL="347472" lvl="1" indent="-347472" eaLnBrk="1" hangingPunct="1">
              <a:defRPr/>
            </a:pPr>
            <a:r>
              <a:rPr lang="en-US" dirty="0"/>
              <a:t>Preparation</a:t>
            </a:r>
          </a:p>
          <a:p>
            <a:pPr marL="347472" lvl="1" indent="-347472" eaLnBrk="1" hangingPunct="1">
              <a:defRPr/>
            </a:pPr>
            <a:r>
              <a:rPr lang="en-US" dirty="0"/>
              <a:t>Washing</a:t>
            </a:r>
          </a:p>
          <a:p>
            <a:pPr marL="347472" lvl="1" indent="-347472" eaLnBrk="1" hangingPunct="1">
              <a:defRPr/>
            </a:pPr>
            <a:r>
              <a:rPr lang="en-US" dirty="0"/>
              <a:t>Cooking</a:t>
            </a:r>
          </a:p>
          <a:p>
            <a:pPr marL="0" indent="0" eaLnBrk="1" hangingPunct="1">
              <a:defRPr/>
            </a:pPr>
            <a:r>
              <a:rPr lang="en-US" dirty="0">
                <a:ea typeface="+mn-ea"/>
                <a:cs typeface="+mn-cs"/>
              </a:rPr>
              <a:t>Ready-to-eat food includes:</a:t>
            </a:r>
          </a:p>
          <a:p>
            <a:pPr marL="347472" lvl="1" indent="-347472" eaLnBrk="1" hangingPunct="1">
              <a:defRPr/>
            </a:pPr>
            <a:r>
              <a:rPr lang="en-US" dirty="0"/>
              <a:t>Cooked food</a:t>
            </a:r>
          </a:p>
          <a:p>
            <a:pPr marL="347472" lvl="1" indent="-347472" eaLnBrk="1" hangingPunct="1">
              <a:defRPr/>
            </a:pPr>
            <a:r>
              <a:rPr lang="en-US" dirty="0"/>
              <a:t>Washed fruit and vegetables (whole and cut)</a:t>
            </a:r>
          </a:p>
          <a:p>
            <a:pPr marL="347472" lvl="1" indent="-347472" eaLnBrk="1" hangingPunct="1">
              <a:defRPr/>
            </a:pPr>
            <a:r>
              <a:rPr lang="en-US" dirty="0"/>
              <a:t>Deli meat</a:t>
            </a:r>
          </a:p>
          <a:p>
            <a:pPr marL="347472" lvl="1" indent="-347472" eaLnBrk="1" hangingPunct="1">
              <a:defRPr/>
            </a:pPr>
            <a:r>
              <a:rPr lang="en-US" dirty="0"/>
              <a:t>Bakery items</a:t>
            </a:r>
          </a:p>
          <a:p>
            <a:pPr marL="347472" lvl="1" indent="-347472" eaLnBrk="1" hangingPunct="1">
              <a:defRPr/>
            </a:pPr>
            <a:r>
              <a:rPr lang="en-US" dirty="0"/>
              <a:t>Sugar, spices, and seasonings</a:t>
            </a:r>
          </a:p>
          <a:p>
            <a:pPr marL="571500" lvl="1" indent="-457200" eaLnBrk="1" hangingPunct="1">
              <a:defRPr/>
            </a:pPr>
            <a:endParaRPr lang="en-US" dirty="0"/>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1-24</a:t>
            </a:r>
          </a:p>
        </p:txBody>
      </p:sp>
    </p:spTree>
    <p:custDataLst>
      <p:tags r:id="rId1"/>
    </p:custDataLst>
    <p:extLst>
      <p:ext uri="{BB962C8B-B14F-4D97-AF65-F5344CB8AC3E}">
        <p14:creationId xmlns:p14="http://schemas.microsoft.com/office/powerpoint/2010/main" val="1668917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198563"/>
            <a:ext cx="1706562" cy="1101725"/>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ctr">
            <a:spAutoFit/>
          </a:bodyPr>
          <a:lstStyle/>
          <a:p>
            <a:pPr fontAlgn="base">
              <a:spcBef>
                <a:spcPct val="0"/>
              </a:spcBef>
              <a:spcAft>
                <a:spcPct val="0"/>
              </a:spcAft>
              <a:defRPr/>
            </a:pPr>
            <a:endParaRPr lang="en-US" sz="3200" b="1" dirty="0">
              <a:solidFill>
                <a:srgbClr val="FFFFFF"/>
              </a:solidFill>
            </a:endParaRPr>
          </a:p>
        </p:txBody>
      </p:sp>
      <p:pic>
        <p:nvPicPr>
          <p:cNvPr id="6" name="Picture Placeholder 5"/>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a:stretch/>
        </p:blipFill>
        <p:spPr/>
      </p:pic>
      <p:pic>
        <p:nvPicPr>
          <p:cNvPr id="7" name="Picture Placeholder 6"/>
          <p:cNvPicPr>
            <a:picLocks noGrp="1" noChangeAspect="1"/>
          </p:cNvPicPr>
          <p:nvPr>
            <p:ph type="pic" sz="quarter" idx="14"/>
          </p:nvPr>
        </p:nvPicPr>
        <p:blipFill rotWithShape="1">
          <a:blip r:embed="rId5" cstate="hqprint">
            <a:extLst>
              <a:ext uri="{28A0092B-C50C-407E-A947-70E740481C1C}">
                <a14:useLocalDpi xmlns:a14="http://schemas.microsoft.com/office/drawing/2010/main"/>
              </a:ext>
            </a:extLst>
          </a:blip>
          <a:srcRect l="-26381"/>
          <a:stretch/>
        </p:blipFill>
        <p:spPr>
          <a:ln w="3175" cmpd="sng">
            <a:solidFill>
              <a:srgbClr val="000000"/>
            </a:solidFill>
          </a:ln>
        </p:spPr>
      </p:pic>
      <p:pic>
        <p:nvPicPr>
          <p:cNvPr id="5" name="Picture Placeholder 4"/>
          <p:cNvPicPr>
            <a:picLocks noGrp="1" noChangeAspect="1"/>
          </p:cNvPicPr>
          <p:nvPr>
            <p:ph type="pic" sz="quarter" idx="12"/>
          </p:nvPr>
        </p:nvPicPr>
        <p:blipFill rotWithShape="1">
          <a:blip r:embed="rId6" cstate="hqprint">
            <a:extLst>
              <a:ext uri="{28A0092B-C50C-407E-A947-70E740481C1C}">
                <a14:useLocalDpi xmlns:a14="http://schemas.microsoft.com/office/drawing/2010/main"/>
              </a:ext>
            </a:extLst>
          </a:blip>
          <a:srcRect r="-7"/>
          <a:stretch/>
        </p:blipFill>
        <p:spPr/>
      </p:pic>
      <p:sp>
        <p:nvSpPr>
          <p:cNvPr id="34819" name="Rectangle 9"/>
          <p:cNvSpPr>
            <a:spLocks noGrp="1" noChangeArrowheads="1"/>
          </p:cNvSpPr>
          <p:nvPr>
            <p:ph type="title"/>
          </p:nvPr>
        </p:nvSpPr>
        <p:spPr/>
        <p:txBody>
          <a:bodyPr/>
          <a:lstStyle/>
          <a:p>
            <a:pPr eaLnBrk="1" hangingPunct="1">
              <a:defRPr/>
            </a:pPr>
            <a:r>
              <a:rPr lang="en-US" dirty="0">
                <a:cs typeface="+mj-cs"/>
              </a:rPr>
              <a:t>Populations at High Risk for Foodborne Illnesses</a:t>
            </a:r>
          </a:p>
        </p:txBody>
      </p:sp>
      <p:sp>
        <p:nvSpPr>
          <p:cNvPr id="30724" name="Rectangle 10"/>
          <p:cNvSpPr>
            <a:spLocks noGrp="1" noChangeArrowheads="1"/>
          </p:cNvSpPr>
          <p:nvPr>
            <p:ph idx="1"/>
          </p:nvPr>
        </p:nvSpPr>
        <p:spPr/>
        <p:txBody>
          <a:bodyPr/>
          <a:lstStyle/>
          <a:p>
            <a:pPr marL="0" indent="0" eaLnBrk="1" hangingPunct="1">
              <a:defRPr/>
            </a:pPr>
            <a:r>
              <a:rPr lang="en-US" dirty="0">
                <a:ea typeface="+mn-ea"/>
                <a:cs typeface="+mn-cs"/>
              </a:rPr>
              <a:t>These people have a higher risk of getting a foodborne illness:</a:t>
            </a:r>
          </a:p>
          <a:p>
            <a:pPr marL="347472" lvl="1" indent="-347472" eaLnBrk="1" hangingPunct="1">
              <a:defRPr/>
            </a:pPr>
            <a:r>
              <a:rPr lang="en-US" dirty="0"/>
              <a:t>Preschool-age children</a:t>
            </a:r>
          </a:p>
          <a:p>
            <a:pPr marL="347472" lvl="1" indent="-347472" eaLnBrk="1" hangingPunct="1">
              <a:defRPr/>
            </a:pPr>
            <a:r>
              <a:rPr lang="en-US" dirty="0"/>
              <a:t>Elderly people</a:t>
            </a:r>
          </a:p>
          <a:p>
            <a:pPr marL="347472" lvl="1" indent="-347472" eaLnBrk="1" hangingPunct="1">
              <a:defRPr/>
            </a:pPr>
            <a:r>
              <a:rPr lang="en-US" dirty="0"/>
              <a:t>People with compromised immune systems </a:t>
            </a:r>
          </a:p>
          <a:p>
            <a:pPr marL="114300" lvl="1" indent="0" eaLnBrk="1" hangingPunct="1">
              <a:buFont typeface="Wingdings" pitchFamily="2" charset="2"/>
              <a:buNone/>
              <a:defRPr/>
            </a:pPr>
            <a:endParaRPr lang="en-US" dirty="0"/>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1-25</a:t>
            </a:r>
          </a:p>
        </p:txBody>
      </p:sp>
    </p:spTree>
    <p:custDataLst>
      <p:tags r:id="rId1"/>
    </p:custDataLst>
    <p:extLst>
      <p:ext uri="{BB962C8B-B14F-4D97-AF65-F5344CB8AC3E}">
        <p14:creationId xmlns:p14="http://schemas.microsoft.com/office/powerpoint/2010/main" val="41593029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ea typeface="+mn-ea"/>
                <a:cs typeface="+mn-cs"/>
              </a:rPr>
              <a:t>The Person in Charge must: </a:t>
            </a:r>
          </a:p>
          <a:p>
            <a:pPr lvl="1" eaLnBrk="1" hangingPunct="1">
              <a:defRPr/>
            </a:pPr>
            <a:r>
              <a:rPr lang="en-US" dirty="0">
                <a:latin typeface="Arial Narrow" charset="0"/>
              </a:rPr>
              <a:t>Be a Certified Food Protection Manager </a:t>
            </a:r>
          </a:p>
          <a:p>
            <a:pPr lvl="1" eaLnBrk="1" hangingPunct="1">
              <a:defRPr/>
            </a:pPr>
            <a:r>
              <a:rPr lang="en-US" dirty="0">
                <a:latin typeface="Arial Narrow" charset="0"/>
              </a:rPr>
              <a:t>Be onsite during operating hours </a:t>
            </a:r>
          </a:p>
          <a:p>
            <a:pPr lvl="1" eaLnBrk="1" hangingPunct="1">
              <a:defRPr/>
            </a:pPr>
            <a:r>
              <a:rPr lang="en-US" dirty="0">
                <a:latin typeface="Arial Narrow" charset="0"/>
              </a:rPr>
              <a:t>Show that they have the required knowledge</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1-26</a:t>
            </a:r>
          </a:p>
        </p:txBody>
      </p:sp>
      <p:pic>
        <p:nvPicPr>
          <p:cNvPr id="2" name="Picture 1" descr="6e_c01_23.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1"/>
    </p:custDataLst>
    <p:extLst>
      <p:ext uri="{BB962C8B-B14F-4D97-AF65-F5344CB8AC3E}">
        <p14:creationId xmlns:p14="http://schemas.microsoft.com/office/powerpoint/2010/main" val="13475094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To become a Certified Food Protection Manager: </a:t>
            </a:r>
          </a:p>
          <a:p>
            <a:pPr lvl="1" eaLnBrk="1" hangingPunct="1">
              <a:defRPr/>
            </a:pPr>
            <a:r>
              <a:rPr lang="en-US" dirty="0">
                <a:latin typeface="Arial Narrow" charset="0"/>
              </a:rPr>
              <a:t>You must pass a test from an accredited program</a:t>
            </a:r>
          </a:p>
          <a:p>
            <a:pPr lvl="1" eaLnBrk="1" hangingPunct="1">
              <a:defRPr/>
            </a:pPr>
            <a:r>
              <a:rPr lang="en-US" dirty="0">
                <a:latin typeface="Arial Narrow" charset="0"/>
              </a:rPr>
              <a:t>The program must be accredited by an agency approved by a Conference for Food Protection</a:t>
            </a:r>
          </a:p>
          <a:p>
            <a:pPr lvl="1" eaLnBrk="1" hangingPunct="1">
              <a:defRPr/>
            </a:pPr>
            <a:r>
              <a:rPr lang="en-US" dirty="0">
                <a:latin typeface="Arial Narrow" charset="0"/>
              </a:rPr>
              <a:t>Completing this course and passing the </a:t>
            </a:r>
            <a:r>
              <a:rPr lang="en-US" dirty="0" err="1">
                <a:latin typeface="Arial Narrow" charset="0"/>
              </a:rPr>
              <a:t>ServSafe</a:t>
            </a:r>
            <a:r>
              <a:rPr lang="en-US" dirty="0">
                <a:latin typeface="Arial Narrow" charset="0"/>
              </a:rPr>
              <a:t> exam meets this requirement</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1-27</a:t>
            </a:r>
          </a:p>
        </p:txBody>
      </p:sp>
      <p:sp>
        <p:nvSpPr>
          <p:cNvPr id="6" name="TextBox 5"/>
          <p:cNvSpPr txBox="1"/>
          <p:nvPr/>
        </p:nvSpPr>
        <p:spPr>
          <a:xfrm rot="19815828">
            <a:off x="6147539" y="3670169"/>
            <a:ext cx="2725780" cy="769441"/>
          </a:xfrm>
          <a:prstGeom prst="rect">
            <a:avLst/>
          </a:prstGeom>
          <a:noFill/>
        </p:spPr>
        <p:txBody>
          <a:bodyPr wrap="square" rtlCol="0">
            <a:spAutoFit/>
          </a:bodyPr>
          <a:lstStyle/>
          <a:p>
            <a:endParaRPr lang="en-US" sz="4400" dirty="0">
              <a:solidFill>
                <a:srgbClr val="FF0000"/>
              </a:solidFill>
            </a:endParaRPr>
          </a:p>
        </p:txBody>
      </p:sp>
    </p:spTree>
    <p:custDataLst>
      <p:tags r:id="rId1"/>
    </p:custDataLst>
    <p:extLst>
      <p:ext uri="{BB962C8B-B14F-4D97-AF65-F5344CB8AC3E}">
        <p14:creationId xmlns:p14="http://schemas.microsoft.com/office/powerpoint/2010/main" val="26403111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charset="0"/>
                <a:cs typeface="+mj-cs"/>
              </a:rPr>
              <a:t>Keeping Food Safe</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en-US" sz="2400" b="1" dirty="0">
                <a:solidFill>
                  <a:srgbClr val="E97635"/>
                </a:solidFill>
                <a:ea typeface="+mn-ea"/>
                <a:cs typeface="+mn-cs"/>
              </a:rPr>
              <a:t>Why is it important to be a Certified Food Protection Manager: </a:t>
            </a:r>
          </a:p>
          <a:p>
            <a:pPr lvl="1" eaLnBrk="1" hangingPunct="1">
              <a:defRPr/>
            </a:pPr>
            <a:r>
              <a:rPr lang="en-US" dirty="0">
                <a:latin typeface="Arial Narrow" charset="0"/>
              </a:rPr>
              <a:t>CDC study suggests that it: </a:t>
            </a:r>
          </a:p>
          <a:p>
            <a:pPr lvl="2" eaLnBrk="1" hangingPunct="1">
              <a:defRPr/>
            </a:pPr>
            <a:r>
              <a:rPr lang="en-US" dirty="0">
                <a:latin typeface="Arial Narrow" charset="0"/>
              </a:rPr>
              <a:t>reduces the risk of foodborne illness.</a:t>
            </a:r>
          </a:p>
          <a:p>
            <a:pPr lvl="2" eaLnBrk="1" hangingPunct="1">
              <a:defRPr/>
            </a:pPr>
            <a:r>
              <a:rPr lang="en-US" dirty="0">
                <a:latin typeface="Arial Narrow" charset="0"/>
              </a:rPr>
              <a:t>was a distinguishing factor between restaurants that experienced an outbreak and those that had not.</a:t>
            </a:r>
          </a:p>
          <a:p>
            <a:pPr lvl="1" eaLnBrk="1" hangingPunct="1">
              <a:defRPr/>
            </a:pPr>
            <a:r>
              <a:rPr lang="en-US" dirty="0">
                <a:latin typeface="Arial Narrow" charset="0"/>
              </a:rPr>
              <a:t>FDA studies suggest that more effective control of risk factors for foodborne illness.</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cs typeface="+mn-cs"/>
              </a:rPr>
              <a:t>1-28</a:t>
            </a:r>
          </a:p>
        </p:txBody>
      </p:sp>
    </p:spTree>
    <p:custDataLst>
      <p:tags r:id="rId1"/>
    </p:custDataLst>
    <p:extLst>
      <p:ext uri="{BB962C8B-B14F-4D97-AF65-F5344CB8AC3E}">
        <p14:creationId xmlns:p14="http://schemas.microsoft.com/office/powerpoint/2010/main" val="2670479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What a foodborne illness is and how to determine when one has occurred</a:t>
            </a:r>
          </a:p>
          <a:p>
            <a:pPr marL="347472" lvl="1" indent="-347472" eaLnBrk="1" hangingPunct="1">
              <a:defRPr/>
            </a:pPr>
            <a:r>
              <a:rPr lang="en-US" dirty="0"/>
              <a:t>Challenges to food safety</a:t>
            </a:r>
          </a:p>
          <a:p>
            <a:pPr marL="347472" lvl="1" indent="-347472" eaLnBrk="1" hangingPunct="1">
              <a:defRPr/>
            </a:pPr>
            <a:r>
              <a:rPr lang="en-US" dirty="0"/>
              <a:t>Costs of a foodborne illness</a:t>
            </a:r>
          </a:p>
          <a:p>
            <a:pPr marL="347472" lvl="1" indent="-347472" eaLnBrk="1" hangingPunct="1">
              <a:defRPr/>
            </a:pPr>
            <a:r>
              <a:rPr lang="en-US" dirty="0"/>
              <a:t>Contaminants that can make food unsafe </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3517132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cs typeface="+mj-cs"/>
              </a:rPr>
              <a:t>Key Practices for Ensuring Food Safety</a:t>
            </a:r>
          </a:p>
        </p:txBody>
      </p:sp>
      <p:sp>
        <p:nvSpPr>
          <p:cNvPr id="4" name="Content Placeholder 3"/>
          <p:cNvSpPr>
            <a:spLocks noGrp="1"/>
          </p:cNvSpPr>
          <p:nvPr>
            <p:ph idx="1"/>
          </p:nvPr>
        </p:nvSpPr>
        <p:spPr/>
        <p:txBody>
          <a:bodyPr/>
          <a:lstStyle/>
          <a:p>
            <a:pPr marL="0" lvl="1" indent="0" eaLnBrk="1" hangingPunct="1">
              <a:spcBef>
                <a:spcPct val="100000"/>
              </a:spcBef>
              <a:buClr>
                <a:srgbClr val="009DDC"/>
              </a:buClr>
              <a:buNone/>
              <a:defRPr/>
            </a:pPr>
            <a:r>
              <a:rPr lang="en-US" sz="2400" b="1" dirty="0">
                <a:solidFill>
                  <a:srgbClr val="E97635"/>
                </a:solidFill>
                <a:ea typeface="+mn-ea"/>
                <a:cs typeface="+mn-cs"/>
              </a:rPr>
              <a:t>Focus on these measures: </a:t>
            </a:r>
          </a:p>
          <a:p>
            <a:pPr lvl="1" eaLnBrk="1" hangingPunct="1">
              <a:defRPr/>
            </a:pPr>
            <a:r>
              <a:rPr lang="en-US" dirty="0"/>
              <a:t>Purchasing from approved, reputable suppliers</a:t>
            </a:r>
          </a:p>
          <a:p>
            <a:pPr lvl="1" eaLnBrk="1" hangingPunct="1">
              <a:defRPr/>
            </a:pPr>
            <a:r>
              <a:rPr lang="en-US" dirty="0"/>
              <a:t>Controlling time and temperature</a:t>
            </a:r>
          </a:p>
          <a:p>
            <a:pPr lvl="1" eaLnBrk="1" hangingPunct="1">
              <a:defRPr/>
            </a:pPr>
            <a:r>
              <a:rPr lang="en-US" dirty="0"/>
              <a:t>Preventing cross-contamination</a:t>
            </a:r>
          </a:p>
          <a:p>
            <a:pPr lvl="1" eaLnBrk="1" hangingPunct="1">
              <a:defRPr/>
            </a:pPr>
            <a:r>
              <a:rPr lang="en-US" dirty="0"/>
              <a:t>Practicing personal hygiene</a:t>
            </a:r>
          </a:p>
          <a:p>
            <a:pPr lvl="1" eaLnBrk="1" hangingPunct="1">
              <a:defRPr/>
            </a:pPr>
            <a:r>
              <a:rPr lang="en-US" dirty="0"/>
              <a:t>Cleaning and sanitizing</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1-29</a:t>
            </a:r>
          </a:p>
        </p:txBody>
      </p:sp>
      <p:pic>
        <p:nvPicPr>
          <p:cNvPr id="68613" name="Picture 1" descr="6e_c01_23.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23038" y="1524000"/>
            <a:ext cx="2184400" cy="14557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ustDataLst>
      <p:tags r:id="rId2"/>
    </p:custDataLst>
    <p:extLst>
      <p:ext uri="{BB962C8B-B14F-4D97-AF65-F5344CB8AC3E}">
        <p14:creationId xmlns:p14="http://schemas.microsoft.com/office/powerpoint/2010/main" val="3102255255"/>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4" cstate="hqprint">
            <a:extLst>
              <a:ext uri="{28A0092B-C50C-407E-A947-70E740481C1C}">
                <a14:useLocalDpi xmlns:a14="http://schemas.microsoft.com/office/drawing/2010/main"/>
              </a:ext>
            </a:extLst>
          </a:blip>
          <a:srcRect/>
          <a:stretch/>
        </p:blipFill>
        <p:spPr/>
      </p:pic>
      <p:sp>
        <p:nvSpPr>
          <p:cNvPr id="35842" name="Rectangle 2"/>
          <p:cNvSpPr>
            <a:spLocks noGrp="1" noChangeArrowheads="1"/>
          </p:cNvSpPr>
          <p:nvPr>
            <p:ph type="title"/>
          </p:nvPr>
        </p:nvSpPr>
        <p:spPr/>
        <p:txBody>
          <a:bodyPr/>
          <a:lstStyle/>
          <a:p>
            <a:pPr eaLnBrk="1" hangingPunct="1">
              <a:defRPr/>
            </a:pPr>
            <a:r>
              <a:rPr lang="en-US" dirty="0">
                <a:cs typeface="+mj-cs"/>
              </a:rPr>
              <a:t>Food Safety Responsibilities of a Manager</a:t>
            </a:r>
          </a:p>
        </p:txBody>
      </p:sp>
      <p:sp>
        <p:nvSpPr>
          <p:cNvPr id="2" name="Content Placeholder 1"/>
          <p:cNvSpPr>
            <a:spLocks noGrp="1"/>
          </p:cNvSpPr>
          <p:nvPr>
            <p:ph idx="1"/>
          </p:nvPr>
        </p:nvSpPr>
        <p:spPr/>
        <p:txBody>
          <a:bodyPr/>
          <a:lstStyle/>
          <a:p>
            <a:pPr marL="0" lvl="1" indent="0" eaLnBrk="1" hangingPunct="1">
              <a:spcBef>
                <a:spcPct val="100000"/>
              </a:spcBef>
              <a:buClr>
                <a:srgbClr val="009DDC"/>
              </a:buClr>
              <a:buNone/>
              <a:defRPr/>
            </a:pPr>
            <a:r>
              <a:rPr lang="en-US" sz="2400" b="1" dirty="0">
                <a:solidFill>
                  <a:srgbClr val="E97635"/>
                </a:solidFill>
                <a:ea typeface="+mn-ea"/>
                <a:cs typeface="+mn-cs"/>
              </a:rPr>
              <a:t>FDA-recommended responsibilities: </a:t>
            </a:r>
          </a:p>
          <a:p>
            <a:pPr lvl="1" eaLnBrk="1" hangingPunct="1">
              <a:defRPr/>
            </a:pPr>
            <a:r>
              <a:rPr lang="en-US" dirty="0"/>
              <a:t>Food handlers are regularly monitoring food temperatures during hot and cold holding. </a:t>
            </a:r>
          </a:p>
          <a:p>
            <a:pPr lvl="1" eaLnBrk="1" hangingPunct="1">
              <a:defRPr/>
            </a:pPr>
            <a:r>
              <a:rPr lang="en-US" dirty="0"/>
              <a:t>Ensure food is not prepared in a private home or where people are living or sleeping.</a:t>
            </a:r>
          </a:p>
          <a:p>
            <a:pPr lvl="1" eaLnBrk="1" hangingPunct="1">
              <a:defRPr/>
            </a:pPr>
            <a:r>
              <a:rPr lang="en-US" dirty="0"/>
              <a:t>Restrict people other than food handlers from prep, storage, and dishwashing areas.</a:t>
            </a:r>
          </a:p>
          <a:p>
            <a:pPr lvl="1" eaLnBrk="1" hangingPunct="1">
              <a:defRPr/>
            </a:pPr>
            <a:r>
              <a:rPr lang="en-US" dirty="0"/>
              <a:t>Ensure maintenance and delivery workers follow food safety practices.</a:t>
            </a:r>
          </a:p>
          <a:p>
            <a:pPr lvl="1" eaLnBrk="1" hangingPunct="1">
              <a:defRPr/>
            </a:pPr>
            <a:r>
              <a:rPr lang="en-US" dirty="0"/>
              <a:t>Monitor staff handwashing.</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1-30</a:t>
            </a:r>
          </a:p>
        </p:txBody>
      </p:sp>
    </p:spTree>
    <p:custDataLst>
      <p:tags r:id="rId1"/>
    </p:custDataLst>
    <p:extLst>
      <p:ext uri="{BB962C8B-B14F-4D97-AF65-F5344CB8AC3E}">
        <p14:creationId xmlns:p14="http://schemas.microsoft.com/office/powerpoint/2010/main" val="4222062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icture Placeholder 4"/>
          <p:cNvSpPr>
            <a:spLocks noGrp="1"/>
          </p:cNvSpPr>
          <p:nvPr>
            <p:ph type="pic" sz="quarter" idx="12"/>
          </p:nvPr>
        </p:nvSpPr>
        <p:spPr/>
      </p:sp>
      <p:sp>
        <p:nvSpPr>
          <p:cNvPr id="35842" name="Rectangle 2"/>
          <p:cNvSpPr>
            <a:spLocks noGrp="1" noChangeArrowheads="1"/>
          </p:cNvSpPr>
          <p:nvPr>
            <p:ph type="title"/>
          </p:nvPr>
        </p:nvSpPr>
        <p:spPr/>
        <p:txBody>
          <a:bodyPr/>
          <a:lstStyle/>
          <a:p>
            <a:pPr eaLnBrk="1" hangingPunct="1">
              <a:defRPr/>
            </a:pPr>
            <a:r>
              <a:rPr lang="en-US" dirty="0">
                <a:cs typeface="+mj-cs"/>
              </a:rPr>
              <a:t>Food Safety Responsibilities of a Manager</a:t>
            </a:r>
          </a:p>
        </p:txBody>
      </p:sp>
      <p:sp>
        <p:nvSpPr>
          <p:cNvPr id="2" name="Content Placeholder 1"/>
          <p:cNvSpPr>
            <a:spLocks noGrp="1"/>
          </p:cNvSpPr>
          <p:nvPr>
            <p:ph idx="1"/>
          </p:nvPr>
        </p:nvSpPr>
        <p:spPr/>
        <p:txBody>
          <a:bodyPr/>
          <a:lstStyle/>
          <a:p>
            <a:pPr marL="0" lvl="1" indent="0" eaLnBrk="1" hangingPunct="1">
              <a:spcBef>
                <a:spcPct val="100000"/>
              </a:spcBef>
              <a:buClr>
                <a:srgbClr val="009DDC"/>
              </a:buClr>
              <a:buNone/>
              <a:defRPr/>
            </a:pPr>
            <a:r>
              <a:rPr lang="en-US" sz="2400" b="1" dirty="0">
                <a:solidFill>
                  <a:srgbClr val="E97635"/>
                </a:solidFill>
                <a:ea typeface="+mn-ea"/>
                <a:cs typeface="+mn-cs"/>
              </a:rPr>
              <a:t>FDA-recommended responsibilities: </a:t>
            </a:r>
          </a:p>
          <a:p>
            <a:pPr lvl="1" eaLnBrk="1" hangingPunct="1">
              <a:defRPr/>
            </a:pPr>
            <a:r>
              <a:rPr lang="en-US" dirty="0"/>
              <a:t>Monitor deliveries to ensure food is safe.</a:t>
            </a:r>
          </a:p>
          <a:p>
            <a:pPr lvl="2" eaLnBrk="1" hangingPunct="1">
              <a:defRPr/>
            </a:pPr>
            <a:r>
              <a:rPr lang="en-US" dirty="0"/>
              <a:t>Approved source</a:t>
            </a:r>
          </a:p>
          <a:p>
            <a:pPr lvl="2" eaLnBrk="1" hangingPunct="1">
              <a:defRPr/>
            </a:pPr>
            <a:r>
              <a:rPr lang="en-US" dirty="0"/>
              <a:t>Correct temperature</a:t>
            </a:r>
          </a:p>
          <a:p>
            <a:pPr lvl="2" eaLnBrk="1" hangingPunct="1">
              <a:defRPr/>
            </a:pPr>
            <a:r>
              <a:rPr lang="en-US" dirty="0"/>
              <a:t>Protected from contamination</a:t>
            </a:r>
          </a:p>
          <a:p>
            <a:pPr lvl="2" eaLnBrk="1" hangingPunct="1">
              <a:defRPr/>
            </a:pPr>
            <a:r>
              <a:rPr lang="en-US" dirty="0"/>
              <a:t>Accurately presented</a:t>
            </a:r>
          </a:p>
          <a:p>
            <a:pPr lvl="1" eaLnBrk="1" hangingPunct="1">
              <a:defRPr/>
            </a:pPr>
            <a:r>
              <a:rPr lang="en-US" dirty="0"/>
              <a:t>Ensure TCS food is cooked and cooled correctly.</a:t>
            </a:r>
          </a:p>
          <a:p>
            <a:pPr lvl="2" eaLnBrk="1" hangingPunct="1">
              <a:defRPr/>
            </a:pPr>
            <a:r>
              <a:rPr lang="en-US" dirty="0"/>
              <a:t>Cooked to required temperatures</a:t>
            </a:r>
          </a:p>
          <a:p>
            <a:pPr lvl="2" eaLnBrk="1" hangingPunct="1">
              <a:defRPr/>
            </a:pPr>
            <a:r>
              <a:rPr lang="en-US" dirty="0"/>
              <a:t>Temperatures are checked with calibrated thermometers</a:t>
            </a:r>
          </a:p>
          <a:p>
            <a:pPr lvl="2" eaLnBrk="1" hangingPunct="1">
              <a:defRPr/>
            </a:pPr>
            <a:r>
              <a:rPr lang="en-US" dirty="0"/>
              <a:t>Food is cooled rapidly</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1-31</a:t>
            </a:r>
          </a:p>
        </p:txBody>
      </p:sp>
      <p:pic>
        <p:nvPicPr>
          <p:cNvPr id="8" name="Picture Placeholder 5"/>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pic>
    </p:spTree>
    <p:custDataLst>
      <p:tags r:id="rId1"/>
    </p:custDataLst>
    <p:extLst>
      <p:ext uri="{BB962C8B-B14F-4D97-AF65-F5344CB8AC3E}">
        <p14:creationId xmlns:p14="http://schemas.microsoft.com/office/powerpoint/2010/main" val="16286351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
        <p:nvSpPr>
          <p:cNvPr id="35842" name="Rectangle 2"/>
          <p:cNvSpPr>
            <a:spLocks noGrp="1" noChangeArrowheads="1"/>
          </p:cNvSpPr>
          <p:nvPr>
            <p:ph type="title"/>
          </p:nvPr>
        </p:nvSpPr>
        <p:spPr/>
        <p:txBody>
          <a:bodyPr/>
          <a:lstStyle/>
          <a:p>
            <a:pPr eaLnBrk="1" hangingPunct="1">
              <a:defRPr/>
            </a:pPr>
            <a:r>
              <a:rPr lang="en-US" dirty="0">
                <a:cs typeface="+mj-cs"/>
              </a:rPr>
              <a:t>Food Safety Responsibilities of a Manager</a:t>
            </a:r>
          </a:p>
        </p:txBody>
      </p:sp>
      <p:sp>
        <p:nvSpPr>
          <p:cNvPr id="2" name="Content Placeholder 1"/>
          <p:cNvSpPr>
            <a:spLocks noGrp="1"/>
          </p:cNvSpPr>
          <p:nvPr>
            <p:ph idx="1"/>
          </p:nvPr>
        </p:nvSpPr>
        <p:spPr>
          <a:xfrm>
            <a:off x="409575" y="1143000"/>
            <a:ext cx="5762625" cy="4983163"/>
          </a:xfrm>
        </p:spPr>
        <p:txBody>
          <a:bodyPr/>
          <a:lstStyle/>
          <a:p>
            <a:pPr marL="0" lvl="1" indent="0" eaLnBrk="1" hangingPunct="1">
              <a:spcBef>
                <a:spcPct val="100000"/>
              </a:spcBef>
              <a:buClr>
                <a:srgbClr val="009DDC"/>
              </a:buClr>
              <a:buNone/>
              <a:defRPr/>
            </a:pPr>
            <a:r>
              <a:rPr lang="en-US" sz="2400" b="1" dirty="0">
                <a:solidFill>
                  <a:srgbClr val="E97635"/>
                </a:solidFill>
                <a:ea typeface="+mn-ea"/>
                <a:cs typeface="+mn-cs"/>
              </a:rPr>
              <a:t>FDA-recommended responsibilities: </a:t>
            </a:r>
          </a:p>
          <a:p>
            <a:pPr lvl="1" eaLnBrk="1" hangingPunct="1">
              <a:defRPr/>
            </a:pPr>
            <a:r>
              <a:rPr lang="en-US" dirty="0"/>
              <a:t>Ensure guests are properly notified.</a:t>
            </a:r>
          </a:p>
          <a:p>
            <a:pPr marL="809435" lvl="2" eaLnBrk="1" hangingPunct="1">
              <a:defRPr/>
            </a:pPr>
            <a:r>
              <a:rPr lang="en-US" sz="2200" dirty="0"/>
              <a:t>Consumer advisories for raw or partially cooked food</a:t>
            </a:r>
          </a:p>
          <a:p>
            <a:pPr marL="809435" lvl="2" eaLnBrk="1" hangingPunct="1">
              <a:defRPr/>
            </a:pPr>
            <a:r>
              <a:rPr lang="en-US" sz="2200" dirty="0"/>
              <a:t>Use of clean tableware in a self-service areas</a:t>
            </a:r>
          </a:p>
          <a:p>
            <a:pPr lvl="1" eaLnBrk="1" hangingPunct="1">
              <a:defRPr/>
            </a:pPr>
            <a:r>
              <a:rPr lang="en-US" dirty="0"/>
              <a:t>Monitor staff and ensure training on food safety practices, including the following.</a:t>
            </a:r>
          </a:p>
          <a:p>
            <a:pPr marL="809435" lvl="2" eaLnBrk="1" hangingPunct="1">
              <a:defRPr/>
            </a:pPr>
            <a:r>
              <a:rPr lang="en-US" sz="2200" dirty="0"/>
              <a:t>Cleaning and sanitizing</a:t>
            </a:r>
          </a:p>
          <a:p>
            <a:pPr marL="809435" lvl="2" eaLnBrk="1" hangingPunct="1">
              <a:defRPr/>
            </a:pPr>
            <a:r>
              <a:rPr lang="en-US" sz="2200" dirty="0"/>
              <a:t>Handling ready-to-eat food</a:t>
            </a:r>
          </a:p>
          <a:p>
            <a:pPr marL="809435" lvl="2" eaLnBrk="1" hangingPunct="1">
              <a:defRPr/>
            </a:pPr>
            <a:r>
              <a:rPr lang="en-US" sz="2200" dirty="0"/>
              <a:t>Allergy awareness</a:t>
            </a:r>
          </a:p>
          <a:p>
            <a:pPr marL="809435" lvl="2" eaLnBrk="1" hangingPunct="1">
              <a:defRPr/>
            </a:pPr>
            <a:r>
              <a:rPr lang="en-US" sz="2200" dirty="0"/>
              <a:t>Reporting illnesses and symptoms</a:t>
            </a:r>
          </a:p>
          <a:p>
            <a:pPr lvl="1" eaLnBrk="1" hangingPunct="1">
              <a:defRPr/>
            </a:pPr>
            <a:r>
              <a:rPr lang="en-US" dirty="0"/>
              <a:t>Food safety procedures are written down, implemented, and maintained.</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1-32</a:t>
            </a:r>
          </a:p>
        </p:txBody>
      </p:sp>
    </p:spTree>
    <p:custDataLst>
      <p:tags r:id="rId1"/>
    </p:custDataLst>
    <p:extLst>
      <p:ext uri="{BB962C8B-B14F-4D97-AF65-F5344CB8AC3E}">
        <p14:creationId xmlns:p14="http://schemas.microsoft.com/office/powerpoint/2010/main" val="1122556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cs typeface="+mj-cs"/>
              </a:rPr>
              <a:t>Marketing Food Safety</a:t>
            </a:r>
          </a:p>
        </p:txBody>
      </p:sp>
      <p:sp>
        <p:nvSpPr>
          <p:cNvPr id="3" name="Content Placeholder 2"/>
          <p:cNvSpPr>
            <a:spLocks noGrp="1"/>
          </p:cNvSpPr>
          <p:nvPr>
            <p:ph idx="1"/>
          </p:nvPr>
        </p:nvSpPr>
        <p:spPr/>
        <p:txBody>
          <a:bodyPr/>
          <a:lstStyle/>
          <a:p>
            <a:pPr marL="0" lvl="1" indent="0" eaLnBrk="1" hangingPunct="1">
              <a:spcBef>
                <a:spcPct val="100000"/>
              </a:spcBef>
              <a:buClr>
                <a:srgbClr val="009DDC"/>
              </a:buClr>
              <a:buNone/>
              <a:defRPr/>
            </a:pPr>
            <a:r>
              <a:rPr lang="en-US" sz="2400" b="1" dirty="0">
                <a:solidFill>
                  <a:srgbClr val="E97635"/>
                </a:solidFill>
                <a:ea typeface="+mn-ea"/>
                <a:cs typeface="+mn-cs"/>
              </a:rPr>
              <a:t>Display your commitment to food safety:</a:t>
            </a:r>
          </a:p>
          <a:p>
            <a:pPr lvl="1" eaLnBrk="1" hangingPunct="1">
              <a:defRPr/>
            </a:pPr>
            <a:r>
              <a:rPr lang="en-US" dirty="0"/>
              <a:t>Offer training.</a:t>
            </a:r>
          </a:p>
          <a:p>
            <a:pPr marL="809435" lvl="2" eaLnBrk="1" hangingPunct="1">
              <a:defRPr/>
            </a:pPr>
            <a:r>
              <a:rPr lang="en-US" sz="2200" dirty="0"/>
              <a:t>Evaluate and update it as needed.</a:t>
            </a:r>
          </a:p>
          <a:p>
            <a:pPr lvl="1" eaLnBrk="1" hangingPunct="1">
              <a:defRPr/>
            </a:pPr>
            <a:r>
              <a:rPr lang="en-US" dirty="0"/>
              <a:t>Discuss food safety expectations.</a:t>
            </a:r>
          </a:p>
          <a:p>
            <a:pPr lvl="1" eaLnBrk="1" hangingPunct="1">
              <a:defRPr/>
            </a:pPr>
            <a:r>
              <a:rPr lang="en-US" dirty="0"/>
              <a:t>Document and maintain food-handling procedures.</a:t>
            </a:r>
          </a:p>
          <a:p>
            <a:pPr lvl="1" eaLnBrk="1" hangingPunct="1">
              <a:defRPr/>
            </a:pPr>
            <a:r>
              <a:rPr lang="en-US" dirty="0"/>
              <a:t>Consider awards and rewards for good food safety records.</a:t>
            </a:r>
          </a:p>
          <a:p>
            <a:pPr lvl="1" eaLnBrk="1" hangingPunct="1">
              <a:defRPr/>
            </a:pPr>
            <a:r>
              <a:rPr lang="en-US" dirty="0"/>
              <a:t>Set a good example.</a:t>
            </a:r>
          </a:p>
          <a:p>
            <a:endParaRPr lang="en-US" dirty="0"/>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1-33</a:t>
            </a:r>
          </a:p>
        </p:txBody>
      </p:sp>
    </p:spTree>
    <p:custDataLst>
      <p:tags r:id="rId1"/>
    </p:custDataLst>
    <p:extLst>
      <p:ext uri="{BB962C8B-B14F-4D97-AF65-F5344CB8AC3E}">
        <p14:creationId xmlns:p14="http://schemas.microsoft.com/office/powerpoint/2010/main" val="10341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Keeping Food Safe: Objectives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Identify the following:</a:t>
            </a:r>
          </a:p>
          <a:p>
            <a:pPr marL="347472" lvl="1" indent="-347472" eaLnBrk="1" hangingPunct="1">
              <a:defRPr/>
            </a:pPr>
            <a:r>
              <a:rPr lang="en-US" dirty="0"/>
              <a:t>How food becomes unsafe</a:t>
            </a:r>
          </a:p>
          <a:p>
            <a:pPr marL="347472" lvl="1" indent="-347472" eaLnBrk="1" hangingPunct="1">
              <a:defRPr/>
            </a:pPr>
            <a:r>
              <a:rPr lang="en-US" dirty="0"/>
              <a:t>Food most likely to become unsafe</a:t>
            </a:r>
          </a:p>
          <a:p>
            <a:pPr marL="347472" lvl="1" indent="-347472" eaLnBrk="1" hangingPunct="1">
              <a:defRPr/>
            </a:pPr>
            <a:r>
              <a:rPr lang="en-US" dirty="0"/>
              <a:t>Populations at high risk for foodborne illness</a:t>
            </a:r>
          </a:p>
          <a:p>
            <a:pPr marL="347472" lvl="1" indent="-347472" eaLnBrk="1" hangingPunct="1">
              <a:defRPr/>
            </a:pPr>
            <a:r>
              <a:rPr lang="en-US" dirty="0"/>
              <a:t>Food safety responsibilities of the person in charge of a restaurant or foodservice operation</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1-3</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37233119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cs typeface="+mj-cs"/>
              </a:rPr>
              <a:t>Foodborne Illnesses</a:t>
            </a:r>
          </a:p>
        </p:txBody>
      </p:sp>
      <p:sp>
        <p:nvSpPr>
          <p:cNvPr id="15363" name="Rectangle 3"/>
          <p:cNvSpPr>
            <a:spLocks noGrp="1" noChangeArrowheads="1"/>
          </p:cNvSpPr>
          <p:nvPr>
            <p:ph idx="1"/>
          </p:nvPr>
        </p:nvSpPr>
        <p:spPr/>
        <p:txBody>
          <a:bodyPr/>
          <a:lstStyle/>
          <a:p>
            <a:pPr marL="0" indent="0" eaLnBrk="1" hangingPunct="1">
              <a:defRPr/>
            </a:pPr>
            <a:r>
              <a:rPr lang="en-US" dirty="0">
                <a:cs typeface="+mn-cs"/>
              </a:rPr>
              <a:t>A foodborne illness is a disease transmitted to people through food.</a:t>
            </a:r>
          </a:p>
          <a:p>
            <a:pPr marL="0" indent="0" eaLnBrk="1" hangingPunct="1">
              <a:defRPr/>
            </a:pPr>
            <a:r>
              <a:rPr lang="en-US" dirty="0">
                <a:cs typeface="+mn-cs"/>
              </a:rPr>
              <a:t>An illness is considered an outbreak when:</a:t>
            </a:r>
          </a:p>
          <a:p>
            <a:pPr marL="347472" lvl="1" indent="-347472" eaLnBrk="1" hangingPunct="1">
              <a:defRPr/>
            </a:pPr>
            <a:r>
              <a:rPr lang="en-US" dirty="0"/>
              <a:t>Two or more people have the same symptoms after eating the same food.</a:t>
            </a:r>
          </a:p>
          <a:p>
            <a:pPr marL="347472" lvl="1" indent="-347472" eaLnBrk="1" hangingPunct="1">
              <a:defRPr/>
            </a:pPr>
            <a:r>
              <a:rPr lang="en-US" dirty="0"/>
              <a:t>An investigation is conducted by state and local regulatory authorities.</a:t>
            </a:r>
          </a:p>
          <a:p>
            <a:pPr marL="347472" lvl="1" indent="-347472" eaLnBrk="1" hangingPunct="1">
              <a:defRPr/>
            </a:pPr>
            <a:r>
              <a:rPr lang="en-US" dirty="0"/>
              <a:t>The outbreak is confirmed by laboratory analysis.</a:t>
            </a: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1-4</a:t>
            </a:r>
          </a:p>
        </p:txBody>
      </p:sp>
      <p:sp>
        <p:nvSpPr>
          <p:cNvPr id="15365" name="Oval 2"/>
          <p:cNvSpPr>
            <a:spLocks noChangeArrowheads="1"/>
          </p:cNvSpPr>
          <p:nvPr/>
        </p:nvSpPr>
        <p:spPr bwMode="auto">
          <a:xfrm>
            <a:off x="5943600" y="2057400"/>
            <a:ext cx="1028700" cy="6858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
        <p:nvSpPr>
          <p:cNvPr id="15366" name="Oval 3"/>
          <p:cNvSpPr>
            <a:spLocks noChangeArrowheads="1"/>
          </p:cNvSpPr>
          <p:nvPr/>
        </p:nvSpPr>
        <p:spPr bwMode="auto">
          <a:xfrm>
            <a:off x="5829300" y="1828800"/>
            <a:ext cx="1714500" cy="1714500"/>
          </a:xfrm>
          <a:prstGeom prst="ellipse">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p>
            <a:pPr fontAlgn="base">
              <a:spcBef>
                <a:spcPct val="0"/>
              </a:spcBef>
              <a:spcAft>
                <a:spcPct val="0"/>
              </a:spcAft>
              <a:defRPr/>
            </a:pPr>
            <a:endParaRPr lang="en-US" sz="3200" b="1" dirty="0">
              <a:solidFill>
                <a:srgbClr val="FFFFFF"/>
              </a:solidFill>
            </a:endParaRPr>
          </a:p>
        </p:txBody>
      </p:sp>
    </p:spTree>
    <p:custDataLst>
      <p:tags r:id="rId1"/>
    </p:custDataLst>
    <p:extLst>
      <p:ext uri="{BB962C8B-B14F-4D97-AF65-F5344CB8AC3E}">
        <p14:creationId xmlns:p14="http://schemas.microsoft.com/office/powerpoint/2010/main" val="2378872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cs typeface="+mj-cs"/>
              </a:rPr>
              <a:t>Challenges to Food Safety</a:t>
            </a:r>
          </a:p>
        </p:txBody>
      </p:sp>
      <p:sp>
        <p:nvSpPr>
          <p:cNvPr id="16387" name="Rectangle 3"/>
          <p:cNvSpPr>
            <a:spLocks noGrp="1" noChangeArrowheads="1"/>
          </p:cNvSpPr>
          <p:nvPr>
            <p:ph idx="1"/>
          </p:nvPr>
        </p:nvSpPr>
        <p:spPr/>
        <p:txBody>
          <a:bodyPr/>
          <a:lstStyle/>
          <a:p>
            <a:pPr marL="0" indent="0" eaLnBrk="1" hangingPunct="1">
              <a:defRPr/>
            </a:pPr>
            <a:r>
              <a:rPr lang="en-US" dirty="0">
                <a:cs typeface="+mn-cs"/>
              </a:rPr>
              <a:t>Challenges include:</a:t>
            </a:r>
          </a:p>
          <a:p>
            <a:pPr marL="347472" lvl="1" indent="-347472" eaLnBrk="1" hangingPunct="1">
              <a:defRPr/>
            </a:pPr>
            <a:r>
              <a:rPr lang="en-US" dirty="0"/>
              <a:t>Time</a:t>
            </a:r>
          </a:p>
          <a:p>
            <a:pPr marL="347472" lvl="1" indent="-347472" eaLnBrk="1" hangingPunct="1">
              <a:defRPr/>
            </a:pPr>
            <a:r>
              <a:rPr lang="en-US" dirty="0"/>
              <a:t>Language and culture</a:t>
            </a:r>
          </a:p>
          <a:p>
            <a:pPr marL="347472" lvl="1" indent="-347472" eaLnBrk="1" hangingPunct="1">
              <a:defRPr/>
            </a:pPr>
            <a:r>
              <a:rPr lang="en-US" dirty="0"/>
              <a:t>Literacy and education</a:t>
            </a:r>
          </a:p>
          <a:p>
            <a:pPr marL="347472" lvl="1" indent="-347472" eaLnBrk="1" hangingPunct="1">
              <a:defRPr/>
            </a:pPr>
            <a:r>
              <a:rPr lang="en-US" dirty="0"/>
              <a:t>Pathogens</a:t>
            </a:r>
          </a:p>
          <a:p>
            <a:pPr marL="347472" lvl="1" indent="-347472" eaLnBrk="1" hangingPunct="1">
              <a:defRPr/>
            </a:pPr>
            <a:r>
              <a:rPr lang="en-US" dirty="0"/>
              <a:t>Unapproved suppliers</a:t>
            </a:r>
          </a:p>
          <a:p>
            <a:pPr marL="347472" lvl="1" indent="-347472" eaLnBrk="1" hangingPunct="1">
              <a:defRPr/>
            </a:pPr>
            <a:r>
              <a:rPr lang="en-US" dirty="0"/>
              <a:t>High-risk customers</a:t>
            </a:r>
          </a:p>
          <a:p>
            <a:pPr marL="347472" lvl="1" indent="-347472" eaLnBrk="1" hangingPunct="1">
              <a:defRPr/>
            </a:pPr>
            <a:r>
              <a:rPr lang="en-US" dirty="0"/>
              <a:t>Staff turnover</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1-5</a:t>
            </a:r>
          </a:p>
        </p:txBody>
      </p:sp>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spTree>
    <p:custDataLst>
      <p:tags r:id="rId1"/>
    </p:custDataLst>
    <p:extLst>
      <p:ext uri="{BB962C8B-B14F-4D97-AF65-F5344CB8AC3E}">
        <p14:creationId xmlns:p14="http://schemas.microsoft.com/office/powerpoint/2010/main" val="5419465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n-US" dirty="0">
                <a:cs typeface="+mj-cs"/>
              </a:rPr>
              <a:t>The Costs of Foodborne Illnesses</a:t>
            </a:r>
          </a:p>
        </p:txBody>
      </p:sp>
      <p:sp>
        <p:nvSpPr>
          <p:cNvPr id="17416" name="Rectangle 3"/>
          <p:cNvSpPr>
            <a:spLocks noGrp="1" noChangeArrowheads="1"/>
          </p:cNvSpPr>
          <p:nvPr>
            <p:ph idx="1"/>
          </p:nvPr>
        </p:nvSpPr>
        <p:spPr/>
        <p:txBody>
          <a:bodyPr/>
          <a:lstStyle/>
          <a:p>
            <a:pPr marL="0" indent="0" eaLnBrk="1" hangingPunct="1">
              <a:defRPr/>
            </a:pPr>
            <a:r>
              <a:rPr lang="en-US" dirty="0">
                <a:cs typeface="+mn-cs"/>
              </a:rPr>
              <a:t>Costs of a foodborne illness to an operation:</a:t>
            </a:r>
          </a:p>
        </p:txBody>
      </p:sp>
      <p:sp>
        <p:nvSpPr>
          <p:cNvPr id="6" name="Text Placeholder 5"/>
          <p:cNvSpPr>
            <a:spLocks noGrp="1"/>
          </p:cNvSpPr>
          <p:nvPr>
            <p:ph type="body" sz="quarter" idx="18"/>
          </p:nvPr>
        </p:nvSpPr>
        <p:spPr>
          <a:xfrm>
            <a:off x="4755700" y="3480714"/>
            <a:ext cx="2723578" cy="395287"/>
          </a:xfrm>
        </p:spPr>
        <p:txBody>
          <a:bodyPr/>
          <a:lstStyle/>
          <a:p>
            <a:r>
              <a:rPr lang="en-US" dirty="0"/>
              <a:t>Loss of reputation</a:t>
            </a:r>
          </a:p>
        </p:txBody>
      </p:sp>
      <p:sp>
        <p:nvSpPr>
          <p:cNvPr id="4" name="Text Placeholder 3"/>
          <p:cNvSpPr>
            <a:spLocks noGrp="1"/>
          </p:cNvSpPr>
          <p:nvPr>
            <p:ph type="body" sz="quarter" idx="17"/>
          </p:nvPr>
        </p:nvSpPr>
        <p:spPr>
          <a:xfrm>
            <a:off x="1544343" y="3480714"/>
            <a:ext cx="2832223" cy="395287"/>
          </a:xfrm>
        </p:spPr>
        <p:txBody>
          <a:bodyPr/>
          <a:lstStyle/>
          <a:p>
            <a:r>
              <a:rPr lang="en-US" dirty="0"/>
              <a:t>Loss of customers and sales</a:t>
            </a:r>
          </a:p>
        </p:txBody>
      </p:sp>
      <p:sp>
        <p:nvSpPr>
          <p:cNvPr id="7" name="Text Placeholder 6"/>
          <p:cNvSpPr>
            <a:spLocks noGrp="1"/>
          </p:cNvSpPr>
          <p:nvPr>
            <p:ph type="body" sz="quarter" idx="19"/>
          </p:nvPr>
        </p:nvSpPr>
        <p:spPr>
          <a:xfrm>
            <a:off x="4755700" y="5813572"/>
            <a:ext cx="2723578" cy="395287"/>
          </a:xfrm>
        </p:spPr>
        <p:txBody>
          <a:bodyPr/>
          <a:lstStyle/>
          <a:p>
            <a:r>
              <a:rPr lang="en-US" dirty="0"/>
              <a:t>Lowered staff morale</a:t>
            </a:r>
          </a:p>
        </p:txBody>
      </p:sp>
      <p:sp>
        <p:nvSpPr>
          <p:cNvPr id="8" name="Text Placeholder 7"/>
          <p:cNvSpPr>
            <a:spLocks noGrp="1"/>
          </p:cNvSpPr>
          <p:nvPr>
            <p:ph type="body" sz="quarter" idx="20"/>
          </p:nvPr>
        </p:nvSpPr>
        <p:spPr>
          <a:xfrm>
            <a:off x="1593719" y="5813572"/>
            <a:ext cx="2723578" cy="395287"/>
          </a:xfrm>
        </p:spPr>
        <p:txBody>
          <a:bodyPr/>
          <a:lstStyle/>
          <a:p>
            <a:r>
              <a:rPr lang="en-US" dirty="0"/>
              <a:t>Negative media exposure</a:t>
            </a:r>
          </a:p>
        </p:txBody>
      </p:sp>
      <p:pic>
        <p:nvPicPr>
          <p:cNvPr id="17414" name="Picture Placeholder 17413"/>
          <p:cNvPicPr>
            <a:picLocks noGrp="1" noChangeAspect="1"/>
          </p:cNvPicPr>
          <p:nvPr>
            <p:ph type="pic" sz="quarter" idx="23"/>
          </p:nvPr>
        </p:nvPicPr>
        <p:blipFill rotWithShape="1">
          <a:blip r:embed="rId4" cstate="hqprint">
            <a:extLst>
              <a:ext uri="{28A0092B-C50C-407E-A947-70E740481C1C}">
                <a14:useLocalDpi xmlns:a14="http://schemas.microsoft.com/office/drawing/2010/main"/>
              </a:ext>
            </a:extLst>
          </a:blip>
          <a:srcRect l="39208" t="43759" r="40243" b="43829"/>
          <a:stretch/>
        </p:blipFill>
        <p:spPr/>
      </p:pic>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1-6</a:t>
            </a:r>
          </a:p>
        </p:txBody>
      </p:sp>
      <p:pic>
        <p:nvPicPr>
          <p:cNvPr id="25" name="Picture Placeholder 24"/>
          <p:cNvPicPr>
            <a:picLocks noGrp="1" noChangeAspect="1"/>
          </p:cNvPicPr>
          <p:nvPr>
            <p:ph type="pic" sz="quarter" idx="12"/>
          </p:nvPr>
        </p:nvPicPr>
        <p:blipFill rotWithShape="1">
          <a:blip r:embed="rId5" cstate="hqprint">
            <a:extLst>
              <a:ext uri="{28A0092B-C50C-407E-A947-70E740481C1C}">
                <a14:useLocalDpi xmlns:a14="http://schemas.microsoft.com/office/drawing/2010/main"/>
              </a:ext>
            </a:extLst>
          </a:blip>
          <a:srcRect l="41468" t="41730" r="41959" b="48211"/>
          <a:stretch/>
        </p:blipFill>
        <p:spPr/>
      </p:pic>
      <p:pic>
        <p:nvPicPr>
          <p:cNvPr id="17408" name="Picture Placeholder 17407"/>
          <p:cNvPicPr>
            <a:picLocks noGrp="1" noChangeAspect="1"/>
          </p:cNvPicPr>
          <p:nvPr>
            <p:ph type="pic" sz="quarter" idx="13"/>
          </p:nvPr>
        </p:nvPicPr>
        <p:blipFill rotWithShape="1">
          <a:blip r:embed="rId6" cstate="hqprint">
            <a:extLst>
              <a:ext uri="{28A0092B-C50C-407E-A947-70E740481C1C}">
                <a14:useLocalDpi xmlns:a14="http://schemas.microsoft.com/office/drawing/2010/main"/>
              </a:ext>
            </a:extLst>
          </a:blip>
          <a:srcRect l="38664" t="43693" r="38664" b="42625"/>
          <a:stretch/>
        </p:blipFill>
        <p:spPr/>
      </p:pic>
      <p:pic>
        <p:nvPicPr>
          <p:cNvPr id="17413" name="Picture Placeholder 17412"/>
          <p:cNvPicPr>
            <a:picLocks noGrp="1" noChangeAspect="1"/>
          </p:cNvPicPr>
          <p:nvPr>
            <p:ph type="pic" sz="quarter" idx="22"/>
          </p:nvPr>
        </p:nvPicPr>
        <p:blipFill rotWithShape="1">
          <a:blip r:embed="rId7" cstate="hqprint">
            <a:extLst>
              <a:ext uri="{28A0092B-C50C-407E-A947-70E740481C1C}">
                <a14:useLocalDpi xmlns:a14="http://schemas.microsoft.com/office/drawing/2010/main"/>
              </a:ext>
            </a:extLst>
          </a:blip>
          <a:srcRect l="39248" t="43504" r="39248" b="43432"/>
          <a:stretch/>
        </p:blipFill>
        <p:spPr/>
      </p:pic>
    </p:spTree>
    <p:custDataLst>
      <p:tags r:id="rId1"/>
    </p:custDataLst>
    <p:extLst>
      <p:ext uri="{BB962C8B-B14F-4D97-AF65-F5344CB8AC3E}">
        <p14:creationId xmlns:p14="http://schemas.microsoft.com/office/powerpoint/2010/main" val="8217739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1-7</a:t>
            </a:r>
          </a:p>
        </p:txBody>
      </p:sp>
      <p:sp>
        <p:nvSpPr>
          <p:cNvPr id="14" name="Rectangle 8"/>
          <p:cNvSpPr>
            <a:spLocks noGrp="1" noChangeArrowheads="1"/>
          </p:cNvSpPr>
          <p:nvPr>
            <p:ph type="title"/>
          </p:nvPr>
        </p:nvSpPr>
        <p:spPr/>
        <p:txBody>
          <a:bodyPr/>
          <a:lstStyle/>
          <a:p>
            <a:pPr eaLnBrk="1" hangingPunct="1">
              <a:defRPr/>
            </a:pPr>
            <a:r>
              <a:rPr lang="en-US" dirty="0">
                <a:cs typeface="+mj-cs"/>
              </a:rPr>
              <a:t>The Costs of Foodborne Illnesses</a:t>
            </a:r>
          </a:p>
        </p:txBody>
      </p:sp>
      <p:sp>
        <p:nvSpPr>
          <p:cNvPr id="6" name="Text Placeholder 5"/>
          <p:cNvSpPr>
            <a:spLocks noGrp="1"/>
          </p:cNvSpPr>
          <p:nvPr>
            <p:ph type="body" sz="quarter" idx="18"/>
          </p:nvPr>
        </p:nvSpPr>
        <p:spPr>
          <a:xfrm>
            <a:off x="4760008" y="3480714"/>
            <a:ext cx="2723578" cy="395287"/>
          </a:xfrm>
        </p:spPr>
        <p:txBody>
          <a:bodyPr/>
          <a:lstStyle/>
          <a:p>
            <a:r>
              <a:rPr lang="en-US" dirty="0"/>
              <a:t>Staff missing work</a:t>
            </a:r>
          </a:p>
        </p:txBody>
      </p:sp>
      <p:sp>
        <p:nvSpPr>
          <p:cNvPr id="4" name="Text Placeholder 3"/>
          <p:cNvSpPr>
            <a:spLocks noGrp="1"/>
          </p:cNvSpPr>
          <p:nvPr>
            <p:ph type="body" sz="quarter" idx="17"/>
          </p:nvPr>
        </p:nvSpPr>
        <p:spPr>
          <a:xfrm>
            <a:off x="1601617" y="3480714"/>
            <a:ext cx="2723578" cy="395287"/>
          </a:xfrm>
        </p:spPr>
        <p:txBody>
          <a:bodyPr/>
          <a:lstStyle/>
          <a:p>
            <a:r>
              <a:rPr lang="en-US" dirty="0"/>
              <a:t>Lawsuits and legal fees</a:t>
            </a:r>
          </a:p>
        </p:txBody>
      </p:sp>
      <p:pic>
        <p:nvPicPr>
          <p:cNvPr id="11" name="Picture Placeholder 10"/>
          <p:cNvPicPr>
            <a:picLocks noGrp="1" noChangeAspect="1"/>
          </p:cNvPicPr>
          <p:nvPr>
            <p:ph type="pic" sz="quarter" idx="13"/>
          </p:nvPr>
        </p:nvPicPr>
        <p:blipFill rotWithShape="1">
          <a:blip r:embed="rId4" cstate="hqprint">
            <a:extLst>
              <a:ext uri="{28A0092B-C50C-407E-A947-70E740481C1C}">
                <a14:useLocalDpi xmlns:a14="http://schemas.microsoft.com/office/drawing/2010/main"/>
              </a:ext>
            </a:extLst>
          </a:blip>
          <a:srcRect l="40088" t="43985" r="40088" b="44052"/>
          <a:stretch/>
        </p:blipFill>
        <p:spPr/>
      </p:pic>
      <p:pic>
        <p:nvPicPr>
          <p:cNvPr id="5" name="Picture Placeholder 4"/>
          <p:cNvPicPr>
            <a:picLocks noGrp="1" noChangeAspect="1"/>
          </p:cNvPicPr>
          <p:nvPr>
            <p:ph type="pic" sz="quarter" idx="12"/>
          </p:nvPr>
        </p:nvPicPr>
        <p:blipFill rotWithShape="1">
          <a:blip r:embed="rId5" cstate="hqprint">
            <a:extLst>
              <a:ext uri="{28A0092B-C50C-407E-A947-70E740481C1C}">
                <a14:useLocalDpi xmlns:a14="http://schemas.microsoft.com/office/drawing/2010/main"/>
              </a:ext>
            </a:extLst>
          </a:blip>
          <a:srcRect l="39235" t="46323" r="40857" b="41594"/>
          <a:stretch/>
        </p:blipFill>
        <p:spPr/>
      </p:pic>
      <p:sp>
        <p:nvSpPr>
          <p:cNvPr id="7" name="Text Placeholder 6"/>
          <p:cNvSpPr>
            <a:spLocks noGrp="1"/>
          </p:cNvSpPr>
          <p:nvPr>
            <p:ph type="body" sz="quarter" idx="19"/>
          </p:nvPr>
        </p:nvSpPr>
        <p:spPr>
          <a:xfrm>
            <a:off x="4760008" y="5813572"/>
            <a:ext cx="2723578" cy="395287"/>
          </a:xfrm>
        </p:spPr>
        <p:txBody>
          <a:bodyPr/>
          <a:lstStyle/>
          <a:p>
            <a:r>
              <a:rPr lang="en-US" dirty="0"/>
              <a:t>Staff retraining</a:t>
            </a:r>
          </a:p>
        </p:txBody>
      </p:sp>
      <p:sp>
        <p:nvSpPr>
          <p:cNvPr id="8" name="Text Placeholder 7"/>
          <p:cNvSpPr>
            <a:spLocks noGrp="1"/>
          </p:cNvSpPr>
          <p:nvPr>
            <p:ph type="body" sz="quarter" idx="20"/>
          </p:nvPr>
        </p:nvSpPr>
        <p:spPr>
          <a:xfrm>
            <a:off x="1601617" y="5813572"/>
            <a:ext cx="2723578" cy="395287"/>
          </a:xfrm>
        </p:spPr>
        <p:txBody>
          <a:bodyPr/>
          <a:lstStyle/>
          <a:p>
            <a:pPr marL="0" indent="0"/>
            <a:r>
              <a:rPr lang="en-US" dirty="0"/>
              <a:t>Increased insurance premiums</a:t>
            </a:r>
          </a:p>
        </p:txBody>
      </p:sp>
      <p:pic>
        <p:nvPicPr>
          <p:cNvPr id="12" name="Picture Placeholder 11"/>
          <p:cNvPicPr>
            <a:picLocks noGrp="1" noChangeAspect="1"/>
          </p:cNvPicPr>
          <p:nvPr>
            <p:ph type="pic" sz="quarter" idx="22"/>
          </p:nvPr>
        </p:nvPicPr>
        <p:blipFill rotWithShape="1">
          <a:blip r:embed="rId6" cstate="hqprint">
            <a:extLst>
              <a:ext uri="{28A0092B-C50C-407E-A947-70E740481C1C}">
                <a14:useLocalDpi xmlns:a14="http://schemas.microsoft.com/office/drawing/2010/main"/>
              </a:ext>
            </a:extLst>
          </a:blip>
          <a:srcRect l="39282" t="43912" r="39282" b="43064"/>
          <a:stretch/>
        </p:blipFill>
        <p:spPr/>
      </p:pic>
      <p:pic>
        <p:nvPicPr>
          <p:cNvPr id="17" name="Picture Placeholder 16"/>
          <p:cNvPicPr>
            <a:picLocks noGrp="1" noChangeAspect="1"/>
          </p:cNvPicPr>
          <p:nvPr>
            <p:ph type="pic" sz="quarter" idx="23"/>
          </p:nvPr>
        </p:nvPicPr>
        <p:blipFill rotWithShape="1">
          <a:blip r:embed="rId7" cstate="hqprint">
            <a:extLst>
              <a:ext uri="{28A0092B-C50C-407E-A947-70E740481C1C}">
                <a14:useLocalDpi xmlns:a14="http://schemas.microsoft.com/office/drawing/2010/main"/>
              </a:ext>
            </a:extLst>
          </a:blip>
          <a:srcRect l="38608" t="43080" r="38608" b="43157"/>
          <a:stretch/>
        </p:blipFill>
        <p:spPr/>
      </p:pic>
    </p:spTree>
    <p:custDataLst>
      <p:tags r:id="rId1"/>
    </p:custDataLst>
    <p:extLst>
      <p:ext uri="{BB962C8B-B14F-4D97-AF65-F5344CB8AC3E}">
        <p14:creationId xmlns:p14="http://schemas.microsoft.com/office/powerpoint/2010/main" val="42329786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cs typeface="+mj-cs"/>
              </a:rPr>
              <a:t>How Foodborne Illnesses Occur</a:t>
            </a:r>
          </a:p>
        </p:txBody>
      </p:sp>
      <p:sp>
        <p:nvSpPr>
          <p:cNvPr id="8195" name="Rectangle 3"/>
          <p:cNvSpPr>
            <a:spLocks noGrp="1" noChangeArrowheads="1"/>
          </p:cNvSpPr>
          <p:nvPr>
            <p:ph idx="1"/>
          </p:nvPr>
        </p:nvSpPr>
        <p:spPr/>
        <p:txBody>
          <a:bodyPr/>
          <a:lstStyle/>
          <a:p>
            <a:pPr marL="0" indent="0" eaLnBrk="1" hangingPunct="1">
              <a:defRPr/>
            </a:pPr>
            <a:r>
              <a:rPr lang="en-US" dirty="0">
                <a:ea typeface="+mn-ea"/>
                <a:cs typeface="+mn-cs"/>
              </a:rPr>
              <a:t>Unsafe food is the result of contamination:</a:t>
            </a:r>
          </a:p>
          <a:p>
            <a:pPr marL="347472" lvl="1" indent="-347472" eaLnBrk="1" hangingPunct="1">
              <a:defRPr/>
            </a:pPr>
            <a:r>
              <a:rPr lang="en-US" dirty="0"/>
              <a:t>Biological</a:t>
            </a:r>
          </a:p>
          <a:p>
            <a:pPr marL="347472" lvl="1" indent="-347472" eaLnBrk="1" hangingPunct="1">
              <a:defRPr/>
            </a:pPr>
            <a:r>
              <a:rPr lang="en-US" dirty="0"/>
              <a:t>Chemical</a:t>
            </a:r>
          </a:p>
          <a:p>
            <a:pPr marL="347472" lvl="1" indent="-347472" eaLnBrk="1" hangingPunct="1">
              <a:defRPr/>
            </a:pPr>
            <a:r>
              <a:rPr lang="en-US" dirty="0"/>
              <a:t>Physical</a:t>
            </a:r>
          </a:p>
          <a:p>
            <a:pPr marL="114300" lvl="1" indent="0" eaLnBrk="1" hangingPunct="1">
              <a:buFont typeface="Wingdings" pitchFamily="2" charset="2"/>
              <a:buNone/>
              <a:defRPr/>
            </a:pPr>
            <a:endParaRPr lang="en-US" dirty="0"/>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en-US" sz="1200" b="0" dirty="0">
                <a:solidFill>
                  <a:srgbClr val="000000"/>
                </a:solidFill>
              </a:rPr>
              <a:t>1-8</a:t>
            </a:r>
          </a:p>
        </p:txBody>
      </p:sp>
      <p:pic>
        <p:nvPicPr>
          <p:cNvPr id="3" name="Picture Placeholder 2"/>
          <p:cNvPicPr>
            <a:picLocks noGrp="1" noChangeAspect="1"/>
          </p:cNvPicPr>
          <p:nvPr>
            <p:ph type="pic" sz="quarter" idx="12"/>
          </p:nvPr>
        </p:nvPicPr>
        <p:blipFill rotWithShape="1">
          <a:blip r:embed="rId4" cstate="print">
            <a:extLst>
              <a:ext uri="{28A0092B-C50C-407E-A947-70E740481C1C}">
                <a14:useLocalDpi xmlns:a14="http://schemas.microsoft.com/office/drawing/2010/main"/>
              </a:ext>
            </a:extLst>
          </a:blip>
          <a:srcRect/>
          <a:stretch/>
        </p:blipFill>
        <p:spPr/>
      </p:pic>
      <p:pic>
        <p:nvPicPr>
          <p:cNvPr id="8" name="Picture Placeholder 7"/>
          <p:cNvPicPr>
            <a:picLocks noGrp="1" noChangeAspect="1"/>
          </p:cNvPicPr>
          <p:nvPr>
            <p:ph type="pic" sz="quarter" idx="13"/>
          </p:nvPr>
        </p:nvPicPr>
        <p:blipFill rotWithShape="1">
          <a:blip r:embed="rId5" cstate="print">
            <a:extLst>
              <a:ext uri="{28A0092B-C50C-407E-A947-70E740481C1C}">
                <a14:useLocalDpi xmlns:a14="http://schemas.microsoft.com/office/drawing/2010/main"/>
              </a:ext>
            </a:extLst>
          </a:blip>
          <a:srcRect/>
          <a:stretch/>
        </p:blipFill>
        <p:spPr>
          <a:xfrm>
            <a:off x="6522896" y="2433195"/>
            <a:ext cx="2101850" cy="1092200"/>
          </a:xfrm>
        </p:spPr>
      </p:pic>
      <p:pic>
        <p:nvPicPr>
          <p:cNvPr id="10" name="Picture Placeholder 9"/>
          <p:cNvPicPr>
            <a:picLocks noGrp="1" noChangeAspect="1"/>
          </p:cNvPicPr>
          <p:nvPr>
            <p:ph type="pic" sz="quarter" idx="14"/>
          </p:nvPr>
        </p:nvPicPr>
        <p:blipFill>
          <a:blip r:embed="rId6" cstate="print">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41310671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4072</TotalTime>
  <Words>2553</Words>
  <Application>Microsoft Office PowerPoint</Application>
  <PresentationFormat>On-screen Show (4:3)</PresentationFormat>
  <Paragraphs>355</Paragraphs>
  <Slides>34</Slides>
  <Notes>34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34</vt:i4>
      </vt:variant>
    </vt:vector>
  </HeadingPairs>
  <TitlesOfParts>
    <vt:vector size="43" baseType="lpstr">
      <vt:lpstr>Arial</vt:lpstr>
      <vt:lpstr>Arial Narrow</vt:lpstr>
      <vt:lpstr>Calibri</vt:lpstr>
      <vt:lpstr>Courier New</vt:lpstr>
      <vt:lpstr>Times New Roman</vt:lpstr>
      <vt:lpstr>Wingdings</vt:lpstr>
      <vt:lpstr>3_SS5e_08_16hr</vt:lpstr>
      <vt:lpstr>4_SS5e_08_16hr</vt:lpstr>
      <vt:lpstr>5_SS5e_08_16hr</vt:lpstr>
      <vt:lpstr>PowerPoint Presentation</vt:lpstr>
      <vt:lpstr>PowerPoint Presentation</vt:lpstr>
      <vt:lpstr>Objectives</vt:lpstr>
      <vt:lpstr>Keeping Food Safe: Objectives</vt:lpstr>
      <vt:lpstr>Foodborne Illnesses</vt:lpstr>
      <vt:lpstr>Challenges to Food Safety</vt:lpstr>
      <vt:lpstr>The Costs of Foodborne Illnesses</vt:lpstr>
      <vt:lpstr>The Costs of Foodborne Illnesses</vt:lpstr>
      <vt:lpstr>How Foodborne Illnesses Occur</vt:lpstr>
      <vt:lpstr>Contaminants</vt:lpstr>
      <vt:lpstr>Contaminants</vt:lpstr>
      <vt:lpstr>Contaminants</vt:lpstr>
      <vt:lpstr>How Food Becomes Unsafe</vt:lpstr>
      <vt:lpstr>How Food Becomes Unsafe </vt:lpstr>
      <vt:lpstr>How Food Becomes Unsafe </vt:lpstr>
      <vt:lpstr>How Food Becomes Unsafe </vt:lpstr>
      <vt:lpstr>How Food Becomes Unsafe </vt:lpstr>
      <vt:lpstr>How Food Becomes Unsafe </vt:lpstr>
      <vt:lpstr>How Food Becomes Unsafe </vt:lpstr>
      <vt:lpstr>How Food Becomes Unsafe </vt:lpstr>
      <vt:lpstr>Food Most Likely to Become Unsafe</vt:lpstr>
      <vt:lpstr>Food Most Likely to Become Unsafe</vt:lpstr>
      <vt:lpstr>Food Most Likely to Become Unsafe</vt:lpstr>
      <vt:lpstr>Food Most Likely to Become Unsafe</vt:lpstr>
      <vt:lpstr>Food Most Likely to Become Unsafe</vt:lpstr>
      <vt:lpstr>Populations at High Risk for Foodborne Illnesses</vt:lpstr>
      <vt:lpstr>Keeping Food Safe</vt:lpstr>
      <vt:lpstr>Keeping Food Safe</vt:lpstr>
      <vt:lpstr>Keeping Food Safe</vt:lpstr>
      <vt:lpstr>Key Practices for Ensuring Food Safety</vt:lpstr>
      <vt:lpstr>Food Safety Responsibilities of a Manager</vt:lpstr>
      <vt:lpstr>Food Safety Responsibilities of a Manager</vt:lpstr>
      <vt:lpstr>Food Safety Responsibilities of a Manager</vt:lpstr>
      <vt:lpstr>Marketing Food Safety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ntadmin</dc:creator>
  <cp:lastModifiedBy>Jean M. Fierro-Mccarthy</cp:lastModifiedBy>
  <cp:revision>222</cp:revision>
  <dcterms:created xsi:type="dcterms:W3CDTF">2014-05-05T19:36:27Z</dcterms:created>
  <dcterms:modified xsi:type="dcterms:W3CDTF">2019-03-22T12:31:28Z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57C70B17-82E3-42A6-B920-A4DFA73AAE11</vt:lpwstr>
  </property>
  <property fmtid="{D5CDD505-2E9C-101B-9397-08002B2CF9AE}" pid="3" name="ArticulatePath">
    <vt:lpwstr>SS_7e_CB_CH1_ComprehensivePPT_2018</vt:lpwstr>
  </property>
</Properties>
</file>