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60" r:id="rId2"/>
  </p:sldMasterIdLst>
  <p:notesMasterIdLst>
    <p:notesMasterId r:id="rId31"/>
  </p:notesMasterIdLst>
  <p:handoutMasterIdLst>
    <p:handoutMasterId r:id="rId32"/>
  </p:handoutMasterIdLst>
  <p:sldIdLst>
    <p:sldId id="257" r:id="rId3"/>
    <p:sldId id="402" r:id="rId4"/>
    <p:sldId id="403" r:id="rId5"/>
    <p:sldId id="405" r:id="rId6"/>
    <p:sldId id="587" r:id="rId7"/>
    <p:sldId id="407" r:id="rId8"/>
    <p:sldId id="408" r:id="rId9"/>
    <p:sldId id="409" r:id="rId10"/>
    <p:sldId id="588" r:id="rId11"/>
    <p:sldId id="589" r:id="rId12"/>
    <p:sldId id="586" r:id="rId13"/>
    <p:sldId id="412" r:id="rId14"/>
    <p:sldId id="413" r:id="rId15"/>
    <p:sldId id="414" r:id="rId16"/>
    <p:sldId id="415" r:id="rId17"/>
    <p:sldId id="416" r:id="rId18"/>
    <p:sldId id="417" r:id="rId19"/>
    <p:sldId id="418" r:id="rId20"/>
    <p:sldId id="419" r:id="rId21"/>
    <p:sldId id="420" r:id="rId22"/>
    <p:sldId id="421" r:id="rId23"/>
    <p:sldId id="422" r:id="rId24"/>
    <p:sldId id="423" r:id="rId25"/>
    <p:sldId id="273" r:id="rId26"/>
    <p:sldId id="424" r:id="rId27"/>
    <p:sldId id="425" r:id="rId28"/>
    <p:sldId id="426" r:id="rId29"/>
    <p:sldId id="427" r:id="rId30"/>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3" autoAdjust="0"/>
    <p:restoredTop sz="72840" autoAdjust="0"/>
  </p:normalViewPr>
  <p:slideViewPr>
    <p:cSldViewPr snapToGrid="0">
      <p:cViewPr varScale="1">
        <p:scale>
          <a:sx n="83" d="100"/>
          <a:sy n="83" d="100"/>
        </p:scale>
        <p:origin x="143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2" d="100"/>
          <a:sy n="62" d="100"/>
        </p:scale>
        <p:origin x="715" y="48"/>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11A2BE-7A7B-4B9E-9E66-9448FB860EA1}" type="datetimeFigureOut">
              <a:rPr lang="en-US" smtClean="0"/>
              <a:t>10/1/2018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C06576-F49D-4A81-806E-B02ECCC228E1}" type="slidenum">
              <a:rPr lang="en-US" smtClean="0"/>
              <a:t>‹#›</a:t>
            </a:fld>
            <a:endParaRPr lang="en-US"/>
          </a:p>
        </p:txBody>
      </p:sp>
    </p:spTree>
    <p:extLst>
      <p:ext uri="{BB962C8B-B14F-4D97-AF65-F5344CB8AC3E}">
        <p14:creationId xmlns:p14="http://schemas.microsoft.com/office/powerpoint/2010/main" val="910754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6EEE6E-6AC4-4633-9D10-0723C544DADE}" type="datetimeFigureOut">
              <a:rPr lang="en-US" smtClean="0"/>
              <a:t>10/1/2018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BDA7D6-1069-4070-9472-830149AA4870}" type="slidenum">
              <a:rPr lang="en-US" smtClean="0"/>
              <a:t>‹#›</a:t>
            </a:fld>
            <a:endParaRPr lang="en-US"/>
          </a:p>
        </p:txBody>
      </p:sp>
    </p:spTree>
    <p:extLst>
      <p:ext uri="{BB962C8B-B14F-4D97-AF65-F5344CB8AC3E}">
        <p14:creationId xmlns:p14="http://schemas.microsoft.com/office/powerpoint/2010/main" val="178700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lide Image Placeholder 1"/>
          <p:cNvSpPr>
            <a:spLocks noGrp="1" noRot="1" noChangeAspect="1" noTextEdit="1"/>
          </p:cNvSpPr>
          <p:nvPr>
            <p:ph type="sldImg"/>
          </p:nvPr>
        </p:nvSpPr>
        <p:spPr>
          <a:ln/>
        </p:spPr>
      </p:sp>
      <p:sp>
        <p:nvSpPr>
          <p:cNvPr id="6410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
        <p:nvSpPr>
          <p:cNvPr id="64102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9057" indent="-280406" defTabSz="906648">
              <a:defRPr sz="1200">
                <a:solidFill>
                  <a:schemeClr val="tx1"/>
                </a:solidFill>
                <a:latin typeface="Times New Roman" charset="0"/>
                <a:ea typeface="ヒラギノ角ゴ Pro W3" charset="0"/>
              </a:defRPr>
            </a:lvl2pPr>
            <a:lvl3pPr marL="1121626" indent="-224325" defTabSz="906648">
              <a:defRPr sz="1200">
                <a:solidFill>
                  <a:schemeClr val="tx1"/>
                </a:solidFill>
                <a:latin typeface="Times New Roman" charset="0"/>
                <a:ea typeface="ヒラギノ角ゴ Pro W3" charset="0"/>
              </a:defRPr>
            </a:lvl3pPr>
            <a:lvl4pPr marL="1570276" indent="-224325" defTabSz="906648">
              <a:defRPr sz="1200">
                <a:solidFill>
                  <a:schemeClr val="tx1"/>
                </a:solidFill>
                <a:latin typeface="Times New Roman" charset="0"/>
                <a:ea typeface="ヒラギノ角ゴ Pro W3" charset="0"/>
              </a:defRPr>
            </a:lvl4pPr>
            <a:lvl5pPr marL="2018927" indent="-224325" defTabSz="906648">
              <a:defRPr sz="1200">
                <a:solidFill>
                  <a:schemeClr val="tx1"/>
                </a:solidFill>
                <a:latin typeface="Times New Roman" charset="0"/>
                <a:ea typeface="ヒラギノ角ゴ Pro W3" charset="0"/>
              </a:defRPr>
            </a:lvl5pPr>
            <a:lvl6pPr marL="246757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4410EF38-D43D-CB45-AB24-4FFA7F379CA3}" type="slidenum">
              <a:rPr lang="en-US">
                <a:solidFill>
                  <a:prstClr val="black"/>
                </a:solidFill>
                <a:latin typeface="Arial" charset="0"/>
                <a:ea typeface="ＭＳ Ｐゴシック" charset="0"/>
                <a:cs typeface="ＭＳ Ｐゴシック" charset="0"/>
              </a:rPr>
              <a:pPr/>
              <a:t>1</a:t>
            </a:fld>
            <a:endParaRPr lang="en-US"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872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Before using time as a method of control, check with your local regulatory authority for specific requirements</a:t>
            </a:r>
            <a:r>
              <a:rPr lang="en-US" baseline="0" dirty="0">
                <a:latin typeface="Times New Roman" charset="0"/>
                <a:cs typeface="+mn-cs"/>
              </a:rPr>
              <a:t>. The regulatory authority may </a:t>
            </a:r>
            <a:r>
              <a:rPr lang="en-US" sz="1200" b="0" kern="1200" baseline="0" dirty="0">
                <a:solidFill>
                  <a:schemeClr val="tx1"/>
                </a:solidFill>
                <a:effectLst/>
                <a:latin typeface="Times New Roman" pitchFamily="18" charset="0"/>
                <a:ea typeface="ＭＳ Ｐゴシック" charset="0"/>
                <a:cs typeface="ＭＳ Ｐゴシック" charset="0"/>
              </a:rPr>
              <a:t>require you to </a:t>
            </a:r>
            <a:r>
              <a:rPr lang="en-US" sz="1200" b="0" kern="1200" dirty="0">
                <a:solidFill>
                  <a:schemeClr val="tx1"/>
                </a:solidFill>
                <a:effectLst/>
                <a:latin typeface="Times New Roman" pitchFamily="18" charset="0"/>
                <a:ea typeface="ＭＳ Ｐゴシック" charset="0"/>
                <a:cs typeface="ＭＳ Ｐゴシック" charset="0"/>
              </a:rPr>
              <a:t>prepare written procedures and get written approval in advance. You</a:t>
            </a:r>
            <a:r>
              <a:rPr lang="en-US" sz="1200" b="0" kern="1200" baseline="0" dirty="0">
                <a:solidFill>
                  <a:schemeClr val="tx1"/>
                </a:solidFill>
                <a:effectLst/>
                <a:latin typeface="Times New Roman" pitchFamily="18" charset="0"/>
                <a:ea typeface="ＭＳ Ｐゴシック" charset="0"/>
                <a:cs typeface="ＭＳ Ｐゴシック" charset="0"/>
              </a:rPr>
              <a:t> will </a:t>
            </a:r>
            <a:r>
              <a:rPr lang="en-US" sz="1200" b="0" kern="1200" dirty="0">
                <a:solidFill>
                  <a:schemeClr val="tx1"/>
                </a:solidFill>
                <a:effectLst/>
                <a:latin typeface="Times New Roman" pitchFamily="18" charset="0"/>
                <a:ea typeface="ＭＳ Ｐゴシック" charset="0"/>
                <a:cs typeface="ＭＳ Ｐゴシック" charset="0"/>
              </a:rPr>
              <a:t>also need to maintain those procedures in the operation, and make sure they are made available to the regulatory authority upon request. </a:t>
            </a:r>
            <a:endParaRPr lang="en-US" b="0" dirty="0">
              <a:latin typeface="Times New Roman" charset="0"/>
              <a:cs typeface="+mn-cs"/>
            </a:endParaRPr>
          </a:p>
        </p:txBody>
      </p:sp>
    </p:spTree>
    <p:extLst>
      <p:ext uri="{BB962C8B-B14F-4D97-AF65-F5344CB8AC3E}">
        <p14:creationId xmlns:p14="http://schemas.microsoft.com/office/powerpoint/2010/main" val="3756440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11</a:t>
            </a:fld>
            <a:endParaRPr lang="en-US" sz="1200" b="0" dirty="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Service staff must be as careful as kitchen staff. They can contaminate food simply by handling the food-contact areas of glasses, dishes, and utensils. Service staff should use these guidelines when serving food.</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Hold dishes by the bottom or edge. Hold glasses by the middle, bottom, or stem. Do </a:t>
            </a:r>
            <a:r>
              <a:rPr lang="en-US" b="1" dirty="0">
                <a:solidFill>
                  <a:srgbClr val="FF0000"/>
                </a:solidFill>
                <a:latin typeface="Times New Roman" charset="0"/>
              </a:rPr>
              <a:t>NOT</a:t>
            </a:r>
            <a:r>
              <a:rPr lang="en-US" dirty="0">
                <a:latin typeface="Times New Roman" charset="0"/>
              </a:rPr>
              <a:t> touch the food-contact areas of dishes or glassware.</a:t>
            </a:r>
          </a:p>
          <a:p>
            <a:pPr marL="171450" indent="-171450" eaLnBrk="1" hangingPunct="1">
              <a:buFont typeface="Arial" panose="020B0604020202020204" pitchFamily="34" charset="0"/>
              <a:buChar char="•"/>
            </a:pPr>
            <a:r>
              <a:rPr lang="en-US" dirty="0">
                <a:latin typeface="Times New Roman" charset="0"/>
              </a:rPr>
              <a:t>Carry glasses in a rack or on a tray to avoid touching the food-contact surfaces. Do </a:t>
            </a:r>
            <a:r>
              <a:rPr lang="en-US" b="1" dirty="0">
                <a:solidFill>
                  <a:srgbClr val="FF0000"/>
                </a:solidFill>
                <a:latin typeface="Times New Roman" charset="0"/>
              </a:rPr>
              <a:t>NOT</a:t>
            </a:r>
            <a:r>
              <a:rPr lang="en-US" dirty="0">
                <a:latin typeface="Times New Roman" charset="0"/>
              </a:rPr>
              <a:t> stack glasses when carrying them.</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the handle. Do </a:t>
            </a:r>
            <a:r>
              <a:rPr lang="en-US" sz="1200" b="1" i="0" u="none" strike="noStrike" kern="1200" baseline="0" dirty="0">
                <a:solidFill>
                  <a:srgbClr val="FF0000"/>
                </a:solidFill>
                <a:latin typeface="Times New Roman" pitchFamily="18" charset="0"/>
                <a:ea typeface="ＭＳ Ｐゴシック" charset="0"/>
                <a:cs typeface="ＭＳ Ｐゴシック" charset="0"/>
              </a:rPr>
              <a:t>NOT</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hold flatware by food-contact surfaces.  Store flatware so that servers grasp handles, not food-contact surfaces.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Avoid bare-hand contact with food that is ready to eat.</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Use ice scoops or tongs to get ice. </a:t>
            </a:r>
            <a:r>
              <a:rPr lang="en-US" sz="1200" b="1" i="0" u="none" strike="noStrike" kern="1200" baseline="0" dirty="0">
                <a:solidFill>
                  <a:srgbClr val="FF0000"/>
                </a:solidFill>
                <a:latin typeface="Times New Roman" pitchFamily="18" charset="0"/>
                <a:ea typeface="ＭＳ Ｐゴシック" charset="0"/>
                <a:cs typeface="ＭＳ Ｐゴシック" charset="0"/>
              </a:rPr>
              <a:t>NEVER</a:t>
            </a:r>
            <a:r>
              <a:rPr lang="en-US" sz="1200" b="1" i="0" u="none" strike="noStrike" kern="1200" baseline="0" dirty="0">
                <a:solidFill>
                  <a:schemeClr val="tx1"/>
                </a:solidFill>
                <a:latin typeface="Times New Roman" pitchFamily="18" charset="0"/>
                <a:ea typeface="ＭＳ Ｐゴシック" charset="0"/>
                <a:cs typeface="ＭＳ Ｐゴシック" charset="0"/>
              </a:rPr>
              <a:t> </a:t>
            </a:r>
            <a:r>
              <a:rPr lang="en-US" sz="1200" b="0" i="0" u="none" strike="noStrike" kern="1200" baseline="0" dirty="0">
                <a:solidFill>
                  <a:schemeClr val="tx1"/>
                </a:solidFill>
                <a:latin typeface="Times New Roman" pitchFamily="18" charset="0"/>
                <a:ea typeface="ＭＳ Ｐゴシック" charset="0"/>
                <a:cs typeface="ＭＳ Ｐゴシック" charset="0"/>
              </a:rPr>
              <a:t>scoop ice with your bare hands or a glass. A glass may chip or break. </a:t>
            </a:r>
            <a:endParaRPr lang="en-US" dirty="0">
              <a:latin typeface="Times New Roman" charset="0"/>
            </a:endParaRPr>
          </a:p>
          <a:p>
            <a:pPr marL="171450" indent="-171450" eaLnBrk="1" hangingPunct="1">
              <a:buFont typeface="Arial" panose="020B0604020202020204" pitchFamily="34" charset="0"/>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178142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12</a:t>
            </a:fld>
            <a:endParaRPr lang="en-US" sz="1200" b="0" dirty="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dirty="0">
                <a:latin typeface="Times New Roman" charset="0"/>
                <a:cs typeface="+mn-cs"/>
              </a:rPr>
              <a:t>Table settings do not need to be wrapped or covered if extra settings meet these requirements.</a:t>
            </a:r>
          </a:p>
          <a:p>
            <a:pPr marL="628650" lvl="1" indent="-171450" eaLnBrk="1" hangingPunct="1">
              <a:buFont typeface="Arial" panose="020B0604020202020204" pitchFamily="34" charset="0"/>
              <a:buChar char="•"/>
              <a:defRPr/>
            </a:pPr>
            <a:r>
              <a:rPr lang="en-US" dirty="0">
                <a:latin typeface="Times New Roman" charset="0"/>
              </a:rPr>
              <a:t>They are removed when guests are seated.</a:t>
            </a:r>
          </a:p>
          <a:p>
            <a:pPr marL="628650" lvl="1" indent="-171450" eaLnBrk="1" hangingPunct="1">
              <a:buFont typeface="Arial" panose="020B0604020202020204" pitchFamily="34" charset="0"/>
              <a:buChar char="•"/>
              <a:defRPr/>
            </a:pPr>
            <a:r>
              <a:rPr lang="en-US" dirty="0">
                <a:latin typeface="Times New Roman" charset="0"/>
              </a:rPr>
              <a:t>If they remain on the table, they are cleaned and sanitized after guests have left.</a:t>
            </a:r>
          </a:p>
          <a:p>
            <a:pPr lvl="1" eaLnBrk="1" hangingPunct="1">
              <a:buFontTx/>
              <a:buChar char="•"/>
              <a:defRPr/>
            </a:pPr>
            <a:endParaRPr lang="en-US" dirty="0">
              <a:latin typeface="Times New Roman" charset="0"/>
            </a:endParaRPr>
          </a:p>
        </p:txBody>
      </p:sp>
    </p:spTree>
    <p:extLst>
      <p:ext uri="{BB962C8B-B14F-4D97-AF65-F5344CB8AC3E}">
        <p14:creationId xmlns:p14="http://schemas.microsoft.com/office/powerpoint/2010/main" val="307938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13</a:t>
            </a:fld>
            <a:endParaRPr lang="en-US" sz="1200" b="0" dirty="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latin typeface="Times New Roman" charset="0"/>
              </a:rPr>
              <a:t>Instructor Notes</a:t>
            </a:r>
            <a:endParaRPr lang="en-US" dirty="0">
              <a:latin typeface="Times New Roman" charset="0"/>
            </a:endParaRPr>
          </a:p>
          <a:p>
            <a:pPr marL="114300" indent="-114300" eaLnBrk="1" hangingPunct="1">
              <a:buFontTx/>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a:t>
            </a:r>
          </a:p>
          <a:p>
            <a:pPr marL="114300" indent="-114300" eaLnBrk="1" hangingPunct="1">
              <a:buFontTx/>
              <a:buChar char="•"/>
            </a:pPr>
            <a:r>
              <a:rPr lang="en-US" dirty="0">
                <a:latin typeface="Times New Roman" charset="0"/>
              </a:rPr>
              <a:t>Never re-serve uncovered condiments. Do </a:t>
            </a:r>
            <a:r>
              <a:rPr lang="en-US" b="1" dirty="0">
                <a:solidFill>
                  <a:srgbClr val="FF0000"/>
                </a:solidFill>
                <a:latin typeface="Times New Roman" charset="0"/>
              </a:rPr>
              <a:t>NOT</a:t>
            </a:r>
            <a:r>
              <a:rPr lang="en-US" dirty="0">
                <a:latin typeface="Times New Roman" charset="0"/>
              </a:rPr>
              <a:t> combine leftover condiments with fresh ones. Throw away opened portions or dishes of condiments after serving them to customers. Salsa, butter, mayonnaise, and ketchup are examples. </a:t>
            </a:r>
          </a:p>
          <a:p>
            <a:pPr marL="114300" indent="-114300" eaLnBrk="1" hangingPunct="1">
              <a:buFontTx/>
              <a:buChar char="•"/>
            </a:pPr>
            <a:r>
              <a:rPr lang="en-US" dirty="0">
                <a:latin typeface="Times New Roman" charset="0"/>
              </a:rPr>
              <a:t>Change linens used in bread baskets after each customer.</a:t>
            </a:r>
          </a:p>
          <a:p>
            <a:pPr marL="114300" indent="-114300" eaLnBrk="1" hangingPunct="1">
              <a:buFontTx/>
              <a:buChar char="•"/>
            </a:pPr>
            <a:r>
              <a:rPr lang="en-US" dirty="0">
                <a:latin typeface="Times New Roman" charset="0"/>
              </a:rPr>
              <a:t>In general, only unopened prepackaged food can be re-served. That includes condiment packets, wrapped crackers or breadsticks, and bottles of ketchup and mustard. </a:t>
            </a: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containers must remain closed between uses. </a:t>
            </a: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dirty="0">
              <a:solidFill>
                <a:srgbClr val="CC0000"/>
              </a:solidFill>
              <a:latin typeface="Times New Roman" charset="0"/>
              <a:cs typeface="Times New Roman" charset="0"/>
            </a:endParaRPr>
          </a:p>
          <a:p>
            <a:pPr marL="114300" indent="-114300" eaLnBrk="1" hangingPunct="1">
              <a:buFontTx/>
              <a:buChar char="•"/>
            </a:pPr>
            <a:endParaRPr lang="en-US" b="1" dirty="0">
              <a:solidFill>
                <a:srgbClr val="CC0000"/>
              </a:solidFill>
              <a:latin typeface="Times New Roman" charset="0"/>
              <a:cs typeface="Times New Roman" charset="0"/>
            </a:endParaRPr>
          </a:p>
        </p:txBody>
      </p:sp>
    </p:spTree>
    <p:extLst>
      <p:ext uri="{BB962C8B-B14F-4D97-AF65-F5344CB8AC3E}">
        <p14:creationId xmlns:p14="http://schemas.microsoft.com/office/powerpoint/2010/main" val="287084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14</a:t>
            </a:fld>
            <a:endParaRPr lang="en-US" sz="1200" b="0" dirty="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US" b="1" dirty="0">
                <a:latin typeface="Times New Roman" charset="0"/>
                <a:cs typeface="+mn-cs"/>
              </a:rPr>
              <a:t>Instructor Notes</a:t>
            </a:r>
          </a:p>
          <a:p>
            <a:pPr marL="233363" marR="0" lvl="0" indent="-23336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The biggest threat to food that is ready to be served is contamination. Train your kitchen staff to follow these guidelines when serving food to avoid contamination.</a:t>
            </a:r>
          </a:p>
          <a:p>
            <a:pPr marL="233363" lvl="0" indent="-233363" fontAlgn="base">
              <a:spcBef>
                <a:spcPct val="30000"/>
              </a:spcBef>
              <a:spcAft>
                <a:spcPct val="0"/>
              </a:spcAft>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Keep in mind that there are some situations where it may be acceptable to handle ready-to-eat food with bare hands, such as when a dish does not contain raw meat, seafood, or poultry and will be cooked to at least </a:t>
            </a:r>
            <a:r>
              <a:rPr lang="en-US" dirty="0">
                <a:latin typeface="Times New Roman" pitchFamily="18" charset="0"/>
                <a:ea typeface="ＭＳ Ｐゴシック" charset="0"/>
                <a:cs typeface="ＭＳ Ｐゴシック" charset="0"/>
              </a:rPr>
              <a:t>145ºF </a:t>
            </a:r>
            <a:r>
              <a:rPr lang="en-US" sz="1200" b="0" i="0" u="none" strike="noStrike" kern="1200" baseline="0" dirty="0">
                <a:solidFill>
                  <a:schemeClr val="tx1"/>
                </a:solidFill>
                <a:latin typeface="Times New Roman" pitchFamily="18" charset="0"/>
                <a:ea typeface="ＭＳ Ｐゴシック" charset="0"/>
                <a:cs typeface="ＭＳ Ｐゴシック" charset="0"/>
              </a:rPr>
              <a:t>(</a:t>
            </a:r>
            <a:r>
              <a:rPr lang="en-US" dirty="0">
                <a:latin typeface="Times New Roman" pitchFamily="18" charset="0"/>
                <a:ea typeface="ＭＳ Ｐゴシック" charset="0"/>
                <a:cs typeface="ＭＳ Ｐゴシック" charset="0"/>
              </a:rPr>
              <a:t>63ºC</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233363" marR="0" lvl="0" indent="-233363"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latin typeface="Times New Roman" charset="0"/>
              <a:ea typeface="ＭＳ Ｐゴシック" charset="0"/>
              <a:cs typeface="ＭＳ Ｐゴシック" charset="0"/>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0561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15</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defRPr/>
            </a:pPr>
            <a:r>
              <a:rPr lang="en-US" dirty="0">
                <a:latin typeface="Times New Roman" charset="0"/>
                <a:cs typeface="+mn-cs"/>
              </a:rPr>
              <a:t>Spoons or scoops used to serve food such as ice cream or mashed potatoes can be stored under running water. </a:t>
            </a:r>
            <a:r>
              <a:rPr lang="en-US" sz="1200" b="0" i="0" u="none" strike="noStrike" kern="1200" baseline="0" dirty="0">
                <a:solidFill>
                  <a:schemeClr val="tx1"/>
                </a:solidFill>
                <a:latin typeface="Times New Roman" pitchFamily="18" charset="0"/>
                <a:ea typeface="ＭＳ Ｐゴシック" charset="0"/>
                <a:cs typeface="ＭＳ Ｐゴシック" charset="0"/>
              </a:rPr>
              <a:t>They can also be stored in a container of water that is maintained at a temperature of at least </a:t>
            </a:r>
            <a:r>
              <a:rPr lang="en-US" dirty="0">
                <a:latin typeface="Times New Roman" pitchFamily="18" charset="0"/>
                <a:ea typeface="ＭＳ Ｐゴシック" charset="0"/>
                <a:cs typeface="ＭＳ Ｐゴシック" charset="0"/>
              </a:rPr>
              <a:t>135ºF </a:t>
            </a:r>
            <a:r>
              <a:rPr lang="en-US" sz="1200" b="0" i="0" u="none" strike="noStrike" kern="1200" baseline="0" dirty="0">
                <a:solidFill>
                  <a:schemeClr val="tx1"/>
                </a:solidFill>
                <a:latin typeface="Times New Roman" pitchFamily="18" charset="0"/>
                <a:ea typeface="ＭＳ Ｐゴシック" charset="0"/>
                <a:cs typeface="ＭＳ Ｐゴシック" charset="0"/>
              </a:rPr>
              <a:t>(</a:t>
            </a:r>
            <a:r>
              <a:rPr lang="en-US" dirty="0">
                <a:latin typeface="Times New Roman" pitchFamily="18" charset="0"/>
                <a:ea typeface="ＭＳ Ｐゴシック" charset="0"/>
                <a:cs typeface="ＭＳ Ｐゴシック" charset="0"/>
              </a:rPr>
              <a:t>57ºC</a:t>
            </a:r>
            <a:r>
              <a:rPr lang="en-US" sz="1200" b="0" i="0" u="none" strike="noStrike" kern="1200" baseline="0" dirty="0">
                <a:solidFill>
                  <a:schemeClr val="tx1"/>
                </a:solidFill>
                <a:latin typeface="Times New Roman" pitchFamily="18" charset="0"/>
                <a:ea typeface="ＭＳ Ｐゴシック" charset="0"/>
                <a:cs typeface="ＭＳ Ｐゴシック" charset="0"/>
              </a:rPr>
              <a:t>).</a:t>
            </a: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01568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16</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Some jurisdictions allow food handlers to refill take-home containers brought back by a guest with food and beverages. Take-home containers can be refilled if they meet the conditions on the slides.</a:t>
            </a:r>
            <a:endParaRPr lang="en-US" dirty="0">
              <a:latin typeface="Times New Roman" charset="0"/>
              <a:cs typeface="+mn-cs"/>
            </a:endParaRPr>
          </a:p>
        </p:txBody>
      </p:sp>
    </p:spTree>
    <p:extLst>
      <p:ext uri="{BB962C8B-B14F-4D97-AF65-F5344CB8AC3E}">
        <p14:creationId xmlns:p14="http://schemas.microsoft.com/office/powerpoint/2010/main" val="3969109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17</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The container has to be capable of being effectively cleaned at home and in the operation.</a:t>
            </a:r>
          </a:p>
        </p:txBody>
      </p:sp>
    </p:spTree>
    <p:extLst>
      <p:ext uri="{BB962C8B-B14F-4D97-AF65-F5344CB8AC3E}">
        <p14:creationId xmlns:p14="http://schemas.microsoft.com/office/powerpoint/2010/main" val="3069786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18</a:t>
            </a:fld>
            <a:endParaRPr lang="en-US" sz="1200" b="0" dirty="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Food on display can be protected from contamination using sneeze guards. Food can also be protected by placing it in display cases or by packaging it in a way that will protect it from contamination. </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Whole, raw fruits and vegetables and nuts in the shell that require peeling or hulling before eating do not require the these protection measures.</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Label food located in self-service areas. For example, place the name of the food, such as types of salad dressing, on ladle handles or signs.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charset="0"/>
              </a:rPr>
              <a:t>Typically, raw, unpackaged meat, poultry, and seafood cannot be offered for self-service. However the following items are exceptions to this rule: ready-to-eat food at buffets or salad bars that serve food such as sushi or raw shellfish; ready-to-cook portions that will be cooked and eaten immediately on the premises, such as at Mongolian barbecues; raw, frozen, shell- on shrimp or lobster.</a:t>
            </a:r>
          </a:p>
          <a:p>
            <a:pPr marL="171450" indent="-171450">
              <a:buFont typeface="Arial" panose="020B0604020202020204" pitchFamily="34" charset="0"/>
              <a:buChar char="•"/>
            </a:pPr>
            <a:endParaRPr lang="en-US" dirty="0">
              <a:latin typeface="Times New Roman" charset="0"/>
              <a:cs typeface="Times New Roman" charset="0"/>
            </a:endParaRPr>
          </a:p>
        </p:txBody>
      </p:sp>
    </p:spTree>
    <p:extLst>
      <p:ext uri="{BB962C8B-B14F-4D97-AF65-F5344CB8AC3E}">
        <p14:creationId xmlns:p14="http://schemas.microsoft.com/office/powerpoint/2010/main" val="4244812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19</a:t>
            </a:fld>
            <a:endParaRPr lang="en-US" sz="1200" b="0" dirty="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n-US" b="1" dirty="0">
                <a:latin typeface="Times New Roman" charset="0"/>
              </a:rPr>
              <a:t>Instructor Notes</a:t>
            </a:r>
          </a:p>
          <a:p>
            <a:pPr marL="114300" indent="-114300">
              <a:buFontTx/>
              <a:buChar char="•"/>
            </a:pPr>
            <a:r>
              <a:rPr lang="en-US" dirty="0">
                <a:latin typeface="Times New Roman" charset="0"/>
              </a:rPr>
              <a:t>Assign a staff member to monitor guests. Post signs reminding guests not to reuse plates and utensils.</a:t>
            </a:r>
          </a:p>
          <a:p>
            <a:pPr marL="114300" indent="-114300">
              <a:buFontTx/>
              <a:buChar char="•"/>
            </a:pPr>
            <a:r>
              <a:rPr lang="en-US" dirty="0">
                <a:latin typeface="Times New Roman" charset="0"/>
              </a:rPr>
              <a:t>Stock food displays with the correct utensils for dispensing food. This might include tongs, ladles, or deli sheets.</a:t>
            </a:r>
          </a:p>
          <a:p>
            <a:pPr marL="114300" indent="-114300">
              <a:buFontTx/>
              <a:buChar char="•"/>
            </a:pPr>
            <a:endParaRPr lang="en-US" dirty="0">
              <a:latin typeface="Times New Roman" charset="0"/>
            </a:endParaRPr>
          </a:p>
        </p:txBody>
      </p:sp>
    </p:spTree>
    <p:extLst>
      <p:ext uri="{BB962C8B-B14F-4D97-AF65-F5344CB8AC3E}">
        <p14:creationId xmlns:p14="http://schemas.microsoft.com/office/powerpoint/2010/main" val="1772631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1205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20</a:t>
            </a:fld>
            <a:endParaRPr lang="en-US" sz="1200" b="0" dirty="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294727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21</a:t>
            </a:fld>
            <a:endParaRPr lang="en-US" sz="1200" b="0" dirty="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a:latin typeface="Times New Roman" panose="02020603050405020304" pitchFamily="18" charset="0"/>
                <a:cs typeface="Times New Roman" panose="02020603050405020304" pitchFamily="18" charset="0"/>
              </a:rPr>
              <a:t>Instructor Notes</a:t>
            </a:r>
          </a:p>
          <a:p>
            <a:pPr marL="171450" indent="-171450">
              <a:buFont typeface="Arial" pitchFamily="34" charset="0"/>
              <a:buChar char="•"/>
              <a:defRPr/>
            </a:pPr>
            <a:r>
              <a:rPr lang="en-US" dirty="0">
                <a:latin typeface="Times New Roman" panose="02020603050405020304" pitchFamily="18" charset="0"/>
                <a:cs typeface="Times New Roman" panose="02020603050405020304" pitchFamily="18" charset="0"/>
              </a:rPr>
              <a:t>Bulk unpackaged food, such as bakery products and unpackaged food portioned for customers, does not need to be labeled if it meets the conditions identified in the slide.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8054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22</a:t>
            </a:fld>
            <a:endParaRPr lang="en-US" sz="1200" b="0" dirty="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14300" indent="-114300" eaLnBrk="1" hangingPunct="1">
              <a:buFontTx/>
              <a:buChar char="•"/>
              <a:defRPr/>
            </a:pPr>
            <a:r>
              <a:rPr lang="en-US" dirty="0">
                <a:latin typeface="Times New Roman" charset="0"/>
                <a:cs typeface="+mn-cs"/>
              </a:rPr>
              <a:t>At the service site, use appropriate containers or equipment to hold food at the correct temperature.</a:t>
            </a:r>
          </a:p>
          <a:p>
            <a:pPr marL="114300" indent="-114300" eaLnBrk="1" hangingPunct="1">
              <a:buFontTx/>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5759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23</a:t>
            </a:fld>
            <a:endParaRPr lang="en-US" sz="1200" b="0" dirty="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763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72411C-CCB1-B845-8246-93479274CE17}" type="slidenum">
              <a:rPr lang="en-US">
                <a:solidFill>
                  <a:srgbClr val="000000"/>
                </a:solidFill>
                <a:latin typeface="Arial" charset="0"/>
                <a:ea typeface="ＭＳ Ｐゴシック" charset="0"/>
                <a:cs typeface="ＭＳ Ｐゴシック" charset="0"/>
              </a:rPr>
              <a:pPr/>
              <a:t>24</a:t>
            </a:fld>
            <a:endParaRPr lang="en-US" dirty="0">
              <a:solidFill>
                <a:srgbClr val="000000"/>
              </a:solidFill>
              <a:latin typeface="Arial" charset="0"/>
              <a:ea typeface="ＭＳ Ｐゴシック" charset="0"/>
              <a:cs typeface="ＭＳ Ｐゴシック" charset="0"/>
            </a:endParaRPr>
          </a:p>
        </p:txBody>
      </p:sp>
      <p:sp>
        <p:nvSpPr>
          <p:cNvPr id="657411" name="Rectangle 2"/>
          <p:cNvSpPr>
            <a:spLocks noGrp="1" noRot="1" noChangeAspect="1" noChangeArrowheads="1" noTextEdit="1"/>
          </p:cNvSpPr>
          <p:nvPr>
            <p:ph type="sldImg"/>
          </p:nvPr>
        </p:nvSpPr>
        <p:spPr>
          <a:xfrm>
            <a:off x="1144588" y="685800"/>
            <a:ext cx="4572000" cy="3429000"/>
          </a:xfrm>
          <a:ln/>
        </p:spPr>
      </p:sp>
      <p:sp>
        <p:nvSpPr>
          <p:cNvPr id="6" name="Rectangle 3"/>
          <p:cNvSpPr>
            <a:spLocks noGrp="1" noChangeArrowheads="1"/>
          </p:cNvSpPr>
          <p:nvPr>
            <p:ph type="body" idx="3"/>
          </p:nvPr>
        </p:nvSpPr>
        <p:spPr>
          <a:xfrm>
            <a:off x="857250" y="4395554"/>
            <a:ext cx="5314329" cy="422535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11" tIns="45904" rIns="91811" bIns="45904"/>
          <a:lstStyle/>
          <a:p>
            <a:pPr marL="112151" indent="-112151">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Caterers must follow the same food safety rules as permanent operations. Food must be protected from contamination and time-temperature abuse.</a:t>
            </a:r>
          </a:p>
          <a:p>
            <a:pPr marL="112151" indent="-112151">
              <a:defRPr/>
            </a:pPr>
            <a:endParaRPr lang="en-US" dirty="0">
              <a:latin typeface="Times New Roman" charset="0"/>
              <a:ea typeface="+mn-ea"/>
            </a:endParaRPr>
          </a:p>
        </p:txBody>
      </p:sp>
    </p:spTree>
    <p:extLst>
      <p:ext uri="{BB962C8B-B14F-4D97-AF65-F5344CB8AC3E}">
        <p14:creationId xmlns:p14="http://schemas.microsoft.com/office/powerpoint/2010/main" val="2536013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72411C-CCB1-B845-8246-93479274CE17}" type="slidenum">
              <a:rPr lang="en-US">
                <a:solidFill>
                  <a:srgbClr val="000000"/>
                </a:solidFill>
                <a:latin typeface="Arial" charset="0"/>
                <a:ea typeface="ＭＳ Ｐゴシック" charset="0"/>
                <a:cs typeface="ＭＳ Ｐゴシック" charset="0"/>
              </a:rPr>
              <a:pPr/>
              <a:t>25</a:t>
            </a:fld>
            <a:endParaRPr lang="en-US" dirty="0">
              <a:solidFill>
                <a:srgbClr val="000000"/>
              </a:solidFill>
              <a:latin typeface="Arial" charset="0"/>
              <a:ea typeface="ＭＳ Ｐゴシック" charset="0"/>
              <a:cs typeface="ＭＳ Ｐゴシック" charset="0"/>
            </a:endParaRPr>
          </a:p>
        </p:txBody>
      </p:sp>
      <p:sp>
        <p:nvSpPr>
          <p:cNvPr id="657411" name="Rectangle 2"/>
          <p:cNvSpPr>
            <a:spLocks noGrp="1" noRot="1" noChangeAspect="1" noChangeArrowheads="1" noTextEdit="1"/>
          </p:cNvSpPr>
          <p:nvPr>
            <p:ph type="sldImg"/>
          </p:nvPr>
        </p:nvSpPr>
        <p:spPr>
          <a:xfrm>
            <a:off x="1144588" y="685800"/>
            <a:ext cx="4572000" cy="3429000"/>
          </a:xfrm>
          <a:ln/>
        </p:spPr>
      </p:sp>
      <p:sp>
        <p:nvSpPr>
          <p:cNvPr id="6" name="Rectangle 3"/>
          <p:cNvSpPr>
            <a:spLocks noGrp="1" noChangeArrowheads="1"/>
          </p:cNvSpPr>
          <p:nvPr>
            <p:ph type="body" idx="3"/>
          </p:nvPr>
        </p:nvSpPr>
        <p:spPr>
          <a:xfrm>
            <a:off x="857250" y="4395554"/>
            <a:ext cx="5314329" cy="422535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11" tIns="45904" rIns="91811" bIns="45904"/>
          <a:lstStyle/>
          <a:p>
            <a:pPr marL="112151" indent="-112151">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Serve cold food in containers on ice or in chilled, gel-filled containers. If that is not desirable, the food may be held without temperature control according to the guidelines specified in this chapter.</a:t>
            </a:r>
          </a:p>
          <a:p>
            <a:pPr marL="171450" indent="-171450">
              <a:buFont typeface="Arial" panose="020B0604020202020204" pitchFamily="34" charset="0"/>
              <a:buChar char="•"/>
              <a:defRPr/>
            </a:pPr>
            <a:r>
              <a:rPr lang="en-US" dirty="0">
                <a:latin typeface="Times New Roman" charset="0"/>
                <a:ea typeface="+mn-ea"/>
              </a:rPr>
              <a:t>If leftovers are given to guests, provide instructions on how they should be handled. Information such as a discard date and the food’s storage and reheating instructions should be clearly labeled on the container.</a:t>
            </a:r>
          </a:p>
          <a:p>
            <a:pPr marL="112151" indent="-112151">
              <a:defRPr/>
            </a:pPr>
            <a:endParaRPr lang="en-US" dirty="0">
              <a:latin typeface="Times New Roman" charset="0"/>
              <a:ea typeface="+mn-ea"/>
            </a:endParaRPr>
          </a:p>
        </p:txBody>
      </p:sp>
    </p:spTree>
    <p:extLst>
      <p:ext uri="{BB962C8B-B14F-4D97-AF65-F5344CB8AC3E}">
        <p14:creationId xmlns:p14="http://schemas.microsoft.com/office/powerpoint/2010/main" val="417546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72411C-CCB1-B845-8246-93479274CE17}" type="slidenum">
              <a:rPr lang="en-US">
                <a:solidFill>
                  <a:srgbClr val="000000"/>
                </a:solidFill>
                <a:latin typeface="Arial" charset="0"/>
                <a:ea typeface="ＭＳ Ｐゴシック" charset="0"/>
                <a:cs typeface="ＭＳ Ｐゴシック" charset="0"/>
              </a:rPr>
              <a:pPr/>
              <a:t>26</a:t>
            </a:fld>
            <a:endParaRPr lang="en-US" dirty="0">
              <a:solidFill>
                <a:srgbClr val="000000"/>
              </a:solidFill>
              <a:latin typeface="Arial" charset="0"/>
              <a:ea typeface="ＭＳ Ｐゴシック" charset="0"/>
              <a:cs typeface="ＭＳ Ｐゴシック" charset="0"/>
            </a:endParaRPr>
          </a:p>
        </p:txBody>
      </p:sp>
      <p:sp>
        <p:nvSpPr>
          <p:cNvPr id="657411" name="Rectangle 2"/>
          <p:cNvSpPr>
            <a:spLocks noGrp="1" noRot="1" noChangeAspect="1" noChangeArrowheads="1" noTextEdit="1"/>
          </p:cNvSpPr>
          <p:nvPr>
            <p:ph type="sldImg"/>
          </p:nvPr>
        </p:nvSpPr>
        <p:spPr>
          <a:xfrm>
            <a:off x="1144588" y="685800"/>
            <a:ext cx="4572000" cy="3429000"/>
          </a:xfrm>
          <a:ln/>
        </p:spPr>
      </p:sp>
      <p:sp>
        <p:nvSpPr>
          <p:cNvPr id="6" name="Rectangle 3"/>
          <p:cNvSpPr>
            <a:spLocks noGrp="1" noChangeArrowheads="1"/>
          </p:cNvSpPr>
          <p:nvPr>
            <p:ph type="body" idx="3"/>
          </p:nvPr>
        </p:nvSpPr>
        <p:spPr>
          <a:xfrm>
            <a:off x="857250" y="4395554"/>
            <a:ext cx="5314329" cy="422535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11" tIns="45904" rIns="91811" bIns="45904"/>
          <a:lstStyle/>
          <a:p>
            <a:pPr marL="112151" indent="-112151">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Temporary units typically operate in one location for less than 14 days. Foodservice tents or kiosks set up for food fairs, special celebrations, or sporting events may be temporary units. </a:t>
            </a:r>
          </a:p>
          <a:p>
            <a:pPr marL="171450" indent="-171450">
              <a:buFont typeface="Arial" panose="020B0604020202020204" pitchFamily="34" charset="0"/>
              <a:buChar char="•"/>
              <a:defRPr/>
            </a:pPr>
            <a:r>
              <a:rPr lang="en-US" dirty="0">
                <a:latin typeface="Times New Roman" charset="0"/>
                <a:ea typeface="+mn-ea"/>
              </a:rPr>
              <a:t>In some areas, the definition also extends to units set up for longer periods. Temporary units usually serve prepackaged food or food requiring limited prepping, such as hot dogs. It is best to keep the menu simple to limit the amount of on-site food prep. Check with your regulatory authority for operating requirements.</a:t>
            </a:r>
          </a:p>
          <a:p>
            <a:pPr marL="171450" indent="-171450">
              <a:buFont typeface="Arial" panose="020B0604020202020204" pitchFamily="34" charset="0"/>
              <a:buChar char="•"/>
              <a:defRPr/>
            </a:pPr>
            <a:r>
              <a:rPr lang="en-US" dirty="0">
                <a:latin typeface="Times New Roman" charset="0"/>
                <a:ea typeface="+mn-ea"/>
              </a:rPr>
              <a:t>Temporary units should be constructed to keep out dirt and pests. If floors are made of dirt or gravel, cover them with mats or platforms to control dust and mud. Construct walls and the ceiling with materials that will protect food from weather and windblown dust.</a:t>
            </a:r>
          </a:p>
          <a:p>
            <a:pPr marL="171450" indent="-171450">
              <a:buFont typeface="Arial" panose="020B0604020202020204" pitchFamily="34" charset="0"/>
              <a:buChar char="•"/>
              <a:defRPr/>
            </a:pPr>
            <a:r>
              <a:rPr lang="en-US" dirty="0">
                <a:latin typeface="Times New Roman" charset="0"/>
                <a:ea typeface="+mn-ea"/>
              </a:rPr>
              <a:t>Because dishwashing facilities will likely be limited, too, it is best to use disposable, single-use items.</a:t>
            </a:r>
          </a:p>
          <a:p>
            <a:pPr marL="171450" indent="-171450">
              <a:buFont typeface="Arial" panose="020B0604020202020204" pitchFamily="34" charset="0"/>
              <a:buChar char="•"/>
              <a:defRPr/>
            </a:pPr>
            <a:endParaRPr lang="en-US" dirty="0">
              <a:latin typeface="Times New Roman" charset="0"/>
              <a:ea typeface="+mn-ea"/>
            </a:endParaRPr>
          </a:p>
        </p:txBody>
      </p:sp>
    </p:spTree>
    <p:extLst>
      <p:ext uri="{BB962C8B-B14F-4D97-AF65-F5344CB8AC3E}">
        <p14:creationId xmlns:p14="http://schemas.microsoft.com/office/powerpoint/2010/main" val="163933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5090">
              <a:defRPr sz="1200">
                <a:solidFill>
                  <a:schemeClr val="tx1"/>
                </a:solidFill>
                <a:latin typeface="Times New Roman" charset="0"/>
                <a:ea typeface="ヒラギノ角ゴ Pro W3" charset="0"/>
              </a:defRPr>
            </a:lvl1pPr>
            <a:lvl2pPr marL="727500" indent="-278849" defTabSz="905090">
              <a:defRPr sz="1200">
                <a:solidFill>
                  <a:schemeClr val="tx1"/>
                </a:solidFill>
                <a:latin typeface="Times New Roman" charset="0"/>
                <a:ea typeface="ヒラギノ角ゴ Pro W3" charset="0"/>
              </a:defRPr>
            </a:lvl2pPr>
            <a:lvl3pPr marL="1120069" indent="-222768" defTabSz="905090">
              <a:defRPr sz="1200">
                <a:solidFill>
                  <a:schemeClr val="tx1"/>
                </a:solidFill>
                <a:latin typeface="Times New Roman" charset="0"/>
                <a:ea typeface="ヒラギノ角ゴ Pro W3" charset="0"/>
              </a:defRPr>
            </a:lvl3pPr>
            <a:lvl4pPr marL="1568719" indent="-222768" defTabSz="905090">
              <a:defRPr sz="1200">
                <a:solidFill>
                  <a:schemeClr val="tx1"/>
                </a:solidFill>
                <a:latin typeface="Times New Roman" charset="0"/>
                <a:ea typeface="ヒラギノ角ゴ Pro W3" charset="0"/>
              </a:defRPr>
            </a:lvl4pPr>
            <a:lvl5pPr marL="2017369" indent="-222768" defTabSz="905090">
              <a:defRPr sz="1200">
                <a:solidFill>
                  <a:schemeClr val="tx1"/>
                </a:solidFill>
                <a:latin typeface="Times New Roman" charset="0"/>
                <a:ea typeface="ヒラギノ角ゴ Pro W3" charset="0"/>
              </a:defRPr>
            </a:lvl5pPr>
            <a:lvl6pPr marL="24660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5090"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72411C-CCB1-B845-8246-93479274CE17}" type="slidenum">
              <a:rPr lang="en-US">
                <a:solidFill>
                  <a:srgbClr val="000000"/>
                </a:solidFill>
                <a:latin typeface="Arial" charset="0"/>
                <a:ea typeface="ＭＳ Ｐゴシック" charset="0"/>
                <a:cs typeface="ＭＳ Ｐゴシック" charset="0"/>
              </a:rPr>
              <a:pPr/>
              <a:t>27</a:t>
            </a:fld>
            <a:endParaRPr lang="en-US" dirty="0">
              <a:solidFill>
                <a:srgbClr val="000000"/>
              </a:solidFill>
              <a:latin typeface="Arial" charset="0"/>
              <a:ea typeface="ＭＳ Ｐゴシック" charset="0"/>
              <a:cs typeface="ＭＳ Ｐゴシック" charset="0"/>
            </a:endParaRPr>
          </a:p>
        </p:txBody>
      </p:sp>
      <p:sp>
        <p:nvSpPr>
          <p:cNvPr id="657411" name="Rectangle 2"/>
          <p:cNvSpPr>
            <a:spLocks noGrp="1" noRot="1" noChangeAspect="1" noChangeArrowheads="1" noTextEdit="1"/>
          </p:cNvSpPr>
          <p:nvPr>
            <p:ph type="sldImg"/>
          </p:nvPr>
        </p:nvSpPr>
        <p:spPr>
          <a:xfrm>
            <a:off x="1144588" y="685800"/>
            <a:ext cx="4572000" cy="3429000"/>
          </a:xfrm>
          <a:ln/>
        </p:spPr>
      </p:sp>
      <p:sp>
        <p:nvSpPr>
          <p:cNvPr id="6" name="Rectangle 3"/>
          <p:cNvSpPr>
            <a:spLocks noGrp="1" noChangeArrowheads="1"/>
          </p:cNvSpPr>
          <p:nvPr>
            <p:ph type="body" idx="3"/>
          </p:nvPr>
        </p:nvSpPr>
        <p:spPr>
          <a:xfrm>
            <a:off x="857250" y="4395554"/>
            <a:ext cx="5314329" cy="4225352"/>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811" tIns="45904" rIns="91811" bIns="45904"/>
          <a:lstStyle/>
          <a:p>
            <a:pPr marL="112151" indent="-112151">
              <a:defRPr/>
            </a:pPr>
            <a:r>
              <a:rPr lang="en-US" b="1" dirty="0">
                <a:latin typeface="Times New Roman" charset="0"/>
                <a:ea typeface="+mn-ea"/>
              </a:rPr>
              <a:t>Instructor Notes</a:t>
            </a:r>
            <a:endParaRPr lang="en-US" dirty="0">
              <a:latin typeface="Times New Roman" charset="0"/>
              <a:ea typeface="+mn-ea"/>
            </a:endParaRPr>
          </a:p>
          <a:p>
            <a:pPr marL="171450" indent="-171450">
              <a:buFont typeface="Arial" panose="020B0604020202020204" pitchFamily="34" charset="0"/>
              <a:buChar char="•"/>
              <a:defRPr/>
            </a:pPr>
            <a:r>
              <a:rPr lang="en-US" dirty="0">
                <a:latin typeface="Times New Roman" charset="0"/>
                <a:ea typeface="+mn-ea"/>
              </a:rPr>
              <a:t>Mobile units are portable facilities ranging from concession vans to elaborate field kitchens. Those serving only frozen novelties, candy, packaged snacks, and soft drinks need to meet basic sanitation requirements.</a:t>
            </a:r>
          </a:p>
          <a:p>
            <a:pPr marL="171450" indent="-171450">
              <a:buFont typeface="Arial" panose="020B0604020202020204" pitchFamily="34" charset="0"/>
              <a:buChar char="•"/>
              <a:defRPr/>
            </a:pPr>
            <a:r>
              <a:rPr lang="en-US" dirty="0">
                <a:latin typeface="Times New Roman" charset="0"/>
                <a:ea typeface="+mn-ea"/>
              </a:rPr>
              <a:t>However, mobile kitchens prepping and serving TCS food need to follow the same rules required of permanent foodservice kitchens. Both types of operations might be required to apply for a special permit or license from the regulatory authority.</a:t>
            </a:r>
          </a:p>
          <a:p>
            <a:pPr marL="171450" indent="-171450">
              <a:buFont typeface="Arial" panose="020B0604020202020204" pitchFamily="34" charset="0"/>
              <a:buChar char="•"/>
              <a:defRPr/>
            </a:pPr>
            <a:endParaRPr lang="en-US" dirty="0">
              <a:latin typeface="Times New Roman" charset="0"/>
              <a:ea typeface="+mn-ea"/>
            </a:endParaRPr>
          </a:p>
        </p:txBody>
      </p:sp>
    </p:spTree>
    <p:extLst>
      <p:ext uri="{BB962C8B-B14F-4D97-AF65-F5344CB8AC3E}">
        <p14:creationId xmlns:p14="http://schemas.microsoft.com/office/powerpoint/2010/main" val="3339176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28</a:t>
            </a:fld>
            <a:endParaRPr lang="en-US" sz="1200" b="0" dirty="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Vending operators should protect food from contamination and time-temperature abuse. This is especially important when prepping and packaging food and during transport and delivery.</a:t>
            </a:r>
          </a:p>
          <a:p>
            <a:pPr marL="114300" indent="-114300" eaLnBrk="1" hangingPunct="1">
              <a:buFontTx/>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14300" indent="-114300" eaLnBrk="1" hangingPunct="1">
              <a:buFontTx/>
              <a:buChar char="•"/>
              <a:defRPr/>
            </a:pPr>
            <a:r>
              <a:rPr lang="en-US" dirty="0">
                <a:latin typeface="Times New Roman" charset="0"/>
                <a:cs typeface="+mn-cs"/>
              </a:rPr>
              <a:t>Keep TCS food at the correct temperature. It should be held at 41°F (5°C) or lower, or at 135°F (57°C) or higher. The machines must have controls that prevent TCS food from being dispensed if the temperature stays in the danger zone for a specified amount of time. This food must be thrown out.</a:t>
            </a:r>
          </a:p>
        </p:txBody>
      </p:sp>
    </p:spTree>
    <p:extLst>
      <p:ext uri="{BB962C8B-B14F-4D97-AF65-F5344CB8AC3E}">
        <p14:creationId xmlns:p14="http://schemas.microsoft.com/office/powerpoint/2010/main" val="86355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3</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58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4</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685800" y="4391026"/>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dirty="0">
                <a:latin typeface="Times New Roman" charset="0"/>
              </a:rPr>
              <a:t>Use a thermometer to check a food’</a:t>
            </a:r>
            <a:r>
              <a:rPr lang="en-US" altLang="ja-JP" dirty="0">
                <a:latin typeface="Times New Roman" charset="0"/>
              </a:rPr>
              <a:t>s internal temperature. Never use the temperature gauge on a holding unit to do it. The gauge does not check the internal temperature of the food.</a:t>
            </a:r>
            <a:endParaRPr lang="en-US" dirty="0">
              <a:latin typeface="Times New Roman" charset="0"/>
            </a:endParaRPr>
          </a:p>
        </p:txBody>
      </p:sp>
    </p:spTree>
    <p:extLst>
      <p:ext uri="{BB962C8B-B14F-4D97-AF65-F5344CB8AC3E}">
        <p14:creationId xmlns:p14="http://schemas.microsoft.com/office/powerpoint/2010/main" val="278568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5</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endParaRPr lang="en-US" dirty="0">
              <a:latin typeface="Times New Roman" charset="0"/>
            </a:endParaRP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Make sure that food handlers are regularly monitoring food temperatures during hot and cold holding.</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You can check the temperature every two hours. This will leave time for corrective action. For example, hot TCS food that has been held below 135°F (57°C) can be reheated and then placed back in the hot-holding unit.</a:t>
            </a:r>
            <a:endParaRPr lang="en-US" dirty="0">
              <a:latin typeface="Times New Roman" charset="0"/>
            </a:endParaRPr>
          </a:p>
        </p:txBody>
      </p:sp>
    </p:spTree>
    <p:extLst>
      <p:ext uri="{BB962C8B-B14F-4D97-AF65-F5344CB8AC3E}">
        <p14:creationId xmlns:p14="http://schemas.microsoft.com/office/powerpoint/2010/main" val="22330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6</a:t>
            </a:fld>
            <a:endParaRPr lang="en-US" sz="1200" b="0" dirty="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Instructor Notes</a:t>
            </a:r>
          </a:p>
          <a:p>
            <a:pPr marL="171450" indent="-171450" eaLnBrk="1" hangingPunct="1">
              <a:buFont typeface="Arial" panose="020B0604020202020204" pitchFamily="34" charset="0"/>
              <a:buChar char="•"/>
            </a:pPr>
            <a:r>
              <a:rPr lang="en-US" sz="1200" b="0" i="0" u="none" strike="noStrike" kern="1200" baseline="0" dirty="0">
                <a:solidFill>
                  <a:schemeClr val="tx1"/>
                </a:solidFill>
                <a:latin typeface="Times New Roman" pitchFamily="18" charset="0"/>
                <a:ea typeface="ＭＳ Ｐゴシック" charset="0"/>
                <a:cs typeface="ＭＳ Ｐゴシック" charset="0"/>
              </a:rPr>
              <a:t>Most hot-holding equipment does not pass food through the temperature danger zone quickly enough. </a:t>
            </a:r>
            <a:endParaRPr lang="en-US" dirty="0">
              <a:latin typeface="Times New Roman" charset="0"/>
            </a:endParaRPr>
          </a:p>
        </p:txBody>
      </p:sp>
    </p:spTree>
    <p:extLst>
      <p:ext uri="{BB962C8B-B14F-4D97-AF65-F5344CB8AC3E}">
        <p14:creationId xmlns:p14="http://schemas.microsoft.com/office/powerpoint/2010/main" val="4159564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7</a:t>
            </a:fld>
            <a:endParaRPr lang="en-US" sz="1200" b="0" dirty="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964791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chemeClr val="tx1"/>
                </a:solidFill>
              </a:rPr>
              <a:pPr eaLnBrk="1" hangingPunct="1">
                <a:defRPr/>
              </a:pPr>
              <a:t>8</a:t>
            </a:fld>
            <a:endParaRPr lang="en-US" sz="1200" b="0" dirty="0">
              <a:solidFill>
                <a:schemeClr val="tx1"/>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Notes</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Your operation may want to display or hold TCS food without temperature control. </a:t>
            </a:r>
          </a:p>
          <a:p>
            <a:pPr marL="171450" indent="-171450" eaLnBrk="1" hangingPunct="1">
              <a:lnSpc>
                <a:spcPct val="90000"/>
              </a:lnSpc>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If you primarily serve a high-risk population, you cannot hold TCS food without temperature control.</a:t>
            </a:r>
          </a:p>
          <a:p>
            <a:pPr marL="171450" indent="-171450" eaLnBrk="1" hangingPunct="1">
              <a:lnSpc>
                <a:spcPct val="90000"/>
              </a:lnSpc>
              <a:buFont typeface="Arial" panose="020B0604020202020204" pitchFamily="34" charset="0"/>
              <a:buChar char="•"/>
              <a:defRPr/>
            </a:pPr>
            <a:r>
              <a:rPr lang="en-US" dirty="0">
                <a:latin typeface="Times New Roman" charset="0"/>
                <a:cs typeface="+mn-cs"/>
              </a:rPr>
              <a:t>If your operation displays or holds TCS food without temperature control, it must do so under certain conditions. Before using time as a method of control, check with your local regulatory authority for specific requirements.</a:t>
            </a:r>
          </a:p>
          <a:p>
            <a:pPr marL="171450" indent="-171450" eaLnBrk="1" hangingPunct="1">
              <a:lnSpc>
                <a:spcPct val="90000"/>
              </a:lnSpc>
              <a:buFont typeface="Arial" panose="020B0604020202020204" pitchFamily="34" charset="0"/>
              <a:buChar char="•"/>
              <a:defRPr/>
            </a:pPr>
            <a:r>
              <a:rPr lang="en-US" dirty="0">
                <a:latin typeface="Times New Roman" charset="0"/>
                <a:cs typeface="+mn-cs"/>
              </a:rPr>
              <a:t>For cold food, label the food with the time you removed it from refrigeration and the time you must throw it out. The discard time on the label must be six hours from the time you removed the food from refrigeration. </a:t>
            </a:r>
          </a:p>
          <a:p>
            <a:pPr marL="171450" indent="-171450" eaLnBrk="1" hangingPunct="1">
              <a:lnSpc>
                <a:spcPct val="90000"/>
              </a:lnSpc>
              <a:buFont typeface="Arial" panose="020B0604020202020204" pitchFamily="34" charset="0"/>
              <a:buChar char="•"/>
              <a:defRPr/>
            </a:pPr>
            <a:r>
              <a:rPr lang="en-US" dirty="0">
                <a:latin typeface="Times New Roman" charset="0"/>
                <a:cs typeface="+mn-cs"/>
              </a:rPr>
              <a:t>For example, if you remove potato salad from refrigeration at 3:00 p.m. to serve at a picnic, the discard time on the label should be 9:00 p.m. This equals six hours from the time you removed it from refrigeration.</a:t>
            </a: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86763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chemeClr val="tx1"/>
                </a:solidFill>
              </a:rPr>
              <a:pPr eaLnBrk="1" hangingPunct="1">
                <a:defRPr/>
              </a:pPr>
              <a:t>9</a:t>
            </a:fld>
            <a:endParaRPr lang="en-US" sz="1200" b="0" dirty="0">
              <a:solidFill>
                <a:schemeClr val="tx1"/>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n-US" dirty="0">
                <a:latin typeface="Times New Roman" charset="0"/>
                <a:cs typeface="+mn-cs"/>
              </a:rPr>
              <a:t>For hot food, the discard time on the label must be four hours from the time you removed the food from temperature control.</a:t>
            </a:r>
          </a:p>
        </p:txBody>
      </p:sp>
    </p:spTree>
    <p:extLst>
      <p:ext uri="{BB962C8B-B14F-4D97-AF65-F5344CB8AC3E}">
        <p14:creationId xmlns:p14="http://schemas.microsoft.com/office/powerpoint/2010/main" val="3164826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8869985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37351806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274244308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664921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13942630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196624374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32387138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291654547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4181180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416389861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368794762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52203661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2847226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419970307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204960626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32664797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99195524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baseline="0" dirty="0">
                <a:solidFill>
                  <a:schemeClr val="tx1"/>
                </a:solidFill>
                <a:latin typeface="Arial"/>
                <a:cs typeface="Arial"/>
              </a:rPr>
              <a:t> </a:t>
            </a:r>
            <a:r>
              <a:rPr lang="en-US" sz="3000" b="1" i="0" dirty="0" err="1">
                <a:solidFill>
                  <a:schemeClr val="tx1"/>
                </a:solidFill>
                <a:latin typeface="Arial"/>
                <a:cs typeface="Arial"/>
              </a:rPr>
              <a:t>Coursebook</a:t>
            </a:r>
            <a:r>
              <a:rPr lang="en-US" sz="3000" b="1" i="0" dirty="0">
                <a:solidFill>
                  <a:schemeClr val="tx1"/>
                </a:solidFill>
                <a:latin typeface="Arial"/>
                <a:cs typeface="Arial"/>
              </a:rPr>
              <a:t>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987718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736612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862189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06883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57284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2503420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30825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3341401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7550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4802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245789708"/>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2849181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2586132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792454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459432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8983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285574223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8854002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351076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16921619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66047769"/>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32553314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9136736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0403720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17692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80671944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04775421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3448466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9762727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0735876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087528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0209842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4605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087593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311333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677298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24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97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30703200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521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966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10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371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10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4932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044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890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664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220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2558735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8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527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5405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2023941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99383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1061534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3337259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36856268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847570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30751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25377350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2540559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22883995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203352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284645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3261095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609839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8283688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98924011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image" Target="../media/image48.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image" Target="../media/image47.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97306900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169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32" r:id="rId29"/>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notesSlide" Target="../notesSlides/notesSlide11.xml"/><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slideLayout" Target="../slideLayouts/slideLayout53.xml"/><Relationship Id="rId1" Type="http://schemas.openxmlformats.org/officeDocument/2006/relationships/tags" Target="../tags/tag1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3.xml"/><Relationship Id="rId4" Type="http://schemas.openxmlformats.org/officeDocument/2006/relationships/image" Target="../media/image94.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15.xml"/><Relationship Id="rId4" Type="http://schemas.openxmlformats.org/officeDocument/2006/relationships/image" Target="../media/image96.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6.xml"/><Relationship Id="rId4" Type="http://schemas.openxmlformats.org/officeDocument/2006/relationships/image" Target="../media/image9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ags" Target="../tags/tag19.xml"/><Relationship Id="rId4" Type="http://schemas.openxmlformats.org/officeDocument/2006/relationships/image" Target="../media/image9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20.xml"/><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8.xml"/><Relationship Id="rId1" Type="http://schemas.openxmlformats.org/officeDocument/2006/relationships/tags" Target="../tags/tag23.xml"/><Relationship Id="rId5" Type="http://schemas.openxmlformats.org/officeDocument/2006/relationships/image" Target="../media/image100.jpeg"/><Relationship Id="rId4" Type="http://schemas.openxmlformats.org/officeDocument/2006/relationships/image" Target="../media/image99.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24.xml"/><Relationship Id="rId5" Type="http://schemas.openxmlformats.org/officeDocument/2006/relationships/image" Target="../media/image99.tiff"/><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10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27.xml"/><Relationship Id="rId4" Type="http://schemas.openxmlformats.org/officeDocument/2006/relationships/image" Target="../media/image10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6.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tags" Target="../tags/tag29.xml"/><Relationship Id="rId4" Type="http://schemas.openxmlformats.org/officeDocument/2006/relationships/image" Target="../media/image103.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80.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80.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7.xml"/><Relationship Id="rId4" Type="http://schemas.openxmlformats.org/officeDocument/2006/relationships/image" Target="../media/image80.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8.xml"/><Relationship Id="rId4" Type="http://schemas.openxmlformats.org/officeDocument/2006/relationships/image" Target="../media/image81.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9.xml"/><Relationship Id="rId4" Type="http://schemas.openxmlformats.org/officeDocument/2006/relationships/image" Target="../media/image82.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0.xml"/><Relationship Id="rId4" Type="http://schemas.openxmlformats.org/officeDocument/2006/relationships/image" Target="../media/image8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73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9-10</a:t>
            </a:r>
          </a:p>
        </p:txBody>
      </p:sp>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To get regulatory approval: </a:t>
            </a:r>
          </a:p>
          <a:p>
            <a:pPr lvl="1" eaLnBrk="1" hangingPunct="1">
              <a:defRPr/>
            </a:pPr>
            <a:r>
              <a:rPr lang="en-US" dirty="0">
                <a:latin typeface="Arial Narrow" charset="0"/>
              </a:rPr>
              <a:t>Prepare written procedures.</a:t>
            </a:r>
          </a:p>
          <a:p>
            <a:pPr lvl="1" eaLnBrk="1" hangingPunct="1">
              <a:defRPr/>
            </a:pPr>
            <a:r>
              <a:rPr lang="en-US" dirty="0">
                <a:latin typeface="Arial Narrow" charset="0"/>
              </a:rPr>
              <a:t>Get written approval in advance.</a:t>
            </a:r>
          </a:p>
          <a:p>
            <a:pPr lvl="1" eaLnBrk="1" hangingPunct="1">
              <a:defRPr/>
            </a:pPr>
            <a:r>
              <a:rPr lang="en-US" dirty="0">
                <a:latin typeface="Arial Narrow" charset="0"/>
              </a:rPr>
              <a:t>Maintain procedures.</a:t>
            </a:r>
          </a:p>
          <a:p>
            <a:pPr lvl="1" eaLnBrk="1" hangingPunct="1">
              <a:defRPr/>
            </a:pPr>
            <a:r>
              <a:rPr lang="en-US" dirty="0">
                <a:latin typeface="Arial Narrow" charset="0"/>
              </a:rPr>
              <a:t>Make procedures available.</a:t>
            </a:r>
          </a:p>
          <a:p>
            <a:pPr marL="1682750" lvl="2" eaLnBrk="1" hangingPunct="1">
              <a:buFont typeface="Wingdings" charset="0"/>
              <a:buNone/>
              <a:defRPr/>
            </a:pPr>
            <a:endParaRPr lang="en-US" dirty="0">
              <a:latin typeface="Arial Narrow" charset="0"/>
            </a:endParaRPr>
          </a:p>
        </p:txBody>
      </p:sp>
    </p:spTree>
    <p:custDataLst>
      <p:tags r:id="rId1"/>
    </p:custDataLst>
    <p:extLst>
      <p:ext uri="{BB962C8B-B14F-4D97-AF65-F5344CB8AC3E}">
        <p14:creationId xmlns:p14="http://schemas.microsoft.com/office/powerpoint/2010/main" val="3755704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n-US" dirty="0">
                <a:latin typeface="Arial Narrow" charset="0"/>
                <a:cs typeface="+mj-cs"/>
              </a:rPr>
              <a:t>Service Staff Guidelines for Serving Food</a:t>
            </a:r>
          </a:p>
        </p:txBody>
      </p:sp>
      <p:sp>
        <p:nvSpPr>
          <p:cNvPr id="16" name="Content Placeholder 15"/>
          <p:cNvSpPr>
            <a:spLocks noGrp="1"/>
          </p:cNvSpPr>
          <p:nvPr>
            <p:ph idx="1"/>
          </p:nvPr>
        </p:nvSpPr>
        <p:spPr/>
        <p:txBody>
          <a:bodyPr/>
          <a:lstStyle/>
          <a:p>
            <a:r>
              <a:rPr lang="en-US" sz="2800" dirty="0">
                <a:latin typeface="Arial Narrow" charset="0"/>
              </a:rPr>
              <a:t>Handling dishes and glassware</a:t>
            </a:r>
            <a:endParaRPr lang="en-US" dirty="0"/>
          </a:p>
        </p:txBody>
      </p:sp>
      <p:sp>
        <p:nvSpPr>
          <p:cNvPr id="196612" name="Rectangle 2"/>
          <p:cNvSpPr>
            <a:spLocks noGrp="1" noChangeArrowheads="1"/>
          </p:cNvSpPr>
          <p:nvPr>
            <p:ph type="body" sz="quarter" idx="17"/>
          </p:nvPr>
        </p:nvSpPr>
        <p:spPr>
          <a:xfrm>
            <a:off x="582988" y="2092621"/>
            <a:ext cx="2895708" cy="317950"/>
          </a:xfrm>
        </p:spPr>
        <p:txBody>
          <a:bodyPr/>
          <a:lstStyle/>
          <a:p>
            <a:pPr eaLnBrk="1" hangingPunct="1">
              <a:defRPr/>
            </a:pPr>
            <a:r>
              <a:rPr lang="en-US" b="1" dirty="0">
                <a:solidFill>
                  <a:srgbClr val="E97635"/>
                </a:solidFill>
              </a:rPr>
              <a:t>Correct</a:t>
            </a:r>
          </a:p>
          <a:p>
            <a:pPr lvl="2" eaLnBrk="1" hangingPunct="1">
              <a:buFont typeface="Wingdings" charset="0"/>
              <a:buNone/>
              <a:defRPr/>
            </a:pPr>
            <a:endParaRPr lang="en-US" dirty="0">
              <a:solidFill>
                <a:srgbClr val="000000"/>
              </a:solidFill>
              <a:latin typeface="Arial Narrow" charset="0"/>
            </a:endParaRPr>
          </a:p>
        </p:txBody>
      </p:sp>
      <p:sp>
        <p:nvSpPr>
          <p:cNvPr id="30" name="Text Placeholder 29"/>
          <p:cNvSpPr>
            <a:spLocks noGrp="1"/>
          </p:cNvSpPr>
          <p:nvPr>
            <p:ph type="body" sz="quarter" idx="42"/>
          </p:nvPr>
        </p:nvSpPr>
        <p:spPr>
          <a:xfrm>
            <a:off x="622744" y="4269291"/>
            <a:ext cx="2895708" cy="317950"/>
          </a:xfrm>
        </p:spPr>
        <p:txBody>
          <a:bodyPr/>
          <a:lstStyle/>
          <a:p>
            <a:r>
              <a:rPr lang="en-US" b="1" dirty="0">
                <a:solidFill>
                  <a:srgbClr val="E97635"/>
                </a:solidFill>
              </a:rPr>
              <a:t>Incorrect</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a:t>
            </a:r>
            <a:r>
              <a:rPr lang="en-US" sz="1200" b="0" dirty="0">
                <a:solidFill>
                  <a:schemeClr val="tx1"/>
                </a:solidFill>
                <a:cs typeface="+mn-cs"/>
              </a:rPr>
              <a:t>11</a:t>
            </a:r>
          </a:p>
        </p:txBody>
      </p:sp>
      <p:pic>
        <p:nvPicPr>
          <p:cNvPr id="31" name="Picture Placeholder 2">
            <a:extLst>
              <a:ext uri="{FF2B5EF4-FFF2-40B4-BE49-F238E27FC236}">
                <a16:creationId xmlns:a16="http://schemas.microsoft.com/office/drawing/2014/main" id="{DEEAC879-65DE-47C6-8D5B-B774A90DFE2B}"/>
              </a:ext>
            </a:extLst>
          </p:cNvPr>
          <p:cNvPicPr>
            <a:picLocks noGrp="1" noChangeAspect="1"/>
          </p:cNvPicPr>
          <p:nvPr>
            <p:ph type="pic" sz="quarter" idx="32"/>
          </p:nvPr>
        </p:nvPicPr>
        <p:blipFill rotWithShape="1">
          <a:blip r:embed="rId4" cstate="hqprint">
            <a:extLst>
              <a:ext uri="{28A0092B-C50C-407E-A947-70E740481C1C}">
                <a14:useLocalDpi xmlns:a14="http://schemas.microsoft.com/office/drawing/2010/main"/>
              </a:ext>
            </a:extLst>
          </a:blip>
          <a:srcRect/>
          <a:stretch/>
        </p:blipFill>
        <p:spPr/>
      </p:pic>
      <p:pic>
        <p:nvPicPr>
          <p:cNvPr id="32" name="Picture Placeholder 8">
            <a:extLst>
              <a:ext uri="{FF2B5EF4-FFF2-40B4-BE49-F238E27FC236}">
                <a16:creationId xmlns:a16="http://schemas.microsoft.com/office/drawing/2014/main" id="{B8490022-07A2-4112-8A06-20BDA3C0C86B}"/>
              </a:ext>
            </a:extLst>
          </p:cNvPr>
          <p:cNvPicPr>
            <a:picLocks noGrp="1" noChangeAspect="1"/>
          </p:cNvPicPr>
          <p:nvPr>
            <p:ph type="pic" sz="quarter" idx="33"/>
          </p:nvPr>
        </p:nvPicPr>
        <p:blipFill rotWithShape="1">
          <a:blip r:embed="rId5" cstate="hqprint">
            <a:extLst>
              <a:ext uri="{28A0092B-C50C-407E-A947-70E740481C1C}">
                <a14:useLocalDpi xmlns:a14="http://schemas.microsoft.com/office/drawing/2010/main"/>
              </a:ext>
            </a:extLst>
          </a:blip>
          <a:srcRect/>
          <a:stretch/>
        </p:blipFill>
        <p:spPr/>
      </p:pic>
      <p:pic>
        <p:nvPicPr>
          <p:cNvPr id="33" name="Picture Placeholder 28">
            <a:extLst>
              <a:ext uri="{FF2B5EF4-FFF2-40B4-BE49-F238E27FC236}">
                <a16:creationId xmlns:a16="http://schemas.microsoft.com/office/drawing/2014/main" id="{EE3B75C6-FE13-445A-AB49-FA2BD1EE9FF6}"/>
              </a:ext>
            </a:extLst>
          </p:cNvPr>
          <p:cNvPicPr>
            <a:picLocks noGrp="1" noChangeAspect="1"/>
          </p:cNvPicPr>
          <p:nvPr>
            <p:ph type="pic" sz="quarter" idx="34"/>
          </p:nvPr>
        </p:nvPicPr>
        <p:blipFill rotWithShape="1">
          <a:blip r:embed="rId6" cstate="hqprint">
            <a:extLst>
              <a:ext uri="{28A0092B-C50C-407E-A947-70E740481C1C}">
                <a14:useLocalDpi xmlns:a14="http://schemas.microsoft.com/office/drawing/2010/main"/>
              </a:ext>
            </a:extLst>
          </a:blip>
          <a:srcRect/>
          <a:stretch/>
        </p:blipFill>
        <p:spPr/>
      </p:pic>
      <p:pic>
        <p:nvPicPr>
          <p:cNvPr id="34" name="Picture Placeholder 196614">
            <a:extLst>
              <a:ext uri="{FF2B5EF4-FFF2-40B4-BE49-F238E27FC236}">
                <a16:creationId xmlns:a16="http://schemas.microsoft.com/office/drawing/2014/main" id="{FBF8F9C5-B61B-428D-A766-FB38D9C1ADDA}"/>
              </a:ext>
            </a:extLst>
          </p:cNvPr>
          <p:cNvPicPr>
            <a:picLocks noGrp="1" noChangeAspect="1"/>
          </p:cNvPicPr>
          <p:nvPr>
            <p:ph type="pic" sz="quarter" idx="35"/>
          </p:nvPr>
        </p:nvPicPr>
        <p:blipFill rotWithShape="1">
          <a:blip r:embed="rId7" cstate="hqprint">
            <a:extLst>
              <a:ext uri="{28A0092B-C50C-407E-A947-70E740481C1C}">
                <a14:useLocalDpi xmlns:a14="http://schemas.microsoft.com/office/drawing/2010/main"/>
              </a:ext>
            </a:extLst>
          </a:blip>
          <a:srcRect/>
          <a:stretch/>
        </p:blipFill>
        <p:spPr>
          <a:xfrm>
            <a:off x="5592763" y="2522538"/>
            <a:ext cx="1612900" cy="1158875"/>
          </a:xfrm>
        </p:spPr>
      </p:pic>
      <p:pic>
        <p:nvPicPr>
          <p:cNvPr id="35" name="Picture Placeholder 196618">
            <a:extLst>
              <a:ext uri="{FF2B5EF4-FFF2-40B4-BE49-F238E27FC236}">
                <a16:creationId xmlns:a16="http://schemas.microsoft.com/office/drawing/2014/main" id="{6D581CA8-27CB-4FC7-8736-FE583415C328}"/>
              </a:ext>
            </a:extLst>
          </p:cNvPr>
          <p:cNvPicPr>
            <a:picLocks noGrp="1" noChangeAspect="1"/>
          </p:cNvPicPr>
          <p:nvPr>
            <p:ph type="pic" sz="quarter" idx="36"/>
          </p:nvPr>
        </p:nvPicPr>
        <p:blipFill rotWithShape="1">
          <a:blip r:embed="rId8" cstate="hqprint">
            <a:extLst>
              <a:ext uri="{28A0092B-C50C-407E-A947-70E740481C1C}">
                <a14:useLocalDpi xmlns:a14="http://schemas.microsoft.com/office/drawing/2010/main"/>
              </a:ext>
            </a:extLst>
          </a:blip>
          <a:srcRect/>
          <a:stretch/>
        </p:blipFill>
        <p:spPr/>
      </p:pic>
      <p:pic>
        <p:nvPicPr>
          <p:cNvPr id="36" name="Picture Placeholder 4">
            <a:extLst>
              <a:ext uri="{FF2B5EF4-FFF2-40B4-BE49-F238E27FC236}">
                <a16:creationId xmlns:a16="http://schemas.microsoft.com/office/drawing/2014/main" id="{BBDF77E9-AE36-4A78-9EBD-0BA07F0744E3}"/>
              </a:ext>
            </a:extLst>
          </p:cNvPr>
          <p:cNvPicPr>
            <a:picLocks noGrp="1" noChangeAspect="1"/>
          </p:cNvPicPr>
          <p:nvPr>
            <p:ph type="pic" sz="quarter" idx="37"/>
          </p:nvPr>
        </p:nvPicPr>
        <p:blipFill rotWithShape="1">
          <a:blip r:embed="rId9" cstate="hqprint">
            <a:extLst>
              <a:ext uri="{28A0092B-C50C-407E-A947-70E740481C1C}">
                <a14:useLocalDpi xmlns:a14="http://schemas.microsoft.com/office/drawing/2010/main"/>
              </a:ext>
            </a:extLst>
          </a:blip>
          <a:srcRect/>
          <a:stretch/>
        </p:blipFill>
        <p:spPr/>
      </p:pic>
      <p:pic>
        <p:nvPicPr>
          <p:cNvPr id="37" name="Picture Placeholder 11">
            <a:extLst>
              <a:ext uri="{FF2B5EF4-FFF2-40B4-BE49-F238E27FC236}">
                <a16:creationId xmlns:a16="http://schemas.microsoft.com/office/drawing/2014/main" id="{D02641AD-D14D-46A2-89E7-FD3180A7C884}"/>
              </a:ext>
            </a:extLst>
          </p:cNvPr>
          <p:cNvPicPr>
            <a:picLocks noGrp="1" noChangeAspect="1"/>
          </p:cNvPicPr>
          <p:nvPr>
            <p:ph type="pic" sz="quarter" idx="38"/>
          </p:nvPr>
        </p:nvPicPr>
        <p:blipFill rotWithShape="1">
          <a:blip r:embed="rId10" cstate="hqprint">
            <a:extLst>
              <a:ext uri="{28A0092B-C50C-407E-A947-70E740481C1C}">
                <a14:useLocalDpi xmlns:a14="http://schemas.microsoft.com/office/drawing/2010/main"/>
              </a:ext>
            </a:extLst>
          </a:blip>
          <a:srcRect/>
          <a:stretch/>
        </p:blipFill>
        <p:spPr/>
      </p:pic>
      <p:pic>
        <p:nvPicPr>
          <p:cNvPr id="38" name="Picture Placeholder 196610">
            <a:extLst>
              <a:ext uri="{FF2B5EF4-FFF2-40B4-BE49-F238E27FC236}">
                <a16:creationId xmlns:a16="http://schemas.microsoft.com/office/drawing/2014/main" id="{A5AF0D40-FC93-4526-8F1B-EAC4A99167F9}"/>
              </a:ext>
            </a:extLst>
          </p:cNvPr>
          <p:cNvPicPr>
            <a:picLocks noGrp="1" noChangeAspect="1"/>
          </p:cNvPicPr>
          <p:nvPr>
            <p:ph type="pic" sz="quarter" idx="39"/>
          </p:nvPr>
        </p:nvPicPr>
        <p:blipFill rotWithShape="1">
          <a:blip r:embed="rId11" cstate="hqprint">
            <a:extLst>
              <a:ext uri="{28A0092B-C50C-407E-A947-70E740481C1C}">
                <a14:useLocalDpi xmlns:a14="http://schemas.microsoft.com/office/drawing/2010/main"/>
              </a:ext>
            </a:extLst>
          </a:blip>
          <a:srcRect/>
          <a:stretch/>
        </p:blipFill>
        <p:spPr/>
      </p:pic>
      <p:pic>
        <p:nvPicPr>
          <p:cNvPr id="39" name="Picture Placeholder 196616">
            <a:extLst>
              <a:ext uri="{FF2B5EF4-FFF2-40B4-BE49-F238E27FC236}">
                <a16:creationId xmlns:a16="http://schemas.microsoft.com/office/drawing/2014/main" id="{E3E89314-7B3D-4B64-BE62-38B6AE4DA250}"/>
              </a:ext>
            </a:extLst>
          </p:cNvPr>
          <p:cNvPicPr>
            <a:picLocks noGrp="1" noChangeAspect="1"/>
          </p:cNvPicPr>
          <p:nvPr>
            <p:ph type="pic" sz="quarter" idx="40"/>
          </p:nvPr>
        </p:nvPicPr>
        <p:blipFill rotWithShape="1">
          <a:blip r:embed="rId12" cstate="hqprint">
            <a:extLst>
              <a:ext uri="{28A0092B-C50C-407E-A947-70E740481C1C}">
                <a14:useLocalDpi xmlns:a14="http://schemas.microsoft.com/office/drawing/2010/main"/>
              </a:ext>
            </a:extLst>
          </a:blip>
          <a:srcRect/>
          <a:stretch/>
        </p:blipFill>
        <p:spPr/>
      </p:pic>
      <p:pic>
        <p:nvPicPr>
          <p:cNvPr id="40" name="Picture Placeholder 196620">
            <a:extLst>
              <a:ext uri="{FF2B5EF4-FFF2-40B4-BE49-F238E27FC236}">
                <a16:creationId xmlns:a16="http://schemas.microsoft.com/office/drawing/2014/main" id="{962C2614-6436-466D-B3A4-F84246D9403F}"/>
              </a:ext>
            </a:extLst>
          </p:cNvPr>
          <p:cNvPicPr>
            <a:picLocks noGrp="1" noChangeAspect="1"/>
          </p:cNvPicPr>
          <p:nvPr>
            <p:ph type="pic" sz="quarter" idx="41"/>
          </p:nvPr>
        </p:nvPicPr>
        <p:blipFill rotWithShape="1">
          <a:blip r:embed="rId13" cstate="hq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45289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5" name="Rectangle 7"/>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199682" name="Rectangle 3"/>
          <p:cNvSpPr>
            <a:spLocks noGrp="1" noChangeArrowheads="1"/>
          </p:cNvSpPr>
          <p:nvPr>
            <p:ph idx="1"/>
          </p:nvPr>
        </p:nvSpPr>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Wrap or cover the items to prevent contamination.</a:t>
            </a:r>
          </a:p>
          <a:p>
            <a:pPr marL="0" indent="0" eaLnBrk="1" hangingPunct="1">
              <a:defRPr/>
            </a:pPr>
            <a:r>
              <a:rPr lang="en-US" dirty="0">
                <a:latin typeface="Arial Narrow" charset="0"/>
                <a:cs typeface="+mn-cs"/>
              </a:rPr>
              <a:t>Table settings do not need to be wrapped or covered if extra settings are: </a:t>
            </a:r>
          </a:p>
          <a:p>
            <a:pPr marL="571500" lvl="1" indent="-457200" eaLnBrk="1" hangingPunct="1">
              <a:defRPr/>
            </a:pPr>
            <a:r>
              <a:rPr lang="en-US" dirty="0">
                <a:latin typeface="Arial Narrow" charset="0"/>
              </a:rPr>
              <a:t>Removed when guests are seated.</a:t>
            </a:r>
          </a:p>
          <a:p>
            <a:pPr marL="571500" lvl="1" indent="-457200" eaLnBrk="1" hangingPunct="1">
              <a:defRPr/>
            </a:pPr>
            <a:r>
              <a:rPr lang="en-US" dirty="0">
                <a:latin typeface="Arial Narrow" charset="0"/>
              </a:rPr>
              <a:t>If left on the table, cleaned and sanitized after guests have left.</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9-12</a:t>
            </a:r>
          </a:p>
        </p:txBody>
      </p:sp>
      <p:pic>
        <p:nvPicPr>
          <p:cNvPr id="9" name="Picture Placeholder 4">
            <a:extLst>
              <a:ext uri="{FF2B5EF4-FFF2-40B4-BE49-F238E27FC236}">
                <a16:creationId xmlns:a16="http://schemas.microsoft.com/office/drawing/2014/main" id="{B5C3C872-D409-4519-8750-82E5B276B071}"/>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3671526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8"/>
          <p:cNvSpPr>
            <a:spLocks noGrp="1" noChangeArrowheads="1"/>
          </p:cNvSpPr>
          <p:nvPr>
            <p:ph type="title"/>
          </p:nvPr>
        </p:nvSpPr>
        <p:spPr/>
        <p:txBody>
          <a:bodyPr/>
          <a:lstStyle/>
          <a:p>
            <a:pPr eaLnBrk="1" hangingPunct="1">
              <a:defRPr/>
            </a:pPr>
            <a:r>
              <a:rPr lang="en-US" dirty="0">
                <a:latin typeface="Arial Narrow" charset="0"/>
              </a:rPr>
              <a:t>Service Staff Guidelines for Serving Food</a:t>
            </a:r>
            <a:endParaRPr lang="en-US" dirty="0">
              <a:latin typeface="Arial Narrow" charset="0"/>
              <a:cs typeface="+mj-cs"/>
            </a:endParaRPr>
          </a:p>
        </p:txBody>
      </p:sp>
      <p:sp>
        <p:nvSpPr>
          <p:cNvPr id="200706" name="Rectangle 3"/>
          <p:cNvSpPr>
            <a:spLocks noGrp="1" noChangeArrowheads="1"/>
          </p:cNvSpPr>
          <p:nvPr>
            <p:ph idx="1"/>
          </p:nvPr>
        </p:nvSpPr>
        <p:spPr/>
        <p:txBody>
          <a:bodyPr/>
          <a:lstStyle/>
          <a:p>
            <a:pPr marL="0" indent="0" eaLnBrk="1" hangingPunct="1">
              <a:lnSpc>
                <a:spcPct val="80000"/>
              </a:lnSpc>
              <a:defRPr/>
            </a:pPr>
            <a:r>
              <a:rPr lang="en-US" dirty="0">
                <a:solidFill>
                  <a:schemeClr val="accent2"/>
                </a:solidFill>
                <a:latin typeface="Arial Narrow" charset="0"/>
                <a:cs typeface="+mn-cs"/>
              </a:rPr>
              <a:t>NEVER</a:t>
            </a:r>
            <a:r>
              <a:rPr lang="en-US" dirty="0">
                <a:latin typeface="Arial Narrow" charset="0"/>
                <a:cs typeface="+mn-cs"/>
              </a:rPr>
              <a:t> re-serve:</a:t>
            </a:r>
          </a:p>
          <a:p>
            <a:pPr lvl="1" eaLnBrk="1" hangingPunct="1">
              <a:defRPr/>
            </a:pPr>
            <a:r>
              <a:rPr lang="en-US" dirty="0">
                <a:latin typeface="Arial Narrow" charset="0"/>
              </a:rPr>
              <a:t>Food returned by a guest</a:t>
            </a:r>
          </a:p>
          <a:p>
            <a:pPr lvl="1" eaLnBrk="1" hangingPunct="1">
              <a:defRPr/>
            </a:pPr>
            <a:r>
              <a:rPr lang="en-US" dirty="0">
                <a:latin typeface="Arial Narrow" charset="0"/>
              </a:rPr>
              <a:t>Uncovered condiments</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9-13</a:t>
            </a:r>
            <a:endParaRPr lang="en-US" sz="1200" b="0" dirty="0">
              <a:solidFill>
                <a:schemeClr val="tx1"/>
              </a:solidFill>
              <a:cs typeface="+mn-cs"/>
            </a:endParaRPr>
          </a:p>
        </p:txBody>
      </p:sp>
      <p:pic>
        <p:nvPicPr>
          <p:cNvPr id="2" name="Picture 1" descr="6e_c07_07_SalsaServ_rc.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7798" y="1279695"/>
            <a:ext cx="2103120" cy="2066438"/>
          </a:xfrm>
          <a:prstGeom prst="rect">
            <a:avLst/>
          </a:prstGeom>
        </p:spPr>
      </p:pic>
    </p:spTree>
    <p:custDataLst>
      <p:tags r:id="rId1"/>
    </p:custDataLst>
    <p:extLst>
      <p:ext uri="{BB962C8B-B14F-4D97-AF65-F5344CB8AC3E}">
        <p14:creationId xmlns:p14="http://schemas.microsoft.com/office/powerpoint/2010/main" val="3220301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Rectangle 8"/>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a:xfrm>
            <a:off x="409575" y="1143000"/>
            <a:ext cx="5412105" cy="4983163"/>
          </a:xfrm>
        </p:spPr>
        <p:txBody>
          <a:bodyPr/>
          <a:lstStyle/>
          <a:p>
            <a:pPr marL="0" indent="0" eaLnBrk="1" hangingPunct="1">
              <a:buFont typeface="Wingdings" pitchFamily="2" charset="2"/>
              <a:buNone/>
              <a:tabLst>
                <a:tab pos="1028700" algn="l"/>
              </a:tabLst>
              <a:defRPr/>
            </a:pPr>
            <a:r>
              <a:rPr lang="en-US" dirty="0">
                <a:ea typeface="+mn-ea"/>
                <a:cs typeface="+mn-cs"/>
              </a:rPr>
              <a:t>Prevent contamination when serving food:</a:t>
            </a:r>
            <a:endParaRPr lang="en-US" sz="2000" i="1" dirty="0">
              <a:solidFill>
                <a:srgbClr val="000000"/>
              </a:solidFill>
              <a:ea typeface="+mn-ea"/>
              <a:cs typeface="+mn-cs"/>
            </a:endParaRPr>
          </a:p>
          <a:p>
            <a:pPr lvl="1" eaLnBrk="1" hangingPunct="1">
              <a:defRPr/>
            </a:pPr>
            <a:r>
              <a:rPr lang="en-US" dirty="0">
                <a:solidFill>
                  <a:srgbClr val="000000"/>
                </a:solidFill>
                <a:latin typeface="Arial Narrow" charset="0"/>
              </a:rPr>
              <a:t>Avoid bare-hand contact with ready-to-eat food:</a:t>
            </a:r>
          </a:p>
          <a:p>
            <a:pPr lvl="2" eaLnBrk="1" hangingPunct="1">
              <a:defRPr/>
            </a:pPr>
            <a:r>
              <a:rPr lang="en-US" dirty="0">
                <a:solidFill>
                  <a:srgbClr val="000000"/>
                </a:solidFill>
                <a:latin typeface="Arial Narrow" charset="0"/>
              </a:rPr>
              <a:t>Wear single-use gloves.</a:t>
            </a:r>
          </a:p>
          <a:p>
            <a:pPr lvl="2" eaLnBrk="1" hangingPunct="1">
              <a:defRPr/>
            </a:pPr>
            <a:r>
              <a:rPr lang="en-US" dirty="0">
                <a:solidFill>
                  <a:srgbClr val="000000"/>
                </a:solidFill>
                <a:latin typeface="Arial Narrow" charset="0"/>
              </a:rPr>
              <a:t>Use spatulas, tongs, deli sheets, or other utensils.</a:t>
            </a:r>
          </a:p>
          <a:p>
            <a:pPr lvl="1" eaLnBrk="1" hangingPunct="1">
              <a:buFont typeface="Wingdings" pitchFamily="2" charset="2"/>
              <a:buChar char="l"/>
              <a:tabLst>
                <a:tab pos="1028700" algn="l"/>
              </a:tabLst>
              <a:defRPr/>
            </a:pPr>
            <a:r>
              <a:rPr lang="en-US" dirty="0">
                <a:solidFill>
                  <a:srgbClr val="000000"/>
                </a:solidFill>
              </a:rPr>
              <a:t>Use clean and sanitized utensils for serving:</a:t>
            </a:r>
          </a:p>
          <a:p>
            <a:pPr lvl="2" eaLnBrk="1" hangingPunct="1">
              <a:buFont typeface="Courier New" pitchFamily="49" charset="0"/>
              <a:buChar char="o"/>
              <a:tabLst>
                <a:tab pos="1028700" algn="l"/>
              </a:tabLst>
              <a:defRPr/>
            </a:pPr>
            <a:r>
              <a:rPr lang="en-US" dirty="0">
                <a:solidFill>
                  <a:srgbClr val="000000"/>
                </a:solidFill>
              </a:rPr>
              <a:t>Use separate utensils for each food.</a:t>
            </a:r>
          </a:p>
          <a:p>
            <a:pPr lvl="2" eaLnBrk="1" hangingPunct="1">
              <a:buFont typeface="Courier New" pitchFamily="49" charset="0"/>
              <a:buChar char="o"/>
              <a:tabLst>
                <a:tab pos="1028700" algn="l"/>
              </a:tabLst>
              <a:defRPr/>
            </a:pPr>
            <a:r>
              <a:rPr lang="en-US" dirty="0">
                <a:solidFill>
                  <a:srgbClr val="000000"/>
                </a:solidFill>
              </a:rPr>
              <a:t>Clean and sanitize utensils after each task.</a:t>
            </a:r>
          </a:p>
          <a:p>
            <a:pPr lvl="2" eaLnBrk="1" hangingPunct="1">
              <a:buFont typeface="Courier New" pitchFamily="49" charset="0"/>
              <a:buChar char="o"/>
              <a:tabLst>
                <a:tab pos="1028700" algn="l"/>
              </a:tabLst>
              <a:defRPr/>
            </a:pPr>
            <a:r>
              <a:rPr lang="en-US" dirty="0">
                <a:solidFill>
                  <a:srgbClr val="000000"/>
                </a:solidFill>
              </a:rPr>
              <a:t>If using them continuously, clean and sanitize them at least every four hours.</a:t>
            </a: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9-14</a:t>
            </a:r>
            <a:endParaRPr lang="en-US" sz="1200" b="0" dirty="0">
              <a:solidFill>
                <a:schemeClr val="tx1"/>
              </a:solidFill>
              <a:cs typeface="+mn-cs"/>
            </a:endParaRPr>
          </a:p>
        </p:txBody>
      </p:sp>
      <p:pic>
        <p:nvPicPr>
          <p:cNvPr id="8" name="Picture Placeholder 3">
            <a:extLst>
              <a:ext uri="{FF2B5EF4-FFF2-40B4-BE49-F238E27FC236}">
                <a16:creationId xmlns:a16="http://schemas.microsoft.com/office/drawing/2014/main" id="{55F102E1-F9D6-45E3-967D-DA95294F7D08}"/>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2798071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Store serving utensils correctly between uses:</a:t>
            </a:r>
          </a:p>
          <a:p>
            <a:pPr lvl="2" eaLnBrk="1" hangingPunct="1">
              <a:defRPr/>
            </a:pPr>
            <a:r>
              <a:rPr lang="en-US" dirty="0">
                <a:solidFill>
                  <a:srgbClr val="000000"/>
                </a:solidFill>
                <a:latin typeface="Arial Narrow" charset="0"/>
              </a:rPr>
              <a:t>Leave them in the food with the handle extended above the container rim.</a:t>
            </a:r>
          </a:p>
          <a:p>
            <a:pPr lvl="2" eaLnBrk="1" hangingPunct="1">
              <a:defRPr/>
            </a:pPr>
            <a:r>
              <a:rPr lang="en-US" dirty="0">
                <a:solidFill>
                  <a:srgbClr val="000000"/>
                </a:solidFill>
                <a:latin typeface="Arial Narrow" charset="0"/>
              </a:rPr>
              <a:t>Place them on a clean and sanitized food-contact surface.</a:t>
            </a:r>
          </a:p>
          <a:p>
            <a:pPr lvl="2" eaLnBrk="1" hangingPunct="1">
              <a:defRPr/>
            </a:pPr>
            <a:r>
              <a:rPr lang="en-US" dirty="0">
                <a:solidFill>
                  <a:srgbClr val="000000"/>
                </a:solidFill>
                <a:latin typeface="Arial Narrow" charset="0"/>
              </a:rPr>
              <a:t>Optional: Store spoons or scoops under running water or in a container of water </a:t>
            </a:r>
            <a:r>
              <a:rPr lang="en-US" dirty="0"/>
              <a:t>at least 135ºF (57ºC).</a:t>
            </a:r>
            <a:endParaRPr lang="en-US" dirty="0">
              <a:solidFill>
                <a:srgbClr val="000000"/>
              </a:solidFill>
              <a:latin typeface="Arial Narrow" charset="0"/>
            </a:endParaRP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9-15</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1381898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containers can be refilled only when the containers are:</a:t>
            </a:r>
          </a:p>
          <a:p>
            <a:pPr lvl="2" eaLnBrk="1" hangingPunct="1">
              <a:defRPr/>
            </a:pPr>
            <a:r>
              <a:rPr lang="en-US" dirty="0">
                <a:solidFill>
                  <a:srgbClr val="000000"/>
                </a:solidFill>
                <a:latin typeface="Arial Narrow" charset="0"/>
              </a:rPr>
              <a:t>Designed for reuse</a:t>
            </a:r>
          </a:p>
          <a:p>
            <a:pPr lvl="2" eaLnBrk="1" hangingPunct="1">
              <a:defRPr/>
            </a:pPr>
            <a:r>
              <a:rPr lang="en-US" dirty="0">
                <a:solidFill>
                  <a:srgbClr val="000000"/>
                </a:solidFill>
                <a:latin typeface="Arial Narrow" charset="0"/>
              </a:rPr>
              <a:t>Provided to guest by the operation</a:t>
            </a:r>
          </a:p>
          <a:p>
            <a:pPr lvl="2" eaLnBrk="1" hangingPunct="1">
              <a:defRPr/>
            </a:pPr>
            <a:r>
              <a:rPr lang="en-US" dirty="0">
                <a:solidFill>
                  <a:srgbClr val="000000"/>
                </a:solidFill>
                <a:latin typeface="Arial Narrow" charset="0"/>
              </a:rPr>
              <a:t>Cleaned and sanitized correctly</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9-16</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3276302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charset="0"/>
                <a:cs typeface="+mj-cs"/>
              </a:rPr>
              <a:t>Kitchen Staff Guidelines for Serving Food</a:t>
            </a:r>
          </a:p>
        </p:txBody>
      </p:sp>
      <p:sp>
        <p:nvSpPr>
          <p:cNvPr id="195586" name="Rectangle 3"/>
          <p:cNvSpPr>
            <a:spLocks noGrp="1" noChangeArrowheads="1"/>
          </p:cNvSpPr>
          <p:nvPr>
            <p:ph idx="1"/>
          </p:nvPr>
        </p:nvSpPr>
        <p:spPr/>
        <p:txBody>
          <a:bodyPr/>
          <a:lstStyle/>
          <a:p>
            <a:pPr marL="0" indent="0" eaLnBrk="1" hangingPunct="1">
              <a:defRPr/>
            </a:pPr>
            <a:r>
              <a:rPr lang="en-US" dirty="0">
                <a:latin typeface="Arial Narrow" charset="0"/>
                <a:cs typeface="+mn-cs"/>
              </a:rPr>
              <a:t>Prevent contamination when serving food:</a:t>
            </a:r>
            <a:r>
              <a:rPr lang="en-US" sz="2000" i="1" dirty="0">
                <a:solidFill>
                  <a:srgbClr val="000000"/>
                </a:solidFill>
                <a:latin typeface="Arial Narrow" charset="0"/>
                <a:cs typeface="+mn-cs"/>
              </a:rPr>
              <a:t> </a:t>
            </a:r>
            <a:endParaRPr lang="en-US" dirty="0">
              <a:solidFill>
                <a:srgbClr val="000000"/>
              </a:solidFill>
              <a:latin typeface="Arial Narrow" charset="0"/>
              <a:cs typeface="+mn-cs"/>
            </a:endParaRPr>
          </a:p>
          <a:p>
            <a:pPr lvl="1" eaLnBrk="1" hangingPunct="1">
              <a:defRPr/>
            </a:pPr>
            <a:r>
              <a:rPr lang="en-US" dirty="0">
                <a:solidFill>
                  <a:srgbClr val="000000"/>
                </a:solidFill>
                <a:latin typeface="Arial Narrow" charset="0"/>
              </a:rPr>
              <a:t>Take-home beverage containers can be refilled if the:</a:t>
            </a:r>
          </a:p>
          <a:p>
            <a:pPr lvl="2" eaLnBrk="1" hangingPunct="1">
              <a:defRPr/>
            </a:pPr>
            <a:r>
              <a:rPr lang="en-US" dirty="0">
                <a:solidFill>
                  <a:srgbClr val="000000"/>
                </a:solidFill>
                <a:latin typeface="Arial Narrow" charset="0"/>
              </a:rPr>
              <a:t>Beverage is not a TCS food.</a:t>
            </a:r>
          </a:p>
          <a:p>
            <a:pPr lvl="2" eaLnBrk="1" hangingPunct="1">
              <a:defRPr/>
            </a:pPr>
            <a:r>
              <a:rPr lang="en-US" dirty="0">
                <a:solidFill>
                  <a:srgbClr val="000000"/>
                </a:solidFill>
                <a:latin typeface="Arial Narrow" charset="0"/>
              </a:rPr>
              <a:t>Container is refilled for the same guest.</a:t>
            </a:r>
          </a:p>
          <a:p>
            <a:pPr lvl="2" eaLnBrk="1" hangingPunct="1">
              <a:defRPr/>
            </a:pPr>
            <a:r>
              <a:rPr lang="en-US" dirty="0">
                <a:solidFill>
                  <a:srgbClr val="000000"/>
                </a:solidFill>
                <a:latin typeface="Arial Narrow" charset="0"/>
              </a:rPr>
              <a:t>Container can be effectively cleaned.</a:t>
            </a:r>
          </a:p>
          <a:p>
            <a:pPr lvl="2" eaLnBrk="1" hangingPunct="1">
              <a:defRPr/>
            </a:pPr>
            <a:r>
              <a:rPr lang="en-US" dirty="0">
                <a:solidFill>
                  <a:srgbClr val="000000"/>
                </a:solidFill>
                <a:latin typeface="Arial Narrow" charset="0"/>
              </a:rPr>
              <a:t>Container is rinsed with fresh, hot water under pressure before refilling.</a:t>
            </a:r>
          </a:p>
          <a:p>
            <a:pPr lvl="2" eaLnBrk="1" hangingPunct="1">
              <a:defRPr/>
            </a:pPr>
            <a:r>
              <a:rPr lang="en-US" dirty="0">
                <a:solidFill>
                  <a:srgbClr val="000000"/>
                </a:solidFill>
                <a:latin typeface="Arial Narrow" charset="0"/>
              </a:rPr>
              <a:t>Container is refilled by staff in the operation or by the guest using a process that prevents contamination.</a:t>
            </a:r>
          </a:p>
          <a:p>
            <a:pPr lvl="2" eaLnBrk="1" hangingPunct="1">
              <a:defRPr/>
            </a:pPr>
            <a:endParaRPr lang="en-US" dirty="0">
              <a:solidFill>
                <a:srgbClr val="000000"/>
              </a:solidFill>
              <a:latin typeface="Arial Narrow"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9-17</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166133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3" name="Rectangle 9"/>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1730" name="Rectangle 3"/>
          <p:cNvSpPr>
            <a:spLocks noGrp="1" noChangeArrowheads="1"/>
          </p:cNvSpPr>
          <p:nvPr>
            <p:ph idx="1"/>
          </p:nvPr>
        </p:nvSpPr>
        <p:spPr>
          <a:xfrm>
            <a:off x="409575" y="1143000"/>
            <a:ext cx="5503545" cy="4983163"/>
          </a:xfrm>
        </p:spPr>
        <p:txBody>
          <a:bodyPr/>
          <a:lstStyle/>
          <a:p>
            <a:pPr marL="0" indent="0" eaLnBrk="1" hangingPunct="1">
              <a:defRPr/>
            </a:pPr>
            <a:r>
              <a:rPr lang="en-US" dirty="0">
                <a:latin typeface="Arial Narrow" charset="0"/>
                <a:cs typeface="+mn-cs"/>
              </a:rPr>
              <a:t>Prevent contamination in self-service areas:</a:t>
            </a:r>
            <a:r>
              <a:rPr lang="en-US" sz="2000" dirty="0">
                <a:solidFill>
                  <a:schemeClr val="accent1"/>
                </a:solidFill>
                <a:latin typeface="Arial Narrow" charset="0"/>
                <a:cs typeface="+mn-cs"/>
              </a:rPr>
              <a:t> </a:t>
            </a:r>
          </a:p>
          <a:p>
            <a:pPr lvl="1" eaLnBrk="1" hangingPunct="1">
              <a:defRPr/>
            </a:pPr>
            <a:r>
              <a:rPr lang="en-US" dirty="0">
                <a:latin typeface="Arial Narrow" charset="0"/>
              </a:rPr>
              <a:t>Use sneeze guards, display cases, or packaging.</a:t>
            </a:r>
          </a:p>
          <a:p>
            <a:pPr lvl="1" eaLnBrk="1" hangingPunct="1">
              <a:defRPr/>
            </a:pPr>
            <a:r>
              <a:rPr lang="en-US" dirty="0">
                <a:latin typeface="Arial Narrow" charset="0"/>
              </a:rPr>
              <a:t>Use labels to identify food items.</a:t>
            </a:r>
          </a:p>
          <a:p>
            <a:pPr lvl="1" eaLnBrk="1" hangingPunct="1">
              <a:defRPr/>
            </a:pPr>
            <a:r>
              <a:rPr lang="en-US" dirty="0">
                <a:latin typeface="Arial Narrow" charset="0"/>
              </a:rPr>
              <a:t>Keep raw meat, fish, and poultry separate from ready-to-eat food. </a:t>
            </a:r>
          </a:p>
          <a:p>
            <a:pPr lvl="1" eaLnBrk="1" hangingPunct="1">
              <a:defRPr/>
            </a:pPr>
            <a:endParaRPr lang="en-US" dirty="0">
              <a:latin typeface="Arial Narrow"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9-18</a:t>
            </a:r>
            <a:endParaRPr lang="en-US" sz="1200" b="0" dirty="0">
              <a:solidFill>
                <a:schemeClr val="tx1"/>
              </a:solidFill>
              <a:cs typeface="+mn-cs"/>
            </a:endParaRPr>
          </a:p>
        </p:txBody>
      </p:sp>
      <p:pic>
        <p:nvPicPr>
          <p:cNvPr id="9" name="Picture Placeholder 4">
            <a:extLst>
              <a:ext uri="{FF2B5EF4-FFF2-40B4-BE49-F238E27FC236}">
                <a16:creationId xmlns:a16="http://schemas.microsoft.com/office/drawing/2014/main" id="{6974E664-039A-4D5D-B095-8334AECB654D}"/>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276772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8"/>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2754" name="Rectangle 3"/>
          <p:cNvSpPr>
            <a:spLocks noGrp="1" noChangeArrowheads="1"/>
          </p:cNvSpPr>
          <p:nvPr>
            <p:ph idx="1"/>
          </p:nvPr>
        </p:nvSpPr>
        <p:spPr>
          <a:xfrm>
            <a:off x="409575" y="1143000"/>
            <a:ext cx="5457825" cy="4983163"/>
          </a:xfrm>
        </p:spPr>
        <p:txBody>
          <a:bodyPr/>
          <a:lstStyle/>
          <a:p>
            <a:pPr marL="0" indent="0" eaLnBrk="1" hangingPunct="1">
              <a:defRPr/>
            </a:pPr>
            <a:r>
              <a:rPr lang="en-US" dirty="0">
                <a:latin typeface="Arial Narrow" charset="0"/>
              </a:rPr>
              <a:t>Prevent contamination in self-service areas</a:t>
            </a:r>
            <a:r>
              <a:rPr lang="en-US" dirty="0">
                <a:latin typeface="Arial Narrow" charset="0"/>
                <a:cs typeface="+mn-cs"/>
              </a:rPr>
              <a:t>:</a:t>
            </a:r>
            <a:r>
              <a:rPr lang="en-US" sz="2000" dirty="0">
                <a:latin typeface="Arial Narrow" charset="0"/>
                <a:cs typeface="+mn-cs"/>
              </a:rPr>
              <a:t> </a:t>
            </a:r>
          </a:p>
          <a:p>
            <a:pPr lvl="1" eaLnBrk="1" hangingPunct="1">
              <a:defRPr/>
            </a:pPr>
            <a:r>
              <a:rPr lang="en-US" dirty="0">
                <a:latin typeface="Arial Narrow" charset="0"/>
              </a:rPr>
              <a:t>Do </a:t>
            </a:r>
            <a:r>
              <a:rPr lang="en-US" dirty="0">
                <a:solidFill>
                  <a:schemeClr val="accent2"/>
                </a:solidFill>
                <a:latin typeface="Arial Narrow" charset="0"/>
              </a:rPr>
              <a:t>NOT</a:t>
            </a:r>
            <a:r>
              <a:rPr lang="en-US" dirty="0">
                <a:latin typeface="Arial Narrow" charset="0"/>
              </a:rPr>
              <a:t> let customers refill dirty plates or use dirty utensils at self-service areas.</a:t>
            </a:r>
          </a:p>
          <a:p>
            <a:pPr lvl="1" eaLnBrk="1" hangingPunct="1">
              <a:defRPr/>
            </a:pPr>
            <a:r>
              <a:rPr lang="en-US" dirty="0">
                <a:latin typeface="Arial Narrow" charset="0"/>
              </a:rPr>
              <a:t>Stock displays with the correct utensils.</a:t>
            </a:r>
          </a:p>
          <a:p>
            <a:pPr lvl="1" eaLnBrk="1" hangingPunct="1">
              <a:defRPr/>
            </a:pPr>
            <a:r>
              <a:rPr lang="en-US" dirty="0">
                <a:solidFill>
                  <a:schemeClr val="accent2"/>
                </a:solidFill>
                <a:latin typeface="Arial Narrow" charset="0"/>
              </a:rPr>
              <a:t>NEVER</a:t>
            </a:r>
            <a:r>
              <a:rPr lang="en-US" dirty="0">
                <a:latin typeface="Arial Narrow" charset="0"/>
              </a:rPr>
              <a:t> use ice as an ingredient if it was used to keep food or beverages cold.</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9-19</a:t>
            </a:r>
            <a:endParaRPr lang="en-US" sz="1200" b="0" dirty="0">
              <a:solidFill>
                <a:schemeClr val="tx1"/>
              </a:solidFill>
              <a:cs typeface="+mn-cs"/>
            </a:endParaRPr>
          </a:p>
        </p:txBody>
      </p:sp>
      <p:pic>
        <p:nvPicPr>
          <p:cNvPr id="8" name="Picture Placeholder 4">
            <a:extLst>
              <a:ext uri="{FF2B5EF4-FFF2-40B4-BE49-F238E27FC236}">
                <a16:creationId xmlns:a16="http://schemas.microsoft.com/office/drawing/2014/main" id="{0C8B119C-531B-4E8E-BC27-F6D03451050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324410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Time and temperature requirements for holding hot and cold TCS food</a:t>
            </a:r>
          </a:p>
          <a:p>
            <a:pPr marL="347472" lvl="1" indent="-347472" eaLnBrk="1" hangingPunct="1">
              <a:defRPr/>
            </a:pPr>
            <a:r>
              <a:rPr lang="en-US" dirty="0"/>
              <a:t>Ways of preventing time-temperature abuse and cross-contamination when displaying and serving food</a:t>
            </a:r>
          </a:p>
          <a:p>
            <a:pPr marL="347472" lvl="1" indent="-347472" eaLnBrk="1" hangingPunct="1">
              <a:defRPr/>
            </a:pPr>
            <a:r>
              <a:rPr lang="en-US" dirty="0"/>
              <a:t>The requirements for using time rather than temperature as the only method of control when holding TCS food</a:t>
            </a:r>
          </a:p>
          <a:p>
            <a:pPr marL="347472" lvl="1" indent="-347472" eaLnBrk="1" hangingPunct="1">
              <a:defRPr/>
            </a:pPr>
            <a:r>
              <a:rPr lang="en-US" dirty="0"/>
              <a:t>Ways of minimizing bare-hand contact with ready-to-eat food</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56039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p:txBody>
          <a:bodyPr/>
          <a:lstStyle/>
          <a:p>
            <a:pPr eaLnBrk="1" hangingPunct="1">
              <a:defRPr/>
            </a:pPr>
            <a:r>
              <a:rPr lang="en-US" dirty="0">
                <a:latin typeface="Arial Narrow" charset="0"/>
              </a:rPr>
              <a:t>Self-Service Areas</a:t>
            </a:r>
            <a:endParaRPr lang="en-US" dirty="0">
              <a:latin typeface="Arial Narrow" charset="0"/>
              <a:cs typeface="+mj-cs"/>
            </a:endParaRPr>
          </a:p>
        </p:txBody>
      </p:sp>
      <p:sp>
        <p:nvSpPr>
          <p:cNvPr id="204802" name="Rectangle 3"/>
          <p:cNvSpPr>
            <a:spLocks noGrp="1" noChangeArrowheads="1"/>
          </p:cNvSpPr>
          <p:nvPr>
            <p:ph idx="1"/>
          </p:nvPr>
        </p:nvSpPr>
        <p:spPr/>
        <p:txBody>
          <a:bodyPr/>
          <a:lstStyle/>
          <a:p>
            <a:pPr marL="0" indent="0" eaLnBrk="1" hangingPunct="1">
              <a:defRPr/>
            </a:pPr>
            <a:r>
              <a:rPr lang="en-US" dirty="0">
                <a:latin typeface="Arial Narrow" charset="0"/>
                <a:cs typeface="+mn-cs"/>
              </a:rPr>
              <a:t>Label bulk food in self-service areas:</a:t>
            </a:r>
          </a:p>
          <a:p>
            <a:pPr lvl="1" eaLnBrk="1" hangingPunct="1">
              <a:defRPr/>
            </a:pPr>
            <a:r>
              <a:rPr lang="en-US" dirty="0">
                <a:latin typeface="Arial Narrow" charset="0"/>
              </a:rPr>
              <a:t>Make sure the label is in plain view of the guest.</a:t>
            </a:r>
          </a:p>
          <a:p>
            <a:pPr lvl="1" eaLnBrk="1" hangingPunct="1">
              <a:defRPr/>
            </a:pPr>
            <a:r>
              <a:rPr lang="en-US" dirty="0">
                <a:latin typeface="Arial Narrow" charset="0"/>
              </a:rPr>
              <a:t>Include the manufacturer or processor label provided with the food.</a:t>
            </a:r>
          </a:p>
          <a:p>
            <a:pPr lvl="2" eaLnBrk="1" hangingPunct="1">
              <a:defRPr/>
            </a:pPr>
            <a:r>
              <a:rPr lang="en-US" dirty="0">
                <a:latin typeface="Arial Narrow" charset="0"/>
              </a:rPr>
              <a:t>As an alternative, 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9-20</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2139057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p:txBody>
          <a:bodyPr/>
          <a:lstStyle/>
          <a:p>
            <a:pPr eaLnBrk="1" hangingPunct="1">
              <a:defRPr/>
            </a:pPr>
            <a:r>
              <a:rPr lang="en-US" dirty="0">
                <a:latin typeface="Arial Narrow" charset="0"/>
                <a:cs typeface="+mj-cs"/>
              </a:rPr>
              <a:t>Self-Service Areas</a:t>
            </a:r>
          </a:p>
        </p:txBody>
      </p:sp>
      <p:sp>
        <p:nvSpPr>
          <p:cNvPr id="205826" name="Rectangle 3"/>
          <p:cNvSpPr>
            <a:spLocks noGrp="1" noChangeArrowheads="1"/>
          </p:cNvSpPr>
          <p:nvPr>
            <p:ph idx="1"/>
          </p:nvPr>
        </p:nvSpPr>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require the item to be labeled.</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a:t>
            </a:r>
            <a:r>
              <a:rPr lang="en-US" dirty="0"/>
              <a:t>operation or processing plant owned by the same person. </a:t>
            </a:r>
          </a:p>
          <a:p>
            <a:pPr marL="690372" lvl="2" eaLnBrk="1" hangingPunct="1">
              <a:defRPr/>
            </a:pPr>
            <a:r>
              <a:rPr lang="en-US" dirty="0"/>
              <a:t>The operation must also be regulated.</a:t>
            </a:r>
            <a:endParaRPr lang="en-US" dirty="0">
              <a:latin typeface="Arial Narrow"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9-21</a:t>
            </a:r>
            <a:endParaRPr lang="en-US" sz="1200" b="0" dirty="0">
              <a:solidFill>
                <a:schemeClr val="tx1"/>
              </a:solidFill>
              <a:cs typeface="+mn-cs"/>
            </a:endParaRPr>
          </a:p>
        </p:txBody>
      </p:sp>
    </p:spTree>
    <p:custDataLst>
      <p:tags r:id="rId1"/>
    </p:custDataLst>
    <p:extLst>
      <p:ext uri="{BB962C8B-B14F-4D97-AF65-F5344CB8AC3E}">
        <p14:creationId xmlns:p14="http://schemas.microsoft.com/office/powerpoint/2010/main" val="3248111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5" name="Rectangle 10"/>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6850" name="Rectangle 3"/>
          <p:cNvSpPr>
            <a:spLocks noGrp="1" noChangeArrowheads="1"/>
          </p:cNvSpPr>
          <p:nvPr>
            <p:ph idx="1"/>
          </p:nvPr>
        </p:nvSpPr>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Use insulated, food-grade containers designed to keep food from mixing, leaking, and spilling.</a:t>
            </a:r>
          </a:p>
          <a:p>
            <a:pPr lvl="1" eaLnBrk="1" hangingPunct="1">
              <a:defRPr/>
            </a:pPr>
            <a:r>
              <a:rPr lang="en-US" dirty="0">
                <a:latin typeface="Arial Narrow" charset="0"/>
              </a:rPr>
              <a:t>Label food with a use-by date and time, and reheating and service instructions.</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9-22</a:t>
            </a:r>
            <a:endParaRPr lang="en-US" sz="1200" b="0" dirty="0">
              <a:solidFill>
                <a:schemeClr val="tx1"/>
              </a:solidFill>
              <a:cs typeface="+mn-cs"/>
            </a:endParaRPr>
          </a:p>
        </p:txBody>
      </p:sp>
      <p:pic>
        <p:nvPicPr>
          <p:cNvPr id="11" name="Picture Placeholder 4">
            <a:extLst>
              <a:ext uri="{FF2B5EF4-FFF2-40B4-BE49-F238E27FC236}">
                <a16:creationId xmlns:a16="http://schemas.microsoft.com/office/drawing/2014/main" id="{F1B992AD-0318-41AE-B8F5-3C0464D65C0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13" name="Picture Placeholder 4">
            <a:extLst>
              <a:ext uri="{FF2B5EF4-FFF2-40B4-BE49-F238E27FC236}">
                <a16:creationId xmlns:a16="http://schemas.microsoft.com/office/drawing/2014/main" id="{E5C72AD9-76F2-4D01-B4D3-6221FE8082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3366070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latin typeface="Arial Narrow" charset="0"/>
                <a:cs typeface="+mj-cs"/>
              </a:rPr>
              <a:t>Off-Site Service</a:t>
            </a:r>
          </a:p>
        </p:txBody>
      </p:sp>
      <p:sp>
        <p:nvSpPr>
          <p:cNvPr id="207874" name="Rectangle 3"/>
          <p:cNvSpPr>
            <a:spLocks noGrp="1" noChangeArrowheads="1"/>
          </p:cNvSpPr>
          <p:nvPr>
            <p:ph idx="1"/>
          </p:nvPr>
        </p:nvSpPr>
        <p:spPr>
          <a:xfrm>
            <a:off x="409575" y="1143000"/>
            <a:ext cx="5427345" cy="4983163"/>
          </a:xfrm>
        </p:spPr>
        <p:txBody>
          <a:bodyPr/>
          <a:lstStyle/>
          <a:p>
            <a:pPr marL="0" indent="0" eaLnBrk="1" hangingPunct="1">
              <a:defRPr/>
            </a:pPr>
            <a:r>
              <a:rPr lang="en-US" dirty="0">
                <a:latin typeface="Arial Narrow" charset="0"/>
                <a:cs typeface="+mn-cs"/>
              </a:rPr>
              <a:t>When transporting food off-site: </a:t>
            </a:r>
          </a:p>
          <a:p>
            <a:pPr lvl="1" eaLnBrk="1" hangingPunct="1">
              <a:defRPr/>
            </a:pPr>
            <a:r>
              <a:rPr lang="en-US" dirty="0">
                <a:latin typeface="Arial Narrow" charset="0"/>
              </a:rPr>
              <a:t>Practice good personal hygiene.</a:t>
            </a:r>
          </a:p>
          <a:p>
            <a:pPr lvl="1" eaLnBrk="1" hangingPunct="1">
              <a:defRPr/>
            </a:pPr>
            <a:r>
              <a:rPr lang="en-US" dirty="0">
                <a:latin typeface="Arial Narrow" charset="0"/>
              </a:rPr>
              <a:t>Check internal food temperatures.</a:t>
            </a:r>
          </a:p>
          <a:p>
            <a:pPr lvl="2" eaLnBrk="1" hangingPunct="1">
              <a:defRPr/>
            </a:pPr>
            <a:r>
              <a:rPr lang="en-US" dirty="0">
                <a:latin typeface="Arial Narrow" charset="0"/>
              </a:rPr>
              <a:t>If they are not being held correctly, reevaluate the length of the delivery route or the equipment.</a:t>
            </a:r>
          </a:p>
          <a:p>
            <a:pPr lvl="1" eaLnBrk="1" hangingPunct="1">
              <a:defRPr/>
            </a:pPr>
            <a:r>
              <a:rPr lang="en-US" dirty="0">
                <a:latin typeface="Arial Narrow" charset="0"/>
              </a:rPr>
              <a:t>Store raw meat, poultry, and seafood separate from ready-to-eat items.</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9-23</a:t>
            </a:r>
            <a:endParaRPr lang="en-US" sz="1200" b="0" dirty="0">
              <a:solidFill>
                <a:schemeClr val="tx1"/>
              </a:solidFill>
              <a:cs typeface="+mn-cs"/>
            </a:endParaRPr>
          </a:p>
        </p:txBody>
      </p:sp>
      <p:pic>
        <p:nvPicPr>
          <p:cNvPr id="9" name="Picture Placeholder 4">
            <a:extLst>
              <a:ext uri="{FF2B5EF4-FFF2-40B4-BE49-F238E27FC236}">
                <a16:creationId xmlns:a16="http://schemas.microsoft.com/office/drawing/2014/main" id="{E764D38E-8757-4161-9505-66D6BD107E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10" name="Picture Placeholder 4">
            <a:extLst>
              <a:ext uri="{FF2B5EF4-FFF2-40B4-BE49-F238E27FC236}">
                <a16:creationId xmlns:a16="http://schemas.microsoft.com/office/drawing/2014/main" id="{D71B2020-06A8-4EDA-9B17-06891163EFAD}"/>
              </a:ext>
            </a:extLst>
          </p:cNvPr>
          <p:cNvPicPr>
            <a:picLocks noGrp="1" noChangeAspect="1"/>
          </p:cNvPicPr>
          <p:nvPr>
            <p:ph type="pic" sz="quarter" idx="12"/>
          </p:nvPr>
        </p:nvPicPr>
        <p:blipFill>
          <a:blip r:embed="rId5"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96731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cs typeface="+mj-cs"/>
              </a:rPr>
              <a:t>Off-Site Service</a:t>
            </a:r>
          </a:p>
        </p:txBody>
      </p:sp>
      <p:sp>
        <p:nvSpPr>
          <p:cNvPr id="207874" name="Rectangle 3"/>
          <p:cNvSpPr>
            <a:spLocks noGrp="1" noChangeArrowheads="1"/>
          </p:cNvSpPr>
          <p:nvPr>
            <p:ph idx="1"/>
          </p:nvPr>
        </p:nvSpPr>
        <p:spPr>
          <a:xfrm>
            <a:off x="409575" y="1143000"/>
            <a:ext cx="5610225" cy="4983163"/>
          </a:xfrm>
        </p:spPr>
        <p:txBody>
          <a:bodyPr/>
          <a:lstStyle/>
          <a:p>
            <a:pPr marL="0" indent="0" eaLnBrk="1" hangingPunct="1">
              <a:defRPr/>
            </a:pPr>
            <a:r>
              <a:rPr lang="en-US" dirty="0">
                <a:cs typeface="+mn-cs"/>
              </a:rPr>
              <a:t>When catering: </a:t>
            </a:r>
          </a:p>
          <a:p>
            <a:pPr marL="347472" lvl="1" indent="-347472" eaLnBrk="1" hangingPunct="1">
              <a:defRPr/>
            </a:pPr>
            <a:r>
              <a:rPr lang="en-US" dirty="0"/>
              <a:t>Make sure the service site has the correct utilities:</a:t>
            </a:r>
          </a:p>
          <a:p>
            <a:pPr marL="694944" lvl="2" indent="-347472" eaLnBrk="1" hangingPunct="1">
              <a:defRPr/>
            </a:pPr>
            <a:r>
              <a:rPr lang="en-US" dirty="0"/>
              <a:t>Safe water for cooking, dishwashing, </a:t>
            </a:r>
            <a:br>
              <a:rPr lang="en-US" dirty="0"/>
            </a:br>
            <a:r>
              <a:rPr lang="en-US" dirty="0"/>
              <a:t>and handwashing</a:t>
            </a:r>
          </a:p>
          <a:p>
            <a:pPr marL="694944" lvl="2" indent="-347472" eaLnBrk="1" hangingPunct="1">
              <a:defRPr/>
            </a:pPr>
            <a:r>
              <a:rPr lang="en-US" dirty="0"/>
              <a:t>Garbage containers stored away from </a:t>
            </a:r>
            <a:br>
              <a:rPr lang="en-US" dirty="0"/>
            </a:br>
            <a:r>
              <a:rPr lang="en-US" dirty="0"/>
              <a:t>food-prep, storage, and serving areas</a:t>
            </a:r>
          </a:p>
          <a:p>
            <a:pPr marL="347472" lvl="1" indent="-347472" eaLnBrk="1" hangingPunct="1">
              <a:defRPr/>
            </a:pPr>
            <a:r>
              <a:rPr lang="en-US" dirty="0"/>
              <a:t>Use insulated containers to hold TCS food:</a:t>
            </a:r>
          </a:p>
          <a:p>
            <a:pPr marL="695135" lvl="2" indent="-347472" eaLnBrk="1" hangingPunct="1">
              <a:defRPr/>
            </a:pPr>
            <a:r>
              <a:rPr lang="en-US" dirty="0"/>
              <a:t>Wrap raw meat and store it on ice.</a:t>
            </a:r>
          </a:p>
          <a:p>
            <a:pPr marL="695135" lvl="2" indent="-347472" eaLnBrk="1" hangingPunct="1">
              <a:defRPr/>
            </a:pPr>
            <a:r>
              <a:rPr lang="en-US" dirty="0"/>
              <a:t>Deliver dairy products in a refrigerated vehicle or on ice.</a:t>
            </a:r>
          </a:p>
          <a:p>
            <a:pPr marL="347472" lvl="1" indent="-347472" eaLnBrk="1" hangingPunct="1">
              <a:defRPr/>
            </a:pPr>
            <a:endParaRPr lang="en-US" dirty="0"/>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chemeClr val="tx1"/>
                </a:solidFill>
              </a:rPr>
              <a:t>9-24</a:t>
            </a:r>
            <a:endParaRPr lang="en-US" sz="1200" b="0" dirty="0">
              <a:solidFill>
                <a:srgbClr val="000000"/>
              </a:solidFill>
            </a:endParaRPr>
          </a:p>
        </p:txBody>
      </p:sp>
      <p:pic>
        <p:nvPicPr>
          <p:cNvPr id="7" name="Picture 1" descr="6e_c07_21.jpg"/>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776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cs typeface="+mj-cs"/>
              </a:rPr>
              <a:t>Off-Site Service</a:t>
            </a:r>
          </a:p>
        </p:txBody>
      </p:sp>
      <p:sp>
        <p:nvSpPr>
          <p:cNvPr id="207874" name="Rectangle 3"/>
          <p:cNvSpPr>
            <a:spLocks noGrp="1" noChangeArrowheads="1"/>
          </p:cNvSpPr>
          <p:nvPr>
            <p:ph idx="1"/>
          </p:nvPr>
        </p:nvSpPr>
        <p:spPr>
          <a:xfrm>
            <a:off x="409575" y="1143000"/>
            <a:ext cx="5625465" cy="4983163"/>
          </a:xfrm>
        </p:spPr>
        <p:txBody>
          <a:bodyPr/>
          <a:lstStyle/>
          <a:p>
            <a:pPr marL="0" indent="0" eaLnBrk="1" hangingPunct="1">
              <a:defRPr/>
            </a:pPr>
            <a:r>
              <a:rPr lang="en-US" dirty="0">
                <a:cs typeface="+mn-cs"/>
              </a:rPr>
              <a:t>When catering: </a:t>
            </a:r>
          </a:p>
          <a:p>
            <a:pPr marL="347472" lvl="1" indent="-347472" eaLnBrk="1" hangingPunct="1">
              <a:defRPr/>
            </a:pPr>
            <a:r>
              <a:rPr lang="en-US" dirty="0"/>
              <a:t>Serve cold food in containers on ice or in chilled containers.</a:t>
            </a:r>
          </a:p>
          <a:p>
            <a:pPr marL="695135" lvl="2" indent="-347472" eaLnBrk="1" hangingPunct="1">
              <a:defRPr/>
            </a:pPr>
            <a:r>
              <a:rPr lang="en-US" dirty="0"/>
              <a:t>Optional: Hold food without temperature control according to guidelines.</a:t>
            </a:r>
          </a:p>
          <a:p>
            <a:pPr marL="347472" lvl="1" indent="-347472" eaLnBrk="1" hangingPunct="1">
              <a:defRPr/>
            </a:pPr>
            <a:r>
              <a:rPr lang="en-US" dirty="0"/>
              <a:t>Store ready-to-eat food separately from raw food.</a:t>
            </a:r>
          </a:p>
          <a:p>
            <a:pPr marL="347472" lvl="1" indent="-347472" eaLnBrk="1" hangingPunct="1">
              <a:defRPr/>
            </a:pPr>
            <a:r>
              <a:rPr lang="en-US" dirty="0"/>
              <a:t>Provide customers with directions for handling leftovers. </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chemeClr val="tx1"/>
                </a:solidFill>
              </a:rPr>
              <a:t>9-25</a:t>
            </a:r>
            <a:endParaRPr lang="en-US" sz="1200" b="0" dirty="0">
              <a:solidFill>
                <a:srgbClr val="000000"/>
              </a:solidFill>
            </a:endParaRPr>
          </a:p>
        </p:txBody>
      </p:sp>
      <p:pic>
        <p:nvPicPr>
          <p:cNvPr id="7" name="Picture 1" descr="6e_c07_21.jpg"/>
          <p:cNvPicPr>
            <a:picLocks noGrp="1" noChangeAspect="1"/>
          </p:cNvPicPr>
          <p:nvPr>
            <p:ph type="pic" sz="quarter" idx="12"/>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05528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207876" name="Rectangle 8"/>
          <p:cNvSpPr>
            <a:spLocks noGrp="1" noChangeArrowheads="1"/>
          </p:cNvSpPr>
          <p:nvPr>
            <p:ph type="title"/>
          </p:nvPr>
        </p:nvSpPr>
        <p:spPr/>
        <p:txBody>
          <a:bodyPr/>
          <a:lstStyle/>
          <a:p>
            <a:pPr eaLnBrk="1" hangingPunct="1">
              <a:defRPr/>
            </a:pPr>
            <a:r>
              <a:rPr lang="en-US" dirty="0">
                <a:cs typeface="+mj-cs"/>
              </a:rPr>
              <a:t>Off-Site Service</a:t>
            </a:r>
          </a:p>
        </p:txBody>
      </p:sp>
      <p:sp>
        <p:nvSpPr>
          <p:cNvPr id="207874" name="Rectangle 3"/>
          <p:cNvSpPr>
            <a:spLocks noGrp="1" noChangeArrowheads="1"/>
          </p:cNvSpPr>
          <p:nvPr>
            <p:ph idx="1"/>
          </p:nvPr>
        </p:nvSpPr>
        <p:spPr>
          <a:xfrm>
            <a:off x="409575" y="1143000"/>
            <a:ext cx="5000625" cy="4983163"/>
          </a:xfrm>
        </p:spPr>
        <p:txBody>
          <a:bodyPr/>
          <a:lstStyle/>
          <a:p>
            <a:pPr marL="0" indent="0" eaLnBrk="1" hangingPunct="1">
              <a:defRPr/>
            </a:pPr>
            <a:r>
              <a:rPr lang="en-US" dirty="0">
                <a:cs typeface="+mn-cs"/>
              </a:rPr>
              <a:t>Guidelines for temporary units: </a:t>
            </a:r>
          </a:p>
          <a:p>
            <a:pPr marL="347472" lvl="1" indent="-347472" eaLnBrk="1" hangingPunct="1">
              <a:defRPr/>
            </a:pPr>
            <a:r>
              <a:rPr lang="en-US" dirty="0"/>
              <a:t>Construct temporary units to keep out dirt and pests.</a:t>
            </a:r>
          </a:p>
          <a:p>
            <a:pPr marL="347472" lvl="1" indent="-347472" eaLnBrk="1" hangingPunct="1">
              <a:defRPr/>
            </a:pPr>
            <a:r>
              <a:rPr lang="en-US" dirty="0"/>
              <a:t>Apply food safety rules to food prep.</a:t>
            </a:r>
          </a:p>
          <a:p>
            <a:pPr marL="347472" lvl="1" indent="-347472" eaLnBrk="1" hangingPunct="1">
              <a:defRPr/>
            </a:pPr>
            <a:r>
              <a:rPr lang="en-US" dirty="0"/>
              <a:t>Make sure safe drinking water is available for cleaning, sanitizing, and handwashing.</a:t>
            </a:r>
          </a:p>
          <a:p>
            <a:pPr marL="347472" lvl="1" indent="-347472" eaLnBrk="1" hangingPunct="1">
              <a:defRPr/>
            </a:pPr>
            <a:r>
              <a:rPr lang="en-US" dirty="0"/>
              <a:t>Use disposable, single-use items.</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chemeClr val="tx1"/>
                </a:solidFill>
              </a:rPr>
              <a:t>9-26</a:t>
            </a:r>
            <a:endParaRPr lang="en-US" sz="1200" b="0" dirty="0">
              <a:solidFill>
                <a:srgbClr val="000000"/>
              </a:solidFill>
            </a:endParaRPr>
          </a:p>
        </p:txBody>
      </p:sp>
    </p:spTree>
    <p:custDataLst>
      <p:tags r:id="rId1"/>
    </p:custDataLst>
    <p:extLst>
      <p:ext uri="{BB962C8B-B14F-4D97-AF65-F5344CB8AC3E}">
        <p14:creationId xmlns:p14="http://schemas.microsoft.com/office/powerpoint/2010/main" val="4087592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cs typeface="+mj-cs"/>
              </a:rPr>
              <a:t>Off-Site Service</a:t>
            </a:r>
          </a:p>
        </p:txBody>
      </p:sp>
      <p:sp>
        <p:nvSpPr>
          <p:cNvPr id="207874" name="Rectangle 3"/>
          <p:cNvSpPr>
            <a:spLocks noGrp="1" noChangeArrowheads="1"/>
          </p:cNvSpPr>
          <p:nvPr>
            <p:ph idx="1"/>
          </p:nvPr>
        </p:nvSpPr>
        <p:spPr/>
        <p:txBody>
          <a:bodyPr/>
          <a:lstStyle/>
          <a:p>
            <a:pPr marL="0" indent="0" eaLnBrk="1" hangingPunct="1">
              <a:defRPr/>
            </a:pPr>
            <a:r>
              <a:rPr lang="en-US" dirty="0">
                <a:cs typeface="+mn-cs"/>
              </a:rPr>
              <a:t>Guidelines for mobile units: </a:t>
            </a:r>
          </a:p>
          <a:p>
            <a:pPr marL="347472" lvl="1" indent="-347472" eaLnBrk="1" hangingPunct="1">
              <a:defRPr/>
            </a:pPr>
            <a:r>
              <a:rPr lang="en-US" dirty="0"/>
              <a:t>Sanitation requirements may vary based on the products</a:t>
            </a:r>
          </a:p>
          <a:p>
            <a:pPr marL="347472" lvl="1" indent="-347472" eaLnBrk="1" hangingPunct="1">
              <a:defRPr/>
            </a:pPr>
            <a:r>
              <a:rPr lang="en-US" dirty="0"/>
              <a:t>The same food safety rules apply to permanent and mobile kitchens</a:t>
            </a:r>
          </a:p>
          <a:p>
            <a:pPr marL="347472" lvl="1" indent="-347472" eaLnBrk="1" hangingPunct="1">
              <a:defRPr/>
            </a:pPr>
            <a:r>
              <a:rPr lang="en-US" dirty="0"/>
              <a:t>Special permit or license may be needed</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chemeClr val="tx1"/>
                </a:solidFill>
              </a:rPr>
              <a:t>9-27</a:t>
            </a:r>
            <a:endParaRPr lang="en-US" sz="1200" b="0" dirty="0">
              <a:solidFill>
                <a:srgbClr val="000000"/>
              </a:solidFill>
            </a:endParaRPr>
          </a:p>
        </p:txBody>
      </p:sp>
    </p:spTree>
    <p:custDataLst>
      <p:tags r:id="rId1"/>
    </p:custDataLst>
    <p:extLst>
      <p:ext uri="{BB962C8B-B14F-4D97-AF65-F5344CB8AC3E}">
        <p14:creationId xmlns:p14="http://schemas.microsoft.com/office/powerpoint/2010/main" val="1479486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1" name="Rectangle 8"/>
          <p:cNvSpPr>
            <a:spLocks noGrp="1" noChangeArrowheads="1"/>
          </p:cNvSpPr>
          <p:nvPr>
            <p:ph type="title"/>
          </p:nvPr>
        </p:nvSpPr>
        <p:spPr/>
        <p:txBody>
          <a:bodyPr/>
          <a:lstStyle/>
          <a:p>
            <a:pPr eaLnBrk="1" hangingPunct="1">
              <a:defRPr/>
            </a:pPr>
            <a:r>
              <a:rPr lang="en-US" dirty="0">
                <a:latin typeface="Arial Narrow" charset="0"/>
                <a:cs typeface="+mj-cs"/>
              </a:rPr>
              <a:t>Vending Machines</a:t>
            </a:r>
          </a:p>
        </p:txBody>
      </p:sp>
      <p:sp>
        <p:nvSpPr>
          <p:cNvPr id="208898" name="Rectangle 3"/>
          <p:cNvSpPr>
            <a:spLocks noGrp="1" noChangeArrowheads="1"/>
          </p:cNvSpPr>
          <p:nvPr>
            <p:ph idx="1"/>
          </p:nvPr>
        </p:nvSpPr>
        <p:spPr>
          <a:xfrm>
            <a:off x="409575" y="1143000"/>
            <a:ext cx="5610225" cy="4983163"/>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Throw away food past its expiration or use-by date.</a:t>
            </a:r>
          </a:p>
          <a:p>
            <a:pPr lvl="2" eaLnBrk="1" hangingPunct="1">
              <a:defRPr/>
            </a:pPr>
            <a:r>
              <a:rPr lang="en-US" dirty="0">
                <a:latin typeface="Arial Narrow" charset="0"/>
              </a:rPr>
              <a:t>Throw away refrigerated food prepped on-site and not sold in seven days.</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with 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9-28</a:t>
            </a:r>
            <a:endParaRPr lang="en-US" sz="1200" b="0" dirty="0">
              <a:solidFill>
                <a:schemeClr val="tx1"/>
              </a:solidFill>
              <a:cs typeface="+mn-cs"/>
            </a:endParaRPr>
          </a:p>
        </p:txBody>
      </p:sp>
      <p:pic>
        <p:nvPicPr>
          <p:cNvPr id="9" name="Picture Placeholder 4">
            <a:extLst>
              <a:ext uri="{FF2B5EF4-FFF2-40B4-BE49-F238E27FC236}">
                <a16:creationId xmlns:a16="http://schemas.microsoft.com/office/drawing/2014/main" id="{B377716D-F656-4F3B-B74F-648DA973BE75}"/>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3819363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How to prevent staff from contaminating food during service</a:t>
            </a:r>
          </a:p>
          <a:p>
            <a:pPr marL="347472" lvl="1" indent="-347472" eaLnBrk="1" hangingPunct="1">
              <a:defRPr/>
            </a:pPr>
            <a:r>
              <a:rPr lang="en-US" dirty="0"/>
              <a:t>How to prevent guests from contaminating self-service areas</a:t>
            </a:r>
          </a:p>
          <a:p>
            <a:pPr marL="347472" lvl="1" indent="-347472" eaLnBrk="1" hangingPunct="1">
              <a:defRPr/>
            </a:pPr>
            <a:r>
              <a:rPr lang="en-US" dirty="0"/>
              <a:t>The possible hazards of transporting food and ways of preventing them</a:t>
            </a:r>
          </a:p>
          <a:p>
            <a:pPr marL="347472" lvl="1" indent="-347472" eaLnBrk="1" hangingPunct="1">
              <a:defRPr/>
            </a:pPr>
            <a:r>
              <a:rPr lang="en-US" dirty="0"/>
              <a:t>The possible hazards of serving food offsite and ways of preventing them</a:t>
            </a:r>
          </a:p>
          <a:p>
            <a:pPr marL="347472" lvl="1" indent="-347472" eaLnBrk="1" hangingPunct="1">
              <a:defRPr/>
            </a:pPr>
            <a:r>
              <a:rPr lang="en-US" dirty="0"/>
              <a:t>The possible hazards of vending food and ways of preventing them</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3246446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8"/>
          <p:cNvSpPr>
            <a:spLocks noGrp="1" noChangeArrowheads="1"/>
          </p:cNvSpPr>
          <p:nvPr>
            <p:ph type="title"/>
          </p:nvPr>
        </p:nvSpPr>
        <p:spPr/>
        <p:txBody>
          <a:bodyPr/>
          <a:lstStyle/>
          <a:p>
            <a:pPr eaLnBrk="1" hangingPunct="1">
              <a:defRPr/>
            </a:pPr>
            <a:r>
              <a:rPr lang="en-US" dirty="0">
                <a:latin typeface="Arial Narrow" charset="0"/>
                <a:cs typeface="+mj-cs"/>
              </a:rPr>
              <a:t>General Rules for Holding Food</a:t>
            </a:r>
          </a:p>
        </p:txBody>
      </p:sp>
      <p:sp>
        <p:nvSpPr>
          <p:cNvPr id="190466" name="Rectangle 2"/>
          <p:cNvSpPr>
            <a:spLocks noGrp="1" noChangeArrowheads="1"/>
          </p:cNvSpPr>
          <p:nvPr>
            <p:ph idx="1"/>
          </p:nvPr>
        </p:nvSpPr>
        <p:spPr/>
        <p:txBody>
          <a:bodyPr/>
          <a:lstStyle/>
          <a:p>
            <a:pPr marL="0" indent="0" eaLnBrk="1" hangingPunct="1">
              <a:defRPr/>
            </a:pPr>
            <a:r>
              <a:rPr lang="en-US" dirty="0">
                <a:latin typeface="Arial Narrow" charset="0"/>
              </a:rPr>
              <a:t>Temperature and thermometer:</a:t>
            </a:r>
            <a:endParaRPr lang="en-US" sz="2000" i="1" dirty="0">
              <a:solidFill>
                <a:srgbClr val="000000"/>
              </a:solidFill>
              <a:latin typeface="Arial Narrow" charset="0"/>
            </a:endParaRPr>
          </a:p>
          <a:p>
            <a:pPr lvl="1" eaLnBrk="1" hangingPunct="1">
              <a:defRPr/>
            </a:pPr>
            <a:r>
              <a:rPr lang="en-US" dirty="0">
                <a:solidFill>
                  <a:srgbClr val="000000"/>
                </a:solidFill>
              </a:rPr>
              <a:t>Hold TCS food at the correct temperature:</a:t>
            </a:r>
          </a:p>
          <a:p>
            <a:pPr lvl="2" eaLnBrk="1" hangingPunct="1">
              <a:defRPr/>
            </a:pPr>
            <a:r>
              <a:rPr lang="en-US" dirty="0">
                <a:solidFill>
                  <a:schemeClr val="tx2"/>
                </a:solidFill>
              </a:rPr>
              <a:t>Hot food: 135</a:t>
            </a:r>
            <a:r>
              <a:rPr lang="en-US" dirty="0">
                <a:solidFill>
                  <a:schemeClr val="tx1"/>
                </a:solidFill>
              </a:rPr>
              <a:t>˚F</a:t>
            </a:r>
            <a:r>
              <a:rPr lang="en-US" dirty="0"/>
              <a:t> </a:t>
            </a:r>
            <a:r>
              <a:rPr lang="en-US" dirty="0">
                <a:solidFill>
                  <a:schemeClr val="tx2"/>
                </a:solidFill>
              </a:rPr>
              <a:t>(57</a:t>
            </a:r>
            <a:r>
              <a:rPr lang="en-US" dirty="0">
                <a:solidFill>
                  <a:schemeClr val="tx1"/>
                </a:solidFill>
              </a:rPr>
              <a:t>˚C</a:t>
            </a:r>
            <a:r>
              <a:rPr lang="en-US" dirty="0">
                <a:solidFill>
                  <a:schemeClr val="tx2"/>
                </a:solidFill>
              </a:rPr>
              <a:t>) or higher </a:t>
            </a:r>
          </a:p>
          <a:p>
            <a:pPr lvl="2" eaLnBrk="1" hangingPunct="1">
              <a:defRPr/>
            </a:pPr>
            <a:r>
              <a:rPr lang="en-US" dirty="0">
                <a:solidFill>
                  <a:schemeClr val="tx2"/>
                </a:solidFill>
              </a:rPr>
              <a:t>Cold food: 41</a:t>
            </a:r>
            <a:r>
              <a:rPr lang="en-US" dirty="0">
                <a:solidFill>
                  <a:schemeClr val="tx1"/>
                </a:solidFill>
              </a:rPr>
              <a:t>˚F</a:t>
            </a:r>
            <a:r>
              <a:rPr lang="en-US" dirty="0"/>
              <a:t> </a:t>
            </a:r>
            <a:r>
              <a:rPr lang="en-US" dirty="0">
                <a:solidFill>
                  <a:schemeClr val="tx2"/>
                </a:solidFill>
              </a:rPr>
              <a:t>(5</a:t>
            </a:r>
            <a:r>
              <a:rPr lang="en-US" dirty="0">
                <a:solidFill>
                  <a:schemeClr val="tx1"/>
                </a:solidFill>
              </a:rPr>
              <a:t>˚C</a:t>
            </a:r>
            <a:r>
              <a:rPr lang="en-US" dirty="0">
                <a:solidFill>
                  <a:schemeClr val="tx2"/>
                </a:solidFill>
              </a:rPr>
              <a:t>) or lower</a:t>
            </a:r>
            <a:endParaRPr lang="en-US" dirty="0">
              <a:solidFill>
                <a:srgbClr val="000000"/>
              </a:solidFill>
            </a:endParaRPr>
          </a:p>
          <a:p>
            <a:pPr lvl="1" eaLnBrk="1" hangingPunct="1">
              <a:defRPr/>
            </a:pPr>
            <a:r>
              <a:rPr lang="en-US" dirty="0"/>
              <a:t>Use a thermometer to check a food’s internal temperature.</a:t>
            </a:r>
          </a:p>
          <a:p>
            <a:pPr lvl="2" eaLnBrk="1" hangingPunct="1">
              <a:defRPr/>
            </a:pPr>
            <a:r>
              <a:rPr lang="en-US" dirty="0">
                <a:solidFill>
                  <a:schemeClr val="accent2"/>
                </a:solidFill>
                <a:latin typeface="Arial Narrow" charset="0"/>
              </a:rPr>
              <a:t>NEVER</a:t>
            </a:r>
            <a:r>
              <a:rPr lang="en-US" b="1" dirty="0"/>
              <a:t> </a:t>
            </a:r>
            <a:r>
              <a:rPr lang="en-US" dirty="0"/>
              <a:t>use the temperature gauge on a holding unit to check the food’s temperature.</a:t>
            </a:r>
            <a:endParaRPr lang="en-US" dirty="0">
              <a:solidFill>
                <a:srgbClr val="000000"/>
              </a:solidFill>
            </a:endParaRPr>
          </a:p>
          <a:p>
            <a:pPr marL="1028700" lvl="2" indent="-342900" eaLnBrk="1" hangingPunct="1">
              <a:defRPr/>
            </a:pPr>
            <a:endParaRPr lang="en-US"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a:t>
            </a:r>
            <a:r>
              <a:rPr lang="en-US" sz="1200" b="0" dirty="0">
                <a:solidFill>
                  <a:schemeClr val="tx1"/>
                </a:solidFill>
                <a:cs typeface="+mn-cs"/>
              </a:rPr>
              <a:t>-4</a:t>
            </a:r>
          </a:p>
        </p:txBody>
      </p:sp>
      <p:pic>
        <p:nvPicPr>
          <p:cNvPr id="9" name="Picture Placeholder 4">
            <a:extLst>
              <a:ext uri="{FF2B5EF4-FFF2-40B4-BE49-F238E27FC236}">
                <a16:creationId xmlns:a16="http://schemas.microsoft.com/office/drawing/2014/main" id="{FF6DBE26-EF14-4054-AB1B-0844B6841F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333716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r>
              <a:rPr lang="en-US"/>
              <a:t>Guidelines for Holding Food</a:t>
            </a:r>
            <a:endParaRPr lang="en-US" dirty="0"/>
          </a:p>
        </p:txBody>
      </p:sp>
      <p:sp>
        <p:nvSpPr>
          <p:cNvPr id="190466" name="Rectangle 2"/>
          <p:cNvSpPr>
            <a:spLocks noGrp="1" noChangeArrowheads="1"/>
          </p:cNvSpPr>
          <p:nvPr>
            <p:ph idx="1"/>
          </p:nvPr>
        </p:nvSpPr>
        <p:spPr/>
        <p:txBody>
          <a:bodyPr/>
          <a:lstStyle/>
          <a:p>
            <a:r>
              <a:rPr lang="en-US" dirty="0"/>
              <a:t>Time:</a:t>
            </a:r>
          </a:p>
          <a:p>
            <a:pPr lvl="1"/>
            <a:r>
              <a:rPr lang="en-US" dirty="0"/>
              <a:t>Make sure staff are monitoring holding temperatures regularly. </a:t>
            </a:r>
          </a:p>
          <a:p>
            <a:pPr lvl="1"/>
            <a:r>
              <a:rPr lang="en-US" dirty="0"/>
              <a:t>Check temperatures at least every four hours:</a:t>
            </a:r>
          </a:p>
          <a:p>
            <a:pPr lvl="2"/>
            <a:r>
              <a:rPr lang="en-US" dirty="0"/>
              <a:t>Throw out food not at 41˚F (5˚C) or lower or 135˚F (57˚C) or higher. </a:t>
            </a:r>
          </a:p>
          <a:p>
            <a:pPr lvl="2"/>
            <a:r>
              <a:rPr lang="en-US" dirty="0"/>
              <a:t>Optional: Check temperatures every two hours to leave time for corrective action.</a:t>
            </a:r>
          </a:p>
          <a:p>
            <a:pPr lvl="2"/>
            <a:endParaRPr lang="en-US" dirty="0"/>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9-5</a:t>
            </a:r>
          </a:p>
        </p:txBody>
      </p:sp>
    </p:spTree>
    <p:custDataLst>
      <p:tags r:id="rId1"/>
    </p:custDataLst>
    <p:extLst>
      <p:ext uri="{BB962C8B-B14F-4D97-AF65-F5344CB8AC3E}">
        <p14:creationId xmlns:p14="http://schemas.microsoft.com/office/powerpoint/2010/main" val="52278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14"/>
          <p:cNvSpPr>
            <a:spLocks noGrp="1" noChangeArrowheads="1"/>
          </p:cNvSpPr>
          <p:nvPr>
            <p:ph type="title"/>
          </p:nvPr>
        </p:nvSpPr>
        <p:spPr/>
        <p:txBody>
          <a:bodyPr/>
          <a:lstStyle/>
          <a:p>
            <a:pPr eaLnBrk="1" hangingPunct="1">
              <a:defRPr/>
            </a:pPr>
            <a:r>
              <a:rPr lang="en-US" dirty="0">
                <a:latin typeface="Arial Narrow" charset="0"/>
              </a:rPr>
              <a:t>General Rules for Holding Food</a:t>
            </a:r>
            <a:endParaRPr lang="en-US" dirty="0">
              <a:latin typeface="Arial Narrow" charset="0"/>
              <a:cs typeface="+mj-cs"/>
            </a:endParaRP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n-US" dirty="0">
                <a:latin typeface="Arial Narrow" charset="0"/>
                <a:cs typeface="+mn-cs"/>
              </a:rPr>
              <a:t>Reheating food: </a:t>
            </a:r>
            <a:endParaRPr lang="en-US" sz="1800" i="1" dirty="0">
              <a:solidFill>
                <a:srgbClr val="000000"/>
              </a:solidFill>
              <a:latin typeface="Arial Narrow" charset="0"/>
              <a:cs typeface="+mn-cs"/>
            </a:endParaRPr>
          </a:p>
          <a:p>
            <a:pPr lvl="1" eaLnBrk="1" hangingPunct="1">
              <a:tabLst>
                <a:tab pos="571500" algn="l"/>
              </a:tabLst>
              <a:defRPr/>
            </a:pPr>
            <a:r>
              <a:rPr lang="en-US" dirty="0">
                <a:solidFill>
                  <a:schemeClr val="accent2"/>
                </a:solidFill>
                <a:latin typeface="Arial Narrow" charset="0"/>
              </a:rPr>
              <a:t>NEVER</a:t>
            </a:r>
            <a:r>
              <a:rPr lang="en-US" dirty="0">
                <a:solidFill>
                  <a:srgbClr val="000000"/>
                </a:solidFill>
                <a:latin typeface="Arial Narrow" charset="0"/>
              </a:rPr>
              <a:t> use hot-holding equipment to reheat food </a:t>
            </a:r>
            <a:r>
              <a:rPr lang="en-US" dirty="0"/>
              <a:t>unless it’s </a:t>
            </a:r>
            <a:r>
              <a:rPr lang="en-US" dirty="0">
                <a:solidFill>
                  <a:srgbClr val="000000"/>
                </a:solidFill>
                <a:latin typeface="Arial Narrow" charset="0"/>
              </a:rPr>
              <a:t>built to do so.</a:t>
            </a:r>
          </a:p>
          <a:p>
            <a:pPr lvl="1" eaLnBrk="1" hangingPunct="1">
              <a:tabLst>
                <a:tab pos="571500" algn="l"/>
              </a:tabLst>
              <a:defRPr/>
            </a:pPr>
            <a:r>
              <a:rPr lang="en-US" dirty="0">
                <a:solidFill>
                  <a:srgbClr val="000000"/>
                </a:solidFill>
                <a:latin typeface="Arial Narrow" charset="0"/>
              </a:rPr>
              <a:t>Reheat food correctly, and then move it into a holding unit.</a:t>
            </a: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a:t>
            </a:r>
            <a:r>
              <a:rPr lang="en-US" sz="1200" b="0" dirty="0">
                <a:solidFill>
                  <a:schemeClr val="tx1"/>
                </a:solidFill>
                <a:cs typeface="+mn-cs"/>
              </a:rPr>
              <a:t>-6</a:t>
            </a:r>
          </a:p>
        </p:txBody>
      </p:sp>
      <p:pic>
        <p:nvPicPr>
          <p:cNvPr id="8" name="Picture Placeholder 4">
            <a:extLst>
              <a:ext uri="{FF2B5EF4-FFF2-40B4-BE49-F238E27FC236}">
                <a16:creationId xmlns:a16="http://schemas.microsoft.com/office/drawing/2014/main" id="{E4D4183E-E1CA-4B08-8091-3B60BA4953A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9196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4087-888E-4D15-B429-3CF526189979}"/>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n-US" dirty="0">
                <a:latin typeface="Arial Narrow" charset="0"/>
              </a:rPr>
              <a:t>General Rules for Holding Food</a:t>
            </a:r>
            <a:endParaRPr lang="en-US" dirty="0">
              <a:latin typeface="Arial Narrow" charset="0"/>
              <a:cs typeface="+mj-cs"/>
            </a:endParaRPr>
          </a:p>
        </p:txBody>
      </p:sp>
      <p:sp>
        <p:nvSpPr>
          <p:cNvPr id="189442" name="Rectangle 3"/>
          <p:cNvSpPr>
            <a:spLocks noGrp="1" noChangeArrowheads="1"/>
          </p:cNvSpPr>
          <p:nvPr>
            <p:ph idx="1"/>
          </p:nvPr>
        </p:nvSpPr>
        <p:spPr/>
        <p:txBody>
          <a:bodyPr/>
          <a:lstStyle/>
          <a:p>
            <a:pPr marL="0" indent="0" eaLnBrk="1" hangingPunct="1">
              <a:tabLst>
                <a:tab pos="1485900" algn="l"/>
              </a:tabLst>
              <a:defRPr/>
            </a:pPr>
            <a:r>
              <a:rPr lang="en-US" dirty="0">
                <a:latin typeface="Arial Narrow" charset="0"/>
                <a:cs typeface="+mn-cs"/>
              </a:rPr>
              <a:t>Food covers and sneeze guards:</a:t>
            </a:r>
          </a:p>
          <a:p>
            <a:pPr lvl="1" eaLnBrk="1" hangingPunct="1">
              <a:tabLst>
                <a:tab pos="1485900" algn="l"/>
              </a:tabLst>
              <a:defRPr/>
            </a:pPr>
            <a:r>
              <a:rPr lang="en-US" dirty="0">
                <a:latin typeface="Arial Narrow" charset="0"/>
              </a:rPr>
              <a:t>Cover food and install sneeze guards to protect food from contaminants.</a:t>
            </a:r>
          </a:p>
          <a:p>
            <a:pPr lvl="2" eaLnBrk="1" hangingPunct="1">
              <a:tabLst>
                <a:tab pos="1485900" algn="l"/>
              </a:tabLst>
              <a:defRPr/>
            </a:pPr>
            <a:r>
              <a:rPr lang="en-US" dirty="0">
                <a:latin typeface="Arial Narrow" charset="0"/>
              </a:rPr>
              <a:t>Covers protect food from contamination and help maintain food temperatures. </a:t>
            </a:r>
          </a:p>
          <a:p>
            <a:pPr marL="0" indent="0" eaLnBrk="1" hangingPunct="1">
              <a:tabLst>
                <a:tab pos="1485900" algn="l"/>
              </a:tabLst>
              <a:defRPr/>
            </a:pPr>
            <a:r>
              <a:rPr lang="en-US" dirty="0">
                <a:latin typeface="Arial Narrow" charset="0"/>
              </a:rPr>
              <a:t>Policies:</a:t>
            </a:r>
          </a:p>
          <a:p>
            <a:pPr lvl="1" eaLnBrk="1" hangingPunct="1">
              <a:tabLst>
                <a:tab pos="1485900" algn="l"/>
              </a:tabLst>
              <a:defRPr/>
            </a:pPr>
            <a:r>
              <a:rPr lang="en-US" dirty="0">
                <a:latin typeface="Arial Narrow" charset="0"/>
              </a:rPr>
              <a:t>Create policies about how long the operation will hold food and when it will be thrown out.</a:t>
            </a: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a:t>
            </a:r>
            <a:r>
              <a:rPr lang="en-US" sz="1200" b="0" dirty="0">
                <a:solidFill>
                  <a:schemeClr val="tx1"/>
                </a:solidFill>
                <a:cs typeface="+mn-cs"/>
              </a:rPr>
              <a:t>-7</a:t>
            </a:r>
          </a:p>
        </p:txBody>
      </p:sp>
    </p:spTree>
    <p:custDataLst>
      <p:tags r:id="rId1"/>
    </p:custDataLst>
    <p:extLst>
      <p:ext uri="{BB962C8B-B14F-4D97-AF65-F5344CB8AC3E}">
        <p14:creationId xmlns:p14="http://schemas.microsoft.com/office/powerpoint/2010/main" val="3930339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3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Cold food can be held without temperature control for up to six hours if:</a:t>
            </a:r>
            <a:r>
              <a:rPr lang="en-US" sz="2000" dirty="0">
                <a:latin typeface="Arial Narrow" charset="0"/>
                <a:cs typeface="+mn-cs"/>
              </a:rPr>
              <a:t> </a:t>
            </a:r>
          </a:p>
          <a:p>
            <a:pPr lvl="1" eaLnBrk="1" hangingPunct="1">
              <a:lnSpc>
                <a:spcPct val="80000"/>
              </a:lnSpc>
              <a:defRPr/>
            </a:pPr>
            <a:r>
              <a:rPr lang="en-US" dirty="0">
                <a:latin typeface="Arial Narrow" charset="0"/>
              </a:rPr>
              <a:t>It was held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before removing it from refrigeration.</a:t>
            </a:r>
          </a:p>
          <a:p>
            <a:pPr lvl="1" eaLnBrk="1" hangingPunct="1">
              <a:lnSpc>
                <a:spcPct val="80000"/>
              </a:lnSpc>
              <a:defRPr/>
            </a:pPr>
            <a:r>
              <a:rPr lang="en-US" dirty="0">
                <a:latin typeface="Arial Narrow" charset="0"/>
              </a:rPr>
              <a:t>It has a label specifying:</a:t>
            </a: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does not exceed 70</a:t>
            </a:r>
            <a:r>
              <a:rPr lang="en-US" dirty="0">
                <a:solidFill>
                  <a:schemeClr val="tx1"/>
                </a:solidFill>
              </a:rPr>
              <a:t>˚F</a:t>
            </a:r>
            <a:r>
              <a:rPr lang="en-US" dirty="0">
                <a:latin typeface="Arial Narrow" charset="0"/>
              </a:rPr>
              <a:t> (21</a:t>
            </a:r>
            <a:r>
              <a:rPr lang="en-US" dirty="0">
                <a:solidFill>
                  <a:schemeClr val="tx1"/>
                </a:solidFill>
              </a:rPr>
              <a:t>˚C</a:t>
            </a:r>
            <a:r>
              <a:rPr lang="en-US" dirty="0">
                <a:latin typeface="Arial Narrow" charset="0"/>
              </a:rPr>
              <a:t>) during service.</a:t>
            </a:r>
          </a:p>
          <a:p>
            <a:pPr lvl="2" eaLnBrk="1" hangingPunct="1">
              <a:lnSpc>
                <a:spcPct val="80000"/>
              </a:lnSpc>
              <a:defRPr/>
            </a:pPr>
            <a:r>
              <a:rPr lang="en-US" dirty="0">
                <a:latin typeface="Arial Narrow" charset="0"/>
              </a:rPr>
              <a:t>Throw out food that exceeds this temperature.</a:t>
            </a:r>
          </a:p>
          <a:p>
            <a:pPr lvl="1" eaLnBrk="1" hangingPunct="1">
              <a:lnSpc>
                <a:spcPct val="80000"/>
              </a:lnSpc>
              <a:defRPr/>
            </a:pPr>
            <a:r>
              <a:rPr lang="en-US" dirty="0">
                <a:latin typeface="Arial Narrow" charset="0"/>
              </a:rPr>
              <a:t>It is sold, served, or thrown out within six hours.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9-8</a:t>
            </a:r>
            <a:endParaRPr lang="en-US" sz="1200" b="0" dirty="0">
              <a:solidFill>
                <a:schemeClr val="tx1"/>
              </a:solidFill>
              <a:cs typeface="+mn-cs"/>
            </a:endParaRPr>
          </a:p>
        </p:txBody>
      </p:sp>
      <p:pic>
        <p:nvPicPr>
          <p:cNvPr id="9" name="Picture Placeholder 2" descr="704coldLabel_H110_26387.jpg">
            <a:extLst>
              <a:ext uri="{FF2B5EF4-FFF2-40B4-BE49-F238E27FC236}">
                <a16:creationId xmlns:a16="http://schemas.microsoft.com/office/drawing/2014/main" id="{C38CE20E-05DF-4DC3-944C-8E59DE24C46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425556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9-9</a:t>
            </a:r>
          </a:p>
        </p:txBody>
      </p:sp>
      <p:pic>
        <p:nvPicPr>
          <p:cNvPr id="5" name="Picture Placeholder 4">
            <a:extLst>
              <a:ext uri="{FF2B5EF4-FFF2-40B4-BE49-F238E27FC236}">
                <a16:creationId xmlns:a16="http://schemas.microsoft.com/office/drawing/2014/main" id="{91473566-C5A6-4170-BCC3-14C4989376B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6523038" y="1243013"/>
            <a:ext cx="2103437" cy="2103120"/>
          </a:xfrm>
        </p:spPr>
      </p:pic>
      <p:sp>
        <p:nvSpPr>
          <p:cNvPr id="193540" name="Rectangle 9"/>
          <p:cNvSpPr>
            <a:spLocks noGrp="1" noChangeArrowheads="1"/>
          </p:cNvSpPr>
          <p:nvPr>
            <p:ph type="title"/>
          </p:nvPr>
        </p:nvSpPr>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charset="0"/>
                <a:cs typeface="+mn-cs"/>
              </a:rPr>
              <a:t>Hot food can be held without temperature control for up to four hours if: </a:t>
            </a:r>
          </a:p>
          <a:p>
            <a:pPr lvl="1" eaLnBrk="1" hangingPunct="1">
              <a:defRPr/>
            </a:pPr>
            <a:r>
              <a:rPr lang="en-US" dirty="0">
                <a:latin typeface="Arial Narrow" charset="0"/>
              </a:rPr>
              <a:t>It was held at 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four hours.</a:t>
            </a:r>
          </a:p>
          <a:p>
            <a:pPr marL="1682750" lvl="2" eaLnBrk="1" hangingPunct="1">
              <a:buFont typeface="Wingdings" charset="0"/>
              <a:buNone/>
              <a:defRPr/>
            </a:pPr>
            <a:endParaRPr lang="en-US" dirty="0">
              <a:latin typeface="Arial Narrow" charset="0"/>
            </a:endParaRPr>
          </a:p>
        </p:txBody>
      </p:sp>
    </p:spTree>
    <p:custDataLst>
      <p:tags r:id="rId1"/>
    </p:custDataLst>
    <p:extLst>
      <p:ext uri="{BB962C8B-B14F-4D97-AF65-F5344CB8AC3E}">
        <p14:creationId xmlns:p14="http://schemas.microsoft.com/office/powerpoint/2010/main" val="13787590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1728</TotalTime>
  <Words>3142</Words>
  <Application>Microsoft Office PowerPoint</Application>
  <PresentationFormat>On-screen Show (4:3)</PresentationFormat>
  <Paragraphs>302</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ＭＳ Ｐゴシック</vt:lpstr>
      <vt:lpstr>Arial</vt:lpstr>
      <vt:lpstr>Arial Narrow</vt:lpstr>
      <vt:lpstr>Calibri</vt:lpstr>
      <vt:lpstr>Courier New</vt:lpstr>
      <vt:lpstr>Times New Roman</vt:lpstr>
      <vt:lpstr>Wingdings</vt:lpstr>
      <vt:lpstr>3_SS5e_08_16hr</vt:lpstr>
      <vt:lpstr>5_SS5e_08_16hr</vt:lpstr>
      <vt:lpstr>PowerPoint Presentation</vt:lpstr>
      <vt:lpstr>Objectives</vt:lpstr>
      <vt:lpstr>Objectives</vt:lpstr>
      <vt:lpstr>General Rules for Holding Food</vt:lpstr>
      <vt:lpstr>Guidelines for Holding Food</vt:lpstr>
      <vt:lpstr>General Rules for Holding Food</vt:lpstr>
      <vt:lpstr>General Rules for Holding Food</vt:lpstr>
      <vt:lpstr>Holding Food Without Temperature Control</vt:lpstr>
      <vt:lpstr>Holding Food without Temperature Control</vt:lpstr>
      <vt:lpstr>Holding Food without Temperature Control</vt:lpstr>
      <vt:lpstr>Service Staff Guidelines for Serving Food</vt:lpstr>
      <vt:lpstr>Service Staff Guidelines for Serving Food</vt:lpstr>
      <vt:lpstr>Service Staff Guidelines for Serving Food</vt:lpstr>
      <vt:lpstr>Kitchen Staff Guidelines for Serving Food</vt:lpstr>
      <vt:lpstr>Kitchen Staff Guidelines for Serving Food</vt:lpstr>
      <vt:lpstr>Kitchen Staff Guidelines for Serving Food</vt:lpstr>
      <vt:lpstr>Kitchen Staff Guidelines for Serving Food</vt:lpstr>
      <vt:lpstr>Self-Service Areas</vt:lpstr>
      <vt:lpstr>Self-Service Areas</vt:lpstr>
      <vt:lpstr>Self-Service Areas</vt:lpstr>
      <vt:lpstr>Self-Service Areas</vt:lpstr>
      <vt:lpstr>Off-Site Service</vt:lpstr>
      <vt:lpstr>Off-Site Service</vt:lpstr>
      <vt:lpstr>Off-Site Service</vt:lpstr>
      <vt:lpstr>Off-Site Service</vt:lpstr>
      <vt:lpstr>Off-Site Service</vt:lpstr>
      <vt:lpstr>Off-Site Service</vt:lpstr>
      <vt:lpstr>Vending Machines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Peter Morris</cp:lastModifiedBy>
  <cp:revision>251</cp:revision>
  <dcterms:created xsi:type="dcterms:W3CDTF">2014-05-05T19:41:26Z</dcterms:created>
  <dcterms:modified xsi:type="dcterms:W3CDTF">2018-10-01T20:53:27Z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8A46C1A0-D440-4D9B-A0C8-6A7F0200F294</vt:lpwstr>
  </property>
  <property fmtid="{D5CDD505-2E9C-101B-9397-08002B2CF9AE}" pid="3" name="ArticulatePath">
    <vt:lpwstr>SS_7e_CB_CH9_ComprehensivePPT_2018</vt:lpwstr>
  </property>
</Properties>
</file>