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60" r:id="rId2"/>
  </p:sldMasterIdLst>
  <p:notesMasterIdLst>
    <p:notesMasterId r:id="rId49"/>
  </p:notesMasterIdLst>
  <p:sldIdLst>
    <p:sldId id="326" r:id="rId3"/>
    <p:sldId id="462" r:id="rId4"/>
    <p:sldId id="463" r:id="rId5"/>
    <p:sldId id="327" r:id="rId6"/>
    <p:sldId id="328" r:id="rId7"/>
    <p:sldId id="329" r:id="rId8"/>
    <p:sldId id="330" r:id="rId9"/>
    <p:sldId id="464" r:id="rId10"/>
    <p:sldId id="465" r:id="rId11"/>
    <p:sldId id="332" r:id="rId12"/>
    <p:sldId id="491" r:id="rId13"/>
    <p:sldId id="333" r:id="rId14"/>
    <p:sldId id="334" r:id="rId15"/>
    <p:sldId id="335" r:id="rId16"/>
    <p:sldId id="336" r:id="rId17"/>
    <p:sldId id="337" r:id="rId18"/>
    <p:sldId id="338" r:id="rId19"/>
    <p:sldId id="339" r:id="rId20"/>
    <p:sldId id="466" r:id="rId21"/>
    <p:sldId id="467" r:id="rId22"/>
    <p:sldId id="468" r:id="rId23"/>
    <p:sldId id="492" r:id="rId24"/>
    <p:sldId id="346" r:id="rId25"/>
    <p:sldId id="493" r:id="rId26"/>
    <p:sldId id="494" r:id="rId27"/>
    <p:sldId id="495" r:id="rId28"/>
    <p:sldId id="496" r:id="rId29"/>
    <p:sldId id="470" r:id="rId30"/>
    <p:sldId id="471" r:id="rId31"/>
    <p:sldId id="497" r:id="rId32"/>
    <p:sldId id="473" r:id="rId33"/>
    <p:sldId id="475" r:id="rId34"/>
    <p:sldId id="352" r:id="rId35"/>
    <p:sldId id="474" r:id="rId36"/>
    <p:sldId id="476" r:id="rId37"/>
    <p:sldId id="477" r:id="rId38"/>
    <p:sldId id="478" r:id="rId39"/>
    <p:sldId id="479" r:id="rId40"/>
    <p:sldId id="480" r:id="rId41"/>
    <p:sldId id="481" r:id="rId42"/>
    <p:sldId id="490" r:id="rId43"/>
    <p:sldId id="483" r:id="rId44"/>
    <p:sldId id="484" r:id="rId45"/>
    <p:sldId id="485" r:id="rId46"/>
    <p:sldId id="486" r:id="rId47"/>
    <p:sldId id="487" r:id="rId48"/>
  </p:sldIdLst>
  <p:sldSz cx="9144000" cy="6858000" type="screen4x3"/>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00">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0" autoAdjust="0"/>
    <p:restoredTop sz="77315" autoAdjust="0"/>
  </p:normalViewPr>
  <p:slideViewPr>
    <p:cSldViewPr snapToGrid="0">
      <p:cViewPr varScale="1">
        <p:scale>
          <a:sx n="88" d="100"/>
          <a:sy n="88" d="100"/>
        </p:scale>
        <p:origin x="1404" y="90"/>
      </p:cViewPr>
      <p:guideLst>
        <p:guide orient="horz" pos="2160"/>
        <p:guide pos="2880"/>
        <p:guide orient="horz" pos="2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2" d="100"/>
          <a:sy n="62" d="100"/>
        </p:scale>
        <p:origin x="1944" y="48"/>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547A8F-A197-4018-BC14-B23CCDC32EF7}" type="datetimeFigureOut">
              <a:rPr lang="en-US" smtClean="0"/>
              <a:t>10/1/2018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5FFA4-CEBA-4C41-8405-953EB8F4240D}" type="slidenum">
              <a:rPr lang="en-US" smtClean="0"/>
              <a:t>‹#›</a:t>
            </a:fld>
            <a:endParaRPr lang="en-US"/>
          </a:p>
        </p:txBody>
      </p:sp>
    </p:spTree>
    <p:extLst>
      <p:ext uri="{BB962C8B-B14F-4D97-AF65-F5344CB8AC3E}">
        <p14:creationId xmlns:p14="http://schemas.microsoft.com/office/powerpoint/2010/main" val="19029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ln/>
        </p:spPr>
      </p:sp>
      <p:sp>
        <p:nvSpPr>
          <p:cNvPr id="603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
        <p:nvSpPr>
          <p:cNvPr id="60314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9057" indent="-280406" defTabSz="906648">
              <a:defRPr sz="1200">
                <a:solidFill>
                  <a:schemeClr val="tx1"/>
                </a:solidFill>
                <a:latin typeface="Times New Roman" charset="0"/>
                <a:ea typeface="ヒラギノ角ゴ Pro W3" charset="0"/>
              </a:defRPr>
            </a:lvl2pPr>
            <a:lvl3pPr marL="1121626" indent="-224325" defTabSz="906648">
              <a:defRPr sz="1200">
                <a:solidFill>
                  <a:schemeClr val="tx1"/>
                </a:solidFill>
                <a:latin typeface="Times New Roman" charset="0"/>
                <a:ea typeface="ヒラギノ角ゴ Pro W3" charset="0"/>
              </a:defRPr>
            </a:lvl3pPr>
            <a:lvl4pPr marL="1570276" indent="-224325" defTabSz="906648">
              <a:defRPr sz="1200">
                <a:solidFill>
                  <a:schemeClr val="tx1"/>
                </a:solidFill>
                <a:latin typeface="Times New Roman" charset="0"/>
                <a:ea typeface="ヒラギノ角ゴ Pro W3" charset="0"/>
              </a:defRPr>
            </a:lvl4pPr>
            <a:lvl5pPr marL="2018927" indent="-224325" defTabSz="906648">
              <a:defRPr sz="1200">
                <a:solidFill>
                  <a:schemeClr val="tx1"/>
                </a:solidFill>
                <a:latin typeface="Times New Roman" charset="0"/>
                <a:ea typeface="ヒラギノ角ゴ Pro W3" charset="0"/>
              </a:defRPr>
            </a:lvl5pPr>
            <a:lvl6pPr marL="246757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52E09EEC-3022-2445-8AA2-EC34025D16EB}" type="slidenum">
              <a:rPr lang="en-US">
                <a:solidFill>
                  <a:prstClr val="black"/>
                </a:solidFill>
                <a:latin typeface="Arial" charset="0"/>
                <a:ea typeface="ＭＳ Ｐゴシック" charset="0"/>
                <a:cs typeface="ＭＳ Ｐゴシック" charset="0"/>
              </a:rPr>
              <a:pPr/>
              <a:t>1</a:t>
            </a:fld>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55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Image Placeholder 1"/>
          <p:cNvSpPr>
            <a:spLocks noGrp="1" noRot="1" noChangeAspect="1" noTextEdit="1"/>
          </p:cNvSpPr>
          <p:nvPr>
            <p:ph type="sldImg"/>
          </p:nvPr>
        </p:nvSpPr>
        <p:spPr>
          <a:ln/>
        </p:spPr>
      </p:sp>
      <p:sp>
        <p:nvSpPr>
          <p:cNvPr id="6092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b="1" dirty="0">
                <a:latin typeface="Times New Roman" charset="0"/>
              </a:rPr>
              <a:t>Instructor Notes</a:t>
            </a:r>
          </a:p>
          <a:p>
            <a:pPr marL="171450" indent="-171450">
              <a:buFont typeface="Arial" panose="020B0604020202020204" pitchFamily="34" charset="0"/>
              <a:buChar char="•"/>
            </a:pPr>
            <a:r>
              <a:rPr lang="en-US" dirty="0">
                <a:latin typeface="Times New Roman" charset="0"/>
              </a:rPr>
              <a:t>Because of concerns about the potential for Botulism, frozen fish in ROP packaging has special handling practices.</a:t>
            </a:r>
          </a:p>
        </p:txBody>
      </p:sp>
      <p:sp>
        <p:nvSpPr>
          <p:cNvPr id="6092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E0CCB420-69B6-C74F-8DF8-FC8DF1850401}" type="slidenum">
              <a:rPr lang="en-US">
                <a:solidFill>
                  <a:prstClr val="black"/>
                </a:solidFill>
                <a:latin typeface="Arial" charset="0"/>
              </a:rPr>
              <a:pPr/>
              <a:t>10</a:t>
            </a:fld>
            <a:endParaRPr lang="en-US">
              <a:solidFill>
                <a:prstClr val="black"/>
              </a:solidFill>
              <a:latin typeface="Arial" charset="0"/>
            </a:endParaRPr>
          </a:p>
        </p:txBody>
      </p:sp>
    </p:spTree>
    <p:extLst>
      <p:ext uri="{BB962C8B-B14F-4D97-AF65-F5344CB8AC3E}">
        <p14:creationId xmlns:p14="http://schemas.microsoft.com/office/powerpoint/2010/main" val="351026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11</a:t>
            </a:fld>
            <a:endParaRPr lang="en-US" dirty="0"/>
          </a:p>
        </p:txBody>
      </p:sp>
    </p:spTree>
    <p:extLst>
      <p:ext uri="{BB962C8B-B14F-4D97-AF65-F5344CB8AC3E}">
        <p14:creationId xmlns:p14="http://schemas.microsoft.com/office/powerpoint/2010/main" val="219650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915D5A3B-7DBB-FB4C-A044-0D08696D230A}" type="slidenum">
              <a:rPr lang="en-US">
                <a:solidFill>
                  <a:prstClr val="black"/>
                </a:solidFill>
                <a:latin typeface="Arial" charset="0"/>
                <a:ea typeface="ＭＳ Ｐゴシック" charset="0"/>
                <a:cs typeface="ＭＳ Ｐゴシック" charset="0"/>
              </a:rPr>
              <a:pPr/>
              <a:t>12</a:t>
            </a:fld>
            <a:endParaRPr lang="en-US">
              <a:solidFill>
                <a:prstClr val="black"/>
              </a:solidFill>
              <a:latin typeface="Arial" charset="0"/>
              <a:ea typeface="ＭＳ Ｐゴシック" charset="0"/>
              <a:cs typeface="ＭＳ Ｐゴシック" charset="0"/>
            </a:endParaRPr>
          </a:p>
        </p:txBody>
      </p:sp>
      <p:sp>
        <p:nvSpPr>
          <p:cNvPr id="6103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293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AB684D57-5E83-FE4E-B766-A2DD3A62BFD9}" type="slidenum">
              <a:rPr lang="en-US">
                <a:solidFill>
                  <a:prstClr val="black"/>
                </a:solidFill>
                <a:latin typeface="Arial" charset="0"/>
                <a:ea typeface="ＭＳ Ｐゴシック" charset="0"/>
                <a:cs typeface="ＭＳ Ｐゴシック" charset="0"/>
              </a:rPr>
              <a:pPr/>
              <a:t>13</a:t>
            </a:fld>
            <a:endParaRPr lang="en-US">
              <a:solidFill>
                <a:prstClr val="black"/>
              </a:solidFill>
              <a:latin typeface="Arial" charset="0"/>
              <a:ea typeface="ＭＳ Ｐゴシック" charset="0"/>
              <a:cs typeface="ＭＳ Ｐゴシック" charset="0"/>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xfrm>
            <a:off x="857251" y="4395554"/>
            <a:ext cx="5315882"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9" tIns="45544" rIns="91089" bIns="45544"/>
          <a:lstStyle/>
          <a:p>
            <a:pPr marL="110605" indent="-110605"/>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Chicken, tuna, egg, pasta, and potato salads all have been involved in foodborne-illness outbreaks. These salads usually are not cooked after preparation. This means you do not have a chance to reduce pathogens that may have gotten into the salad.</a:t>
            </a: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Prep food in small batches so large amounts of food do not sit out at room temperature for long periods of time.</a:t>
            </a: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Check the use-by date before using leftover TCS food in salads.</a:t>
            </a:r>
          </a:p>
        </p:txBody>
      </p:sp>
    </p:spTree>
    <p:extLst>
      <p:ext uri="{BB962C8B-B14F-4D97-AF65-F5344CB8AC3E}">
        <p14:creationId xmlns:p14="http://schemas.microsoft.com/office/powerpoint/2010/main" val="2833273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4271B79C-AB54-C44C-9F52-C3F234115580}" type="slidenum">
              <a:rPr lang="en-US">
                <a:solidFill>
                  <a:prstClr val="black"/>
                </a:solidFill>
                <a:latin typeface="Arial" charset="0"/>
                <a:ea typeface="ＭＳ Ｐゴシック" charset="0"/>
                <a:cs typeface="ＭＳ Ｐゴシック" charset="0"/>
              </a:rPr>
              <a:pPr/>
              <a:t>14</a:t>
            </a:fld>
            <a:endParaRPr lang="en-US">
              <a:solidFill>
                <a:prstClr val="black"/>
              </a:solidFill>
              <a:latin typeface="Arial" charset="0"/>
              <a:ea typeface="ＭＳ Ｐゴシック" charset="0"/>
              <a:cs typeface="ＭＳ Ｐゴシック" charset="0"/>
            </a:endParaRPr>
          </a:p>
        </p:txBody>
      </p:sp>
      <p:sp>
        <p:nvSpPr>
          <p:cNvPr id="612355" name="Rectangle 2"/>
          <p:cNvSpPr>
            <a:spLocks noGrp="1" noRot="1" noChangeAspect="1" noChangeArrowheads="1" noTextEdit="1"/>
          </p:cNvSpPr>
          <p:nvPr>
            <p:ph type="sldImg"/>
          </p:nvPr>
        </p:nvSpPr>
        <p:spPr>
          <a:ln/>
        </p:spPr>
      </p:sp>
      <p:sp>
        <p:nvSpPr>
          <p:cNvPr id="612356" name="Notes Placeholder 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160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748A56A-A147-144F-8E13-6896AF4FBA31}" type="slidenum">
              <a:rPr lang="en-US">
                <a:solidFill>
                  <a:prstClr val="black"/>
                </a:solidFill>
                <a:latin typeface="Arial" charset="0"/>
                <a:ea typeface="ＭＳ Ｐゴシック" charset="0"/>
                <a:cs typeface="ＭＳ Ｐゴシック" charset="0"/>
              </a:rPr>
              <a:pPr/>
              <a:t>15</a:t>
            </a:fld>
            <a:endParaRPr lang="en-US">
              <a:solidFill>
                <a:prstClr val="black"/>
              </a:solidFill>
              <a:latin typeface="Arial" charset="0"/>
              <a:ea typeface="ＭＳ Ｐゴシック" charset="0"/>
              <a:cs typeface="ＭＳ Ｐゴシック" charset="0"/>
            </a:endParaRPr>
          </a:p>
        </p:txBody>
      </p:sp>
      <p:sp>
        <p:nvSpPr>
          <p:cNvPr id="613379" name="Rectangle 2"/>
          <p:cNvSpPr>
            <a:spLocks noGrp="1" noRot="1" noChangeAspect="1" noChangeArrowheads="1" noTextEdit="1"/>
          </p:cNvSpPr>
          <p:nvPr>
            <p:ph type="sldImg"/>
          </p:nvPr>
        </p:nvSpPr>
        <p:spPr>
          <a:ln/>
        </p:spPr>
      </p:sp>
      <p:sp>
        <p:nvSpPr>
          <p:cNvPr id="613380" name="Rectangle 3"/>
          <p:cNvSpPr>
            <a:spLocks noGrp="1" noChangeArrowheads="1"/>
          </p:cNvSpPr>
          <p:nvPr>
            <p:ph type="body" idx="1"/>
          </p:nvPr>
        </p:nvSpPr>
        <p:spPr>
          <a:xfrm>
            <a:off x="908499" y="4395554"/>
            <a:ext cx="5315881"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9" tIns="45544" rIns="91089" bIns="45544"/>
          <a:lstStyle/>
          <a:p>
            <a:pPr marL="110605" indent="-110605"/>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All untreated eggs are considered TCS food. They are able to support the rapid growth of bacteria.</a:t>
            </a: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Pooled eggs are eggs that are cracked open and combined in a container</a:t>
            </a:r>
            <a:r>
              <a:rPr lang="en-US" b="0" dirty="0">
                <a:latin typeface="Times New Roman" charset="0"/>
                <a:ea typeface="ＭＳ Ｐゴシック" charset="0"/>
                <a:cs typeface="ＭＳ Ｐゴシック" charset="0"/>
              </a:rPr>
              <a:t>.</a:t>
            </a:r>
            <a:endParaRPr lang="en-US" b="1"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Check with your local regulatory authority to see if pooling eggs is allowed. </a:t>
            </a: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Egg dishes requiring little or no cooking include Caesar salad dressing, Hollandaise sauce, tiramisu, and mousse. </a:t>
            </a:r>
          </a:p>
          <a:p>
            <a:pPr marL="110605" indent="-110605"/>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99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1E83BE63-5178-8F4A-A1CF-75482CC6B852}" type="slidenum">
              <a:rPr lang="en-US">
                <a:solidFill>
                  <a:prstClr val="black"/>
                </a:solidFill>
                <a:latin typeface="Arial" charset="0"/>
                <a:ea typeface="ＭＳ Ｐゴシック" charset="0"/>
                <a:cs typeface="ＭＳ Ｐゴシック" charset="0"/>
              </a:rPr>
              <a:pPr/>
              <a:t>16</a:t>
            </a:fld>
            <a:endParaRPr lang="en-US">
              <a:solidFill>
                <a:prstClr val="black"/>
              </a:solidFill>
              <a:latin typeface="Arial" charset="0"/>
              <a:ea typeface="ＭＳ Ｐゴシック" charset="0"/>
              <a:cs typeface="ＭＳ Ｐゴシック" charset="0"/>
            </a:endParaRPr>
          </a:p>
        </p:txBody>
      </p:sp>
      <p:sp>
        <p:nvSpPr>
          <p:cNvPr id="6144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488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3EAA394E-47AB-5E49-B71B-AFAEA4624C6F}" type="slidenum">
              <a:rPr lang="en-US">
                <a:solidFill>
                  <a:prstClr val="black"/>
                </a:solidFill>
                <a:latin typeface="Arial" charset="0"/>
                <a:ea typeface="ＭＳ Ｐゴシック" charset="0"/>
                <a:cs typeface="ＭＳ Ｐゴシック" charset="0"/>
              </a:rPr>
              <a:pPr/>
              <a:t>17</a:t>
            </a:fld>
            <a:endParaRPr lang="en-US">
              <a:solidFill>
                <a:prstClr val="black"/>
              </a:solidFill>
              <a:latin typeface="Arial" charset="0"/>
              <a:ea typeface="ＭＳ Ｐゴシック" charset="0"/>
              <a:cs typeface="ＭＳ Ｐゴシック" charset="0"/>
            </a:endParaRPr>
          </a:p>
        </p:txBody>
      </p:sp>
      <p:sp>
        <p:nvSpPr>
          <p:cNvPr id="615427" name="Rectangle 2"/>
          <p:cNvSpPr>
            <a:spLocks noGrp="1" noRot="1" noChangeAspect="1" noChangeArrowheads="1" noTextEdit="1"/>
          </p:cNvSpPr>
          <p:nvPr>
            <p:ph type="sldImg"/>
          </p:nvPr>
        </p:nvSpPr>
        <p:spPr>
          <a:ln/>
        </p:spPr>
      </p:sp>
      <p:sp>
        <p:nvSpPr>
          <p:cNvPr id="615428" name="Rectangle 3"/>
          <p:cNvSpPr>
            <a:spLocks noGrp="1" noChangeArrowheads="1"/>
          </p:cNvSpPr>
          <p:nvPr>
            <p:ph type="body" idx="1"/>
          </p:nvPr>
        </p:nvSpPr>
        <p:spPr>
          <a:xfrm>
            <a:off x="857251" y="4395554"/>
            <a:ext cx="5204067"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9" tIns="45544" rIns="91089" bIns="45544"/>
          <a:lstStyle/>
          <a:p>
            <a:pPr marL="110605" indent="-110605"/>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ea typeface="ＭＳ Ｐゴシック" charset="0"/>
              </a:rPr>
              <a:t>Batters or breading prepped with eggs or milk run the risk of time-temperature abuse and cross-contamination. </a:t>
            </a:r>
          </a:p>
          <a:p>
            <a:pPr marL="171450" indent="-171450">
              <a:buFont typeface="Arial" panose="020B0604020202020204" pitchFamily="34" charset="0"/>
              <a:buChar char="•"/>
            </a:pPr>
            <a:r>
              <a:rPr lang="en-US" dirty="0">
                <a:ea typeface="ＭＳ Ｐゴシック" charset="0"/>
              </a:rPr>
              <a:t>If you have leftover batter, store what you don’</a:t>
            </a:r>
            <a:r>
              <a:rPr lang="en-US" altLang="ja-JP" dirty="0">
                <a:ea typeface="ＭＳ Ｐゴシック" charset="0"/>
              </a:rPr>
              <a:t>t need at 41</a:t>
            </a:r>
            <a:r>
              <a:rPr lang="en-US" dirty="0">
                <a:solidFill>
                  <a:srgbClr val="000000"/>
                </a:solidFill>
                <a:ea typeface="ＭＳ Ｐゴシック" charset="0"/>
              </a:rPr>
              <a:t>º</a:t>
            </a:r>
            <a:r>
              <a:rPr lang="en-US" altLang="ja-JP" dirty="0">
                <a:ea typeface="ＭＳ Ｐゴシック" charset="0"/>
              </a:rPr>
              <a:t>F (5</a:t>
            </a:r>
            <a:r>
              <a:rPr lang="en-US" dirty="0">
                <a:solidFill>
                  <a:srgbClr val="000000"/>
                </a:solidFill>
                <a:ea typeface="ＭＳ Ｐゴシック" charset="0"/>
              </a:rPr>
              <a:t>º</a:t>
            </a:r>
            <a:r>
              <a:rPr lang="en-US" altLang="ja-JP" dirty="0">
                <a:ea typeface="ＭＳ Ｐゴシック" charset="0"/>
              </a:rPr>
              <a:t>C) or lower in a covered container.</a:t>
            </a:r>
          </a:p>
          <a:p>
            <a:pPr marL="171450" indent="-171450">
              <a:buFont typeface="Arial" panose="020B0604020202020204" pitchFamily="34" charset="0"/>
              <a:buChar char="•"/>
            </a:pPr>
            <a:r>
              <a:rPr lang="en-US" dirty="0">
                <a:ea typeface="ＭＳ Ｐゴシック" charset="0"/>
              </a:rPr>
              <a:t>Create a plan to throw out any unused batter or breading after at set time. This might be after using a batch or at the end of a shift.</a:t>
            </a:r>
          </a:p>
          <a:p>
            <a:pPr marL="171450" indent="-171450">
              <a:buFont typeface="Arial" panose="020B0604020202020204" pitchFamily="34" charset="0"/>
              <a:buChar char="•"/>
            </a:pPr>
            <a:r>
              <a:rPr lang="en-US" dirty="0">
                <a:ea typeface="ＭＳ Ｐゴシック" charset="0"/>
              </a:rPr>
              <a:t>The coating of battered and breaded food acts as an insulator that can prevent food from being thoroughly cooked.</a:t>
            </a:r>
          </a:p>
          <a:p>
            <a:pPr marL="171450" indent="-171450">
              <a:buFont typeface="Arial" panose="020B0604020202020204" pitchFamily="34" charset="0"/>
              <a:buChar char="•"/>
            </a:pPr>
            <a:r>
              <a:rPr lang="en-US" dirty="0">
                <a:ea typeface="ＭＳ Ｐゴシック" charset="0"/>
              </a:rPr>
              <a:t>When deep-frying,</a:t>
            </a:r>
            <a:r>
              <a:rPr lang="en-US" baseline="0" dirty="0">
                <a:ea typeface="ＭＳ Ｐゴシック" charset="0"/>
              </a:rPr>
              <a:t> </a:t>
            </a:r>
            <a:r>
              <a:rPr lang="en-US" sz="1200" b="0" i="0" u="none" strike="noStrike" kern="1200" baseline="0" dirty="0">
                <a:solidFill>
                  <a:schemeClr val="tx1"/>
                </a:solidFill>
              </a:rPr>
              <a:t>monitor oil and food temperatures using calibrated thermometers.</a:t>
            </a:r>
            <a:endParaRPr lang="en-US" dirty="0">
              <a:ea typeface="ＭＳ Ｐゴシック" charset="0"/>
            </a:endParaRPr>
          </a:p>
        </p:txBody>
      </p:sp>
    </p:spTree>
    <p:extLst>
      <p:ext uri="{BB962C8B-B14F-4D97-AF65-F5344CB8AC3E}">
        <p14:creationId xmlns:p14="http://schemas.microsoft.com/office/powerpoint/2010/main" val="351681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6E6BE85C-6797-0C4B-BEDB-2B9E61E75559}" type="slidenum">
              <a:rPr lang="en-US">
                <a:solidFill>
                  <a:prstClr val="black"/>
                </a:solidFill>
                <a:latin typeface="Arial" charset="0"/>
                <a:ea typeface="ＭＳ Ｐゴシック" charset="0"/>
                <a:cs typeface="ＭＳ Ｐゴシック" charset="0"/>
              </a:rPr>
              <a:pPr/>
              <a:t>18</a:t>
            </a:fld>
            <a:endParaRPr lang="en-US">
              <a:solidFill>
                <a:prstClr val="black"/>
              </a:solidFill>
              <a:latin typeface="Arial" charset="0"/>
              <a:ea typeface="ＭＳ Ｐゴシック" charset="0"/>
              <a:cs typeface="ＭＳ Ｐゴシック" charset="0"/>
            </a:endParaRPr>
          </a:p>
        </p:txBody>
      </p:sp>
      <p:sp>
        <p:nvSpPr>
          <p:cNvPr id="616451" name="Rectangle 2"/>
          <p:cNvSpPr>
            <a:spLocks noGrp="1" noRot="1" noChangeAspect="1" noChangeArrowheads="1" noTextEdit="1"/>
          </p:cNvSpPr>
          <p:nvPr>
            <p:ph type="sldImg"/>
          </p:nvPr>
        </p:nvSpPr>
        <p:spPr>
          <a:xfrm>
            <a:off x="1144588" y="685800"/>
            <a:ext cx="4572000" cy="3429000"/>
          </a:xfrm>
          <a:ln/>
        </p:spPr>
      </p:sp>
      <p:sp>
        <p:nvSpPr>
          <p:cNvPr id="798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16" tIns="45907" rIns="91816" bIns="45907"/>
          <a:lstStyle/>
          <a:p>
            <a:pPr marL="112157" indent="-112157">
              <a:defRPr/>
            </a:pPr>
            <a:endParaRPr lang="en-US" dirty="0">
              <a:latin typeface="Times New Roman" charset="0"/>
              <a:ea typeface="+mn-ea"/>
            </a:endParaRPr>
          </a:p>
          <a:p>
            <a:pPr marL="112157" indent="-112157">
              <a:lnSpc>
                <a:spcPct val="80000"/>
              </a:lnSpc>
              <a:spcBef>
                <a:spcPct val="50000"/>
              </a:spcBef>
              <a:defRPr/>
            </a:pPr>
            <a:endParaRPr lang="en-US" dirty="0">
              <a:latin typeface="Times New Roman" charset="0"/>
              <a:ea typeface="+mn-ea"/>
              <a:cs typeface="Times New Roman" charset="0"/>
            </a:endParaRPr>
          </a:p>
        </p:txBody>
      </p:sp>
    </p:spTree>
    <p:extLst>
      <p:ext uri="{BB962C8B-B14F-4D97-AF65-F5344CB8AC3E}">
        <p14:creationId xmlns:p14="http://schemas.microsoft.com/office/powerpoint/2010/main" val="369972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19</a:t>
            </a:fld>
            <a:endParaRPr lang="en-US" sz="1200" b="0" dirty="0">
              <a:solidFill>
                <a:schemeClr val="tx1"/>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Prep produce away from raw meat, poultry, and seafood, as well as from ready-to-eat food.</a:t>
            </a:r>
          </a:p>
          <a:p>
            <a:pPr marL="171450" indent="-171450" eaLnBrk="1" hangingPunct="1">
              <a:buFont typeface="Arial" panose="020B0604020202020204" pitchFamily="34" charset="0"/>
              <a:buChar char="•"/>
              <a:defRPr/>
            </a:pPr>
            <a:r>
              <a:rPr lang="en-US" dirty="0">
                <a:latin typeface="Times New Roman" charset="0"/>
                <a:cs typeface="+mn-cs"/>
              </a:rPr>
              <a:t>Clean and sanitize the work space and all utensils that will be used before and after prepping produce.</a:t>
            </a:r>
          </a:p>
          <a:p>
            <a:pPr marL="171450" indent="-171450" eaLnBrk="1" hangingPunct="1">
              <a:buFont typeface="Arial" panose="020B0604020202020204" pitchFamily="34" charset="0"/>
              <a:buChar char="•"/>
              <a:defRPr/>
            </a:pPr>
            <a:r>
              <a:rPr lang="en-US" dirty="0">
                <a:latin typeface="Times New Roman" charset="0"/>
                <a:cs typeface="+mn-cs"/>
              </a:rPr>
              <a:t>Wash produce thoroughly under running water. This is especially important before cutting, cooking, or combining it with other ingredients. The water should be a little warmer than the produce.</a:t>
            </a:r>
          </a:p>
          <a:p>
            <a:pPr marL="171450" indent="-171450" eaLnBrk="1" hangingPunct="1">
              <a:buFont typeface="Arial" panose="020B0604020202020204" pitchFamily="34" charset="0"/>
              <a:buChar char="•"/>
              <a:defRPr/>
            </a:pPr>
            <a:r>
              <a:rPr lang="en-US" dirty="0">
                <a:latin typeface="Times New Roman" charset="0"/>
                <a:cs typeface="+mn-cs"/>
              </a:rPr>
              <a:t>Pay special attention to leafy greens such as lettuce and spinach. Remove the outer leaves, and pull the lettuce or spinach completely apart and rinse thoroughly.</a:t>
            </a:r>
          </a:p>
          <a:p>
            <a:pPr marL="171450" indent="-171450" eaLnBrk="1" hangingPunct="1">
              <a:buFont typeface="Arial" panose="020B0604020202020204" pitchFamily="34" charset="0"/>
              <a:buChar char="•"/>
              <a:defRPr/>
            </a:pPr>
            <a:r>
              <a:rPr lang="en-US" dirty="0">
                <a:latin typeface="Times New Roman" charset="0"/>
                <a:cs typeface="+mn-cs"/>
              </a:rPr>
              <a:t>Certain chemicals may be used to wash fruits and vegetables. Also, produce can be treated by washing it in water containing ozone. This treatment helps control pathogens. Your local regulatory authority can tell what is acceptable to use for this.</a:t>
            </a:r>
          </a:p>
        </p:txBody>
      </p:sp>
    </p:spTree>
    <p:extLst>
      <p:ext uri="{BB962C8B-B14F-4D97-AF65-F5344CB8AC3E}">
        <p14:creationId xmlns:p14="http://schemas.microsoft.com/office/powerpoint/2010/main" val="372817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6873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20</a:t>
            </a:fld>
            <a:endParaRPr lang="en-US" sz="1200" b="0" dirty="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Refrigerate and hold cut melons, cut tomatoes, and cut leafy greens at 41°F (5°C) or lower. They are TCS food. Many operations hold other fresh-cut produce at this temperature as well.</a:t>
            </a:r>
          </a:p>
        </p:txBody>
      </p:sp>
    </p:spTree>
    <p:extLst>
      <p:ext uri="{BB962C8B-B14F-4D97-AF65-F5344CB8AC3E}">
        <p14:creationId xmlns:p14="http://schemas.microsoft.com/office/powerpoint/2010/main" val="2330107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21</a:t>
            </a:fld>
            <a:endParaRPr lang="en-US" sz="1200" b="0" dirty="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Make ice from water that is safe to drink.</a:t>
            </a:r>
          </a:p>
          <a:p>
            <a:pPr marL="114300" indent="-114300" eaLnBrk="1" hangingPunct="1">
              <a:buFontTx/>
              <a:buChar char="•"/>
              <a:defRPr/>
            </a:pPr>
            <a:r>
              <a:rPr lang="en-US" b="1" dirty="0">
                <a:solidFill>
                  <a:srgbClr val="FF0000"/>
                </a:solidFill>
                <a:latin typeface="Times New Roman" charset="0"/>
                <a:cs typeface="+mn-cs"/>
              </a:rPr>
              <a:t>NEVER</a:t>
            </a:r>
            <a:r>
              <a:rPr lang="en-US" dirty="0">
                <a:latin typeface="Times New Roman" charset="0"/>
                <a:cs typeface="+mn-cs"/>
              </a:rPr>
              <a:t> use ice as an ingredient if it was used to keep food cold. For example, if ice is used to cool food on a salad bar, it cannot then be used in drinks.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1966564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22</a:t>
            </a:fld>
            <a:endParaRPr lang="en-US" sz="1200" b="0" dirty="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p:txBody>
      </p:sp>
    </p:spTree>
    <p:extLst>
      <p:ext uri="{BB962C8B-B14F-4D97-AF65-F5344CB8AC3E}">
        <p14:creationId xmlns:p14="http://schemas.microsoft.com/office/powerpoint/2010/main" val="2981991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F43612C9-6179-BB41-8AC9-D7F9C6FE7EBB}" type="slidenum">
              <a:rPr lang="en-US">
                <a:solidFill>
                  <a:srgbClr val="000000"/>
                </a:solidFill>
                <a:latin typeface="Arial" charset="0"/>
                <a:ea typeface="ＭＳ Ｐゴシック" charset="0"/>
                <a:cs typeface="ＭＳ Ｐゴシック" charset="0"/>
              </a:rPr>
              <a:pPr/>
              <a:t>23</a:t>
            </a:fld>
            <a:endParaRPr lang="en-US">
              <a:solidFill>
                <a:srgbClr val="000000"/>
              </a:solidFill>
              <a:latin typeface="Arial" charset="0"/>
              <a:ea typeface="ＭＳ Ｐゴシック" charset="0"/>
              <a:cs typeface="ＭＳ Ｐゴシック" charset="0"/>
            </a:endParaRPr>
          </a:p>
        </p:txBody>
      </p:sp>
      <p:sp>
        <p:nvSpPr>
          <p:cNvPr id="623619" name="Rectangle 2"/>
          <p:cNvSpPr>
            <a:spLocks noGrp="1" noRot="1" noChangeAspect="1" noChangeArrowheads="1" noTextEdit="1"/>
          </p:cNvSpPr>
          <p:nvPr>
            <p:ph type="sldImg"/>
          </p:nvPr>
        </p:nvSpPr>
        <p:spPr>
          <a:xfrm>
            <a:off x="1143000" y="687388"/>
            <a:ext cx="4572000" cy="3429000"/>
          </a:xfrm>
          <a:ln/>
        </p:spPr>
      </p:sp>
      <p:sp>
        <p:nvSpPr>
          <p:cNvPr id="451588" name="Rectangle 3"/>
          <p:cNvSpPr>
            <a:spLocks noGrp="1" noChangeArrowheads="1"/>
          </p:cNvSpPr>
          <p:nvPr>
            <p:ph type="body" idx="1"/>
          </p:nvPr>
        </p:nvSpPr>
        <p:spPr>
          <a:xfrm>
            <a:off x="914711" y="4395554"/>
            <a:ext cx="5028579" cy="422535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2151" indent="-112151">
              <a:defRPr/>
            </a:pPr>
            <a:r>
              <a:rPr lang="en-US" b="1" dirty="0">
                <a:latin typeface="Times New Roman" charset="0"/>
                <a:ea typeface="+mn-ea"/>
              </a:rPr>
              <a:t>Instructor Notes</a:t>
            </a:r>
          </a:p>
          <a:p>
            <a:pPr marL="114300" indent="-114300" eaLnBrk="1" hangingPunct="1">
              <a:buFontTx/>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Reduced-oxygen packaging (ROP) include includes MAP, vacuum-packed, and </a:t>
            </a:r>
            <a:r>
              <a:rPr lang="en-US" sz="1200" b="0" i="1" u="none" strike="noStrike" kern="1200" baseline="0" dirty="0">
                <a:solidFill>
                  <a:schemeClr val="tx1"/>
                </a:solidFill>
                <a:latin typeface="Times New Roman" pitchFamily="18" charset="0"/>
                <a:ea typeface="ＭＳ Ｐゴシック" charset="0"/>
                <a:cs typeface="ＭＳ Ｐゴシック" charset="0"/>
              </a:rPr>
              <a:t>sous vide </a:t>
            </a:r>
            <a:r>
              <a:rPr lang="en-US" sz="1200" b="0" i="0" u="none" strike="noStrike" kern="1200" baseline="0" dirty="0">
                <a:solidFill>
                  <a:schemeClr val="tx1"/>
                </a:solidFill>
                <a:latin typeface="Times New Roman" pitchFamily="18" charset="0"/>
                <a:ea typeface="ＭＳ Ｐゴシック" charset="0"/>
                <a:cs typeface="ＭＳ Ｐゴシック" charset="0"/>
              </a:rPr>
              <a:t>food, as shown in the photo. </a:t>
            </a:r>
            <a:endParaRPr lang="en-US" i="1" dirty="0">
              <a:latin typeface="Times New Roman" charset="0"/>
              <a:cs typeface="+mn-cs"/>
            </a:endParaRPr>
          </a:p>
        </p:txBody>
      </p:sp>
    </p:spTree>
    <p:extLst>
      <p:ext uri="{BB962C8B-B14F-4D97-AF65-F5344CB8AC3E}">
        <p14:creationId xmlns:p14="http://schemas.microsoft.com/office/powerpoint/2010/main" val="632052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24</a:t>
            </a:fld>
            <a:endParaRPr lang="en-US" sz="1200" b="0" dirty="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strike="noStrike" kern="1200" dirty="0">
                <a:solidFill>
                  <a:schemeClr val="tx1"/>
                </a:solidFill>
                <a:latin typeface="Times New Roman" charset="0"/>
                <a:ea typeface="ＭＳ Ｐゴシック" charset="0"/>
                <a:cs typeface="ＭＳ Ｐゴシック" charset="0"/>
              </a:rPr>
              <a:t>When applying for a variance, your regulatory authority may require you to submit a HACCP plan. The plan must meet the requirements in the slide.</a:t>
            </a:r>
          </a:p>
          <a:p>
            <a:pPr>
              <a:buFont typeface="Arial" panose="020B0604020202020204" pitchFamily="34" charset="0"/>
              <a:buChar char="•"/>
            </a:pPr>
            <a:r>
              <a:rPr lang="en-US" sz="1200" kern="1200" dirty="0">
                <a:solidFill>
                  <a:schemeClr val="tx1"/>
                </a:solidFill>
                <a:latin typeface="Times New Roman" pitchFamily="18" charset="0"/>
                <a:ea typeface="ＭＳ Ｐゴシック" charset="0"/>
                <a:cs typeface="ＭＳ Ｐゴシック" charset="0"/>
              </a:rPr>
              <a:t>   The HACCP plan must account for any food safety risks related to the way you plan to prep the food item.</a:t>
            </a:r>
          </a:p>
          <a:p>
            <a:pPr>
              <a:buFont typeface="Arial" panose="020B0604020202020204" pitchFamily="34" charset="0"/>
              <a:buChar char="•"/>
            </a:pPr>
            <a:r>
              <a:rPr lang="en-US" sz="1200" kern="1200" dirty="0">
                <a:solidFill>
                  <a:schemeClr val="tx1"/>
                </a:solidFill>
                <a:latin typeface="Times New Roman" pitchFamily="18" charset="0"/>
                <a:ea typeface="ＭＳ Ｐゴシック" charset="0"/>
                <a:cs typeface="ＭＳ Ｐゴシック" charset="0"/>
              </a:rPr>
              <a:t>   You must comply with the HACCP Plan and procedures submitted.</a:t>
            </a:r>
          </a:p>
        </p:txBody>
      </p:sp>
    </p:spTree>
    <p:extLst>
      <p:ext uri="{BB962C8B-B14F-4D97-AF65-F5344CB8AC3E}">
        <p14:creationId xmlns:p14="http://schemas.microsoft.com/office/powerpoint/2010/main" val="241077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sz="1200" b="1" kern="1200" dirty="0">
                <a:solidFill>
                  <a:schemeClr val="tx1"/>
                </a:solidFill>
                <a:latin typeface="Times New Roman" charset="0"/>
                <a:ea typeface="ＭＳ Ｐゴシック" charset="0"/>
                <a:cs typeface="ＭＳ Ｐゴシック" charset="0"/>
              </a:rPr>
              <a:t>Instructor Notes</a:t>
            </a:r>
          </a:p>
          <a:p>
            <a:pPr marL="171450" indent="-171450" eaLnBrk="1" hangingPunct="1">
              <a:buFont typeface="Arial" panose="020B0604020202020204" pitchFamily="34" charset="0"/>
              <a:buChar char="•"/>
              <a:defRPr/>
            </a:pPr>
            <a:r>
              <a:rPr lang="en-US" sz="1200" b="0" strike="noStrike" kern="1200" dirty="0">
                <a:solidFill>
                  <a:schemeClr val="tx1"/>
                </a:solidFill>
                <a:latin typeface="Times New Roman" charset="0"/>
                <a:ea typeface="ＭＳ Ｐゴシック" charset="0"/>
                <a:cs typeface="ＭＳ Ｐゴシック" charset="0"/>
              </a:rPr>
              <a:t>You must maintain and provide records requested by the regulatory authority. Those records must show that you are regularly meeting the requirements listed in the slide.</a:t>
            </a:r>
            <a:endParaRPr lang="en-US" b="1" dirty="0">
              <a:latin typeface="Times New Roman" charset="0"/>
              <a:cs typeface="+mn-cs"/>
            </a:endParaRPr>
          </a:p>
        </p:txBody>
      </p:sp>
    </p:spTree>
    <p:extLst>
      <p:ext uri="{BB962C8B-B14F-4D97-AF65-F5344CB8AC3E}">
        <p14:creationId xmlns:p14="http://schemas.microsoft.com/office/powerpoint/2010/main" val="90628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26</a:t>
            </a:fld>
            <a:endParaRPr lang="en-US" sz="1200" b="0" dirty="0">
              <a:solidFill>
                <a:schemeClr val="tx1"/>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78588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56FD76-1013-024E-B823-7A1F96CDDAA7}" type="slidenum">
              <a:rPr lang="en-US" sz="1200" b="0" smtClean="0">
                <a:solidFill>
                  <a:schemeClr val="tx1"/>
                </a:solidFill>
              </a:rPr>
              <a:pPr eaLnBrk="1" hangingPunct="1">
                <a:defRPr/>
              </a:pPr>
              <a:t>27</a:t>
            </a:fld>
            <a:endParaRPr lang="en-US" sz="1200" b="0" dirty="0">
              <a:solidFill>
                <a:schemeClr val="tx1"/>
              </a:solidFill>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t>Ratites are mostly flightless birds with flat breastbones.</a:t>
            </a:r>
          </a:p>
        </p:txBody>
      </p:sp>
    </p:spTree>
    <p:extLst>
      <p:ext uri="{BB962C8B-B14F-4D97-AF65-F5344CB8AC3E}">
        <p14:creationId xmlns:p14="http://schemas.microsoft.com/office/powerpoint/2010/main" val="2070469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28</a:t>
            </a:fld>
            <a:endParaRPr lang="en-US" sz="1200" b="0" dirty="0">
              <a:solidFill>
                <a:schemeClr val="tx1"/>
              </a:solidFill>
            </a:endParaRPr>
          </a:p>
        </p:txBody>
      </p:sp>
      <p:sp>
        <p:nvSpPr>
          <p:cNvPr id="4567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9439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29</a:t>
            </a:fld>
            <a:endParaRPr lang="en-US" sz="1200" b="0" dirty="0">
              <a:solidFill>
                <a:schemeClr val="tx1"/>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48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3</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1797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30</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dirty="0"/>
          </a:p>
        </p:txBody>
      </p:sp>
    </p:spTree>
    <p:extLst>
      <p:ext uri="{BB962C8B-B14F-4D97-AF65-F5344CB8AC3E}">
        <p14:creationId xmlns:p14="http://schemas.microsoft.com/office/powerpoint/2010/main" val="2070471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31</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650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32</a:t>
            </a:fld>
            <a:endParaRPr lang="en-US" sz="1200" b="0" dirty="0">
              <a:solidFill>
                <a:schemeClr val="tx1"/>
              </a:solidFill>
            </a:endParaRPr>
          </a:p>
        </p:txBody>
      </p:sp>
      <p:sp>
        <p:nvSpPr>
          <p:cNvPr id="45977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1180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33</a:t>
            </a:fld>
            <a:endParaRPr lang="en-US">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Cover the food to prevent its surface from drying out.</a:t>
            </a:r>
          </a:p>
          <a:p>
            <a:pPr marL="171450" indent="-171450">
              <a:buFont typeface="Arial" panose="020B0604020202020204" pitchFamily="34" charset="0"/>
              <a:buChar char="•"/>
            </a:pPr>
            <a:r>
              <a:rPr lang="en-US" dirty="0"/>
              <a:t>Rotate or stir it halfway through the cooking process so that the heat reaches the food more evenly.</a:t>
            </a:r>
          </a:p>
          <a:p>
            <a:pPr marL="171450" indent="-171450">
              <a:buFont typeface="Arial" panose="020B0604020202020204" pitchFamily="34" charset="0"/>
              <a:buChar char="•"/>
            </a:pPr>
            <a:r>
              <a:rPr lang="en-US" dirty="0"/>
              <a:t>Let the covered food stand for at least two minutes after cooking to let the food temperature even out.</a:t>
            </a:r>
          </a:p>
          <a:p>
            <a:pPr marL="171450" indent="-171450">
              <a:buFont typeface="Arial" panose="020B0604020202020204" pitchFamily="34" charset="0"/>
              <a:buChar char="•"/>
            </a:pPr>
            <a:r>
              <a:rPr lang="en-US" dirty="0"/>
              <a:t>Check the temperature in at least two places to make sure that the food is cooked through.</a:t>
            </a:r>
          </a:p>
        </p:txBody>
      </p:sp>
    </p:spTree>
    <p:extLst>
      <p:ext uri="{BB962C8B-B14F-4D97-AF65-F5344CB8AC3E}">
        <p14:creationId xmlns:p14="http://schemas.microsoft.com/office/powerpoint/2010/main" val="1343395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A11A009E-BB96-E74F-BDFB-4AAE64F44DF6}" type="slidenum">
              <a:rPr lang="en-US">
                <a:solidFill>
                  <a:prstClr val="black"/>
                </a:solidFill>
                <a:latin typeface="Arial" charset="0"/>
                <a:ea typeface="ＭＳ Ｐゴシック" charset="0"/>
                <a:cs typeface="ＭＳ Ｐゴシック" charset="0"/>
              </a:rPr>
              <a:pPr/>
              <a:t>34</a:t>
            </a:fld>
            <a:endParaRPr lang="en-US">
              <a:solidFill>
                <a:prstClr val="black"/>
              </a:solidFill>
              <a:latin typeface="Arial" charset="0"/>
              <a:ea typeface="ＭＳ Ｐゴシック" charset="0"/>
              <a:cs typeface="ＭＳ Ｐゴシック" charset="0"/>
            </a:endParaRPr>
          </a:p>
        </p:txBody>
      </p:sp>
      <p:sp>
        <p:nvSpPr>
          <p:cNvPr id="63078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b="1" dirty="0"/>
              <a:t>Instructor Notes</a:t>
            </a:r>
          </a:p>
          <a:p>
            <a:pPr marL="171450" indent="-171450">
              <a:buFont typeface="Arial" panose="020B0604020202020204" pitchFamily="34" charset="0"/>
              <a:buChar char="•"/>
            </a:pPr>
            <a:r>
              <a:rPr lang="en-US" dirty="0"/>
              <a:t>Use a thermometer with a probe that is the correct size for the food. Check the temperature in the thickest part of the food, as shown in the photo. Take at least two readings in different locations.</a:t>
            </a:r>
          </a:p>
          <a:p>
            <a:pPr marL="171450" indent="-171450">
              <a:buFont typeface="Arial" panose="020B0604020202020204" pitchFamily="34" charset="0"/>
              <a:buChar char="•"/>
            </a:pPr>
            <a:r>
              <a:rPr lang="en-US" dirty="0"/>
              <a:t>Avoid overloading ovens, fryers, and other cooking equipment. Overloading may lower the equipment or oil temperature, and the food might not cook fully.</a:t>
            </a:r>
          </a:p>
        </p:txBody>
      </p:sp>
    </p:spTree>
    <p:extLst>
      <p:ext uri="{BB962C8B-B14F-4D97-AF65-F5344CB8AC3E}">
        <p14:creationId xmlns:p14="http://schemas.microsoft.com/office/powerpoint/2010/main" val="2833223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35</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TCS Food must be cooked to the minimum internal temperatures unless a customer requests otherwise.</a:t>
            </a:r>
          </a:p>
        </p:txBody>
      </p:sp>
    </p:spTree>
    <p:extLst>
      <p:ext uri="{BB962C8B-B14F-4D97-AF65-F5344CB8AC3E}">
        <p14:creationId xmlns:p14="http://schemas.microsoft.com/office/powerpoint/2010/main" val="3269536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36</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685800" y="4343400"/>
            <a:ext cx="5486400" cy="4114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remind customers of the risks by posting a notice in your menu. You can also provide this information using brochures, table tents, signs, or other written methods. </a:t>
            </a:r>
            <a:endParaRPr lang="en-US" dirty="0">
              <a:latin typeface="Times New Roman" charset="0"/>
              <a:cs typeface="+mn-cs"/>
            </a:endParaRPr>
          </a:p>
        </p:txBody>
      </p:sp>
    </p:spTree>
    <p:extLst>
      <p:ext uri="{BB962C8B-B14F-4D97-AF65-F5344CB8AC3E}">
        <p14:creationId xmlns:p14="http://schemas.microsoft.com/office/powerpoint/2010/main" val="278662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37</a:t>
            </a:fld>
            <a:endParaRPr lang="en-US" sz="1200" b="0" dirty="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The Food and Drug Administration (FDA) advises against offering raw or undercooked meat, poultry, seafood, or eggs on a children</a:t>
            </a:r>
            <a:r>
              <a:rPr lang="ja-JP" altLang="en-US" dirty="0">
                <a:latin typeface="Times New Roman" charset="0"/>
                <a:cs typeface="+mn-cs"/>
              </a:rPr>
              <a:t>’</a:t>
            </a:r>
            <a:r>
              <a:rPr lang="en-US" dirty="0">
                <a:latin typeface="Times New Roman" charset="0"/>
                <a:cs typeface="+mn-cs"/>
              </a:rPr>
              <a:t>s menu. This is especially true for undercooked ground beef, which may be contaminated with Shiga toxin-producing </a:t>
            </a:r>
            <a:r>
              <a:rPr lang="en-US" i="1" dirty="0">
                <a:latin typeface="Times New Roman" charset="0"/>
                <a:cs typeface="+mn-cs"/>
              </a:rPr>
              <a:t>E. coli </a:t>
            </a:r>
            <a:r>
              <a:rPr lang="en-US" dirty="0">
                <a:latin typeface="Times New Roman" charset="0"/>
                <a:cs typeface="+mn-cs"/>
              </a:rPr>
              <a:t>O157:H7.</a:t>
            </a:r>
          </a:p>
        </p:txBody>
      </p:sp>
    </p:spTree>
    <p:extLst>
      <p:ext uri="{BB962C8B-B14F-4D97-AF65-F5344CB8AC3E}">
        <p14:creationId xmlns:p14="http://schemas.microsoft.com/office/powerpoint/2010/main" val="3910591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38</a:t>
            </a:fld>
            <a:endParaRPr lang="en-US" sz="1200" b="0" dirty="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575414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39</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14294" indent="-114294">
              <a:buFontTx/>
              <a:buChar char="•"/>
              <a:defRPr/>
            </a:pPr>
            <a:r>
              <a:rPr lang="en-US" dirty="0">
                <a:ea typeface="+mn-ea"/>
                <a:cs typeface="+mn-cs"/>
              </a:rPr>
              <a:t>Some operations partially cook food during prep and then finish cooking it just before service. This is called partial cooking, or </a:t>
            </a:r>
            <a:r>
              <a:rPr lang="en-US" dirty="0" err="1">
                <a:ea typeface="+mn-ea"/>
                <a:cs typeface="+mn-cs"/>
              </a:rPr>
              <a:t>parcooking</a:t>
            </a:r>
            <a:r>
              <a:rPr lang="en-US" dirty="0">
                <a:ea typeface="+mn-ea"/>
                <a:cs typeface="+mn-cs"/>
              </a:rPr>
              <a:t>.</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endParaRPr lang="en-US" dirty="0">
              <a:ea typeface="+mn-ea"/>
              <a:cs typeface="+mn-cs"/>
            </a:endParaRPr>
          </a:p>
          <a:p>
            <a:pPr marL="114294" indent="-114294">
              <a:buFontTx/>
              <a:buChar char="•"/>
              <a:defRPr/>
            </a:pPr>
            <a:r>
              <a:rPr lang="en-US" dirty="0">
                <a:ea typeface="+mn-ea"/>
                <a:cs typeface="+mn-cs"/>
              </a:rPr>
              <a:t>You must follow the steps in the slide if you plan to partially cook meat, seafood, poultry, or eggs; or dishes containing these items. </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03800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28986489-272A-FB46-93CE-57340D5F5F95}" type="slidenum">
              <a:rPr lang="en-US">
                <a:solidFill>
                  <a:prstClr val="black"/>
                </a:solidFill>
                <a:latin typeface="Arial" charset="0"/>
                <a:ea typeface="ＭＳ Ｐゴシック" charset="0"/>
                <a:cs typeface="ＭＳ Ｐゴシック" charset="0"/>
              </a:rPr>
              <a:pPr/>
              <a:t>4</a:t>
            </a:fld>
            <a:endParaRPr lang="en-US">
              <a:solidFill>
                <a:prstClr val="black"/>
              </a:solidFill>
              <a:latin typeface="Arial" charset="0"/>
              <a:ea typeface="ＭＳ Ｐゴシック" charset="0"/>
              <a:cs typeface="ＭＳ Ｐゴシック" charset="0"/>
            </a:endParaRPr>
          </a:p>
        </p:txBody>
      </p:sp>
      <p:sp>
        <p:nvSpPr>
          <p:cNvPr id="6041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9343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40</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14294" indent="-114294">
              <a:buFontTx/>
              <a:buChar char="•"/>
              <a:defRPr/>
            </a:pPr>
            <a:r>
              <a:rPr lang="en-US" dirty="0">
                <a:ea typeface="+mn-ea"/>
                <a:cs typeface="+mn-cs"/>
              </a:rPr>
              <a:t>Your local regulatory authority will require you to have written procedures that explain how the food cooked by this process will be prepped and stored. These procedures must be approved by the regulatory authority and describe the items on the slide.</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000283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41</a:t>
            </a:fld>
            <a:endParaRPr lang="en-US" sz="1200" b="0" dirty="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Pathogens grow well in the temperature danger zone. However, they grow much faster at temperatures between 125°F and 70°F (52°C and 21°C). Food must pass through this temperature range quickly to reduce this growth. </a:t>
            </a:r>
          </a:p>
          <a:p>
            <a:pPr marL="114300" indent="-114300" eaLnBrk="1" hangingPunct="1">
              <a:buFontTx/>
              <a:buChar char="•"/>
              <a:defRPr/>
            </a:pPr>
            <a:r>
              <a:rPr lang="en-US" dirty="0">
                <a:latin typeface="Times New Roman" charset="0"/>
                <a:cs typeface="+mn-cs"/>
              </a:rPr>
              <a:t>TCS food must be cooled from 135°F (57°C) to 41°F (5°C) or lower within six hours.</a:t>
            </a:r>
          </a:p>
          <a:p>
            <a:pPr marL="114300" indent="-114300" eaLnBrk="1" hangingPunct="1">
              <a:buFontTx/>
              <a:buChar char="•"/>
              <a:defRPr/>
            </a:pPr>
            <a:r>
              <a:rPr lang="en-US" dirty="0">
                <a:latin typeface="Times New Roman" charset="0"/>
                <a:cs typeface="+mn-cs"/>
              </a:rPr>
              <a:t>First, cool food from 135˚F to 70˚F (57˚C to 21˚C) within the first two hours. </a:t>
            </a:r>
          </a:p>
          <a:p>
            <a:pPr marL="114300" indent="-114300" eaLnBrk="1" hangingPunct="1">
              <a:buFontTx/>
              <a:buChar char="•"/>
              <a:defRPr/>
            </a:pPr>
            <a:r>
              <a:rPr lang="en-US" dirty="0">
                <a:latin typeface="Times New Roman" charset="0"/>
                <a:cs typeface="+mn-cs"/>
              </a:rPr>
              <a:t>Then cool it to 41˚F (5˚C) or lower in the next four hours.</a:t>
            </a:r>
          </a:p>
          <a:p>
            <a:pPr marL="114300" indent="-114300" eaLnBrk="1" hangingPunct="1">
              <a:buFontTx/>
              <a:buChar char="•"/>
              <a:defRPr/>
            </a:pPr>
            <a:r>
              <a:rPr lang="en-US" dirty="0">
                <a:latin typeface="Times New Roman" charset="0"/>
                <a:cs typeface="+mn-cs"/>
              </a:rPr>
              <a:t>If food has not cooled to 70˚F (21˚C) within two hours, it must be reheated and then cooled again.</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3157384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42</a:t>
            </a:fld>
            <a:endParaRPr lang="en-US" sz="1200" b="0" dirty="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537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43</a:t>
            </a:fld>
            <a:endParaRPr lang="en-US" sz="1200" b="0" dirty="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685800" y="4376738"/>
            <a:ext cx="5486400" cy="4114800"/>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denser the food, the more slowly it will cool.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Large food items cool more slowly than smaller items. To let food cool faster, you should reduce its size. Cut large food items into smaller pieces. Divide large containers of food into smaller containers or shallow pans,.</a:t>
            </a:r>
            <a:endParaRPr lang="en-US" dirty="0"/>
          </a:p>
        </p:txBody>
      </p:sp>
    </p:spTree>
    <p:extLst>
      <p:ext uri="{BB962C8B-B14F-4D97-AF65-F5344CB8AC3E}">
        <p14:creationId xmlns:p14="http://schemas.microsoft.com/office/powerpoint/2010/main" val="1948029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44</a:t>
            </a:fld>
            <a:endParaRPr lang="en-US" sz="1200" b="0" dirty="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b="1" dirty="0">
                <a:solidFill>
                  <a:srgbClr val="FF0000"/>
                </a:solidFill>
                <a:latin typeface="Times New Roman" charset="0"/>
                <a:cs typeface="+mn-cs"/>
              </a:rPr>
              <a:t>NEVER</a:t>
            </a:r>
            <a:r>
              <a:rPr lang="en-US" dirty="0">
                <a:latin typeface="Times New Roman" charset="0"/>
                <a:cs typeface="+mn-cs"/>
              </a:rPr>
              <a:t> cool large amounts of hot food in a cooler. Most coolers are not designed to cool large amounts of hot food quickly. Also, placing hot food in a cooler may not move the food through the temperature danger zone quickly enough. </a:t>
            </a:r>
          </a:p>
          <a:p>
            <a:pPr marL="171450" indent="-171450" eaLnBrk="1" hangingPunct="1">
              <a:buFont typeface="Arial" panose="020B0604020202020204" pitchFamily="34" charset="0"/>
              <a:buChar char="•"/>
              <a:defRPr/>
            </a:pPr>
            <a:r>
              <a:rPr lang="en-US" dirty="0">
                <a:latin typeface="Times New Roman" charset="0"/>
                <a:cs typeface="+mn-cs"/>
              </a:rPr>
              <a:t>After dividing food into smaller containers, place them in a clean prep sink or large pot filled with ice water. Stir the food frequently to cool it faster and more evenly.</a:t>
            </a:r>
          </a:p>
          <a:p>
            <a:pPr marL="171450" indent="-171450" eaLnBrk="1" hangingPunct="1">
              <a:buFont typeface="Arial" panose="020B0604020202020204" pitchFamily="34" charset="0"/>
              <a:buChar char="•"/>
              <a:defRPr/>
            </a:pPr>
            <a:r>
              <a:rPr lang="en-US" dirty="0">
                <a:latin typeface="Times New Roman" charset="0"/>
                <a:cs typeface="+mn-cs"/>
              </a:rPr>
              <a:t>Blast chillers blast cold air across food at high speeds to remove heat. They are typically used to cool large amounts of food.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Ice paddles are plastic paddles that can be filled with ice or with water and then frozen. Food stirred with these paddles will cool quickly. </a:t>
            </a:r>
            <a:r>
              <a:rPr lang="en-US" sz="1200" b="0" i="0" u="none" strike="noStrike" kern="1200" baseline="0" dirty="0">
                <a:solidFill>
                  <a:schemeClr val="tx1"/>
                </a:solidFill>
                <a:latin typeface="Times New Roman" pitchFamily="18" charset="0"/>
                <a:ea typeface="ＭＳ Ｐゴシック" charset="0"/>
                <a:cs typeface="ＭＳ Ｐゴシック" charset="0"/>
              </a:rPr>
              <a:t>Food cools even faster when placed in an ice-water bath and stirred with an ice paddle.</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buFont typeface="Arial" panose="020B0604020202020204" pitchFamily="34" charset="0"/>
              <a:buChar char="•"/>
              <a:defRPr/>
            </a:pPr>
            <a:r>
              <a:rPr lang="en-US" dirty="0">
                <a:latin typeface="Times New Roman" charset="0"/>
                <a:cs typeface="+mn-cs"/>
              </a:rPr>
              <a:t>When cooling soups or stews you can add ice or cold water as an ingredient to cool it. To use this method, the recipe is made with less water than required. Cold water or ice is then added after cooking to cool the food and provide the remaining water.</a:t>
            </a:r>
          </a:p>
        </p:txBody>
      </p:sp>
    </p:spTree>
    <p:extLst>
      <p:ext uri="{BB962C8B-B14F-4D97-AF65-F5344CB8AC3E}">
        <p14:creationId xmlns:p14="http://schemas.microsoft.com/office/powerpoint/2010/main" val="719088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45</a:t>
            </a:fld>
            <a:endParaRPr lang="en-US" sz="1200" b="0" dirty="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685800" y="4376738"/>
            <a:ext cx="5486400" cy="4114800"/>
          </a:xfrm>
        </p:spPr>
        <p:txBody>
          <a:bodyPr/>
          <a:lstStyle/>
          <a:p>
            <a:endParaRPr lang="en-US" dirty="0"/>
          </a:p>
        </p:txBody>
      </p:sp>
    </p:spTree>
    <p:extLst>
      <p:ext uri="{BB962C8B-B14F-4D97-AF65-F5344CB8AC3E}">
        <p14:creationId xmlns:p14="http://schemas.microsoft.com/office/powerpoint/2010/main" val="4290979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46</a:t>
            </a:fld>
            <a:endParaRPr lang="en-US" sz="1200" b="0" dirty="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685800" y="4437185"/>
            <a:ext cx="5608638" cy="61229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These guidelines apply to all heating methods, such as ovens or microwave ovens.</a:t>
            </a:r>
          </a:p>
          <a:p>
            <a:pPr>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7478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FEEF6D3A-1AE2-F547-A87C-4E254512A2D0}" type="slidenum">
              <a:rPr lang="en-US">
                <a:solidFill>
                  <a:srgbClr val="000000"/>
                </a:solidFill>
                <a:latin typeface="Arial" charset="0"/>
                <a:ea typeface="ＭＳ Ｐゴシック" charset="0"/>
                <a:cs typeface="ＭＳ Ｐゴシック" charset="0"/>
              </a:rPr>
              <a:pPr/>
              <a:t>5</a:t>
            </a:fld>
            <a:endParaRPr lang="en-US">
              <a:solidFill>
                <a:srgbClr val="000000"/>
              </a:solidFill>
              <a:latin typeface="Arial" charset="0"/>
              <a:ea typeface="ＭＳ Ｐゴシック" charset="0"/>
              <a:cs typeface="ＭＳ Ｐゴシック" charset="0"/>
            </a:endParaRPr>
          </a:p>
        </p:txBody>
      </p:sp>
      <p:sp>
        <p:nvSpPr>
          <p:cNvPr id="605187" name="Rectangle 2"/>
          <p:cNvSpPr>
            <a:spLocks noGrp="1" noRot="1" noChangeAspect="1" noChangeArrowheads="1" noTextEdit="1"/>
          </p:cNvSpPr>
          <p:nvPr>
            <p:ph type="sldImg"/>
          </p:nvPr>
        </p:nvSpPr>
        <p:spPr>
          <a:ln/>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8064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E82FBDB9-53B8-ED4B-BE93-5F5D2AC88E1C}" type="slidenum">
              <a:rPr lang="en-US">
                <a:solidFill>
                  <a:srgbClr val="000000"/>
                </a:solidFill>
                <a:latin typeface="Arial" charset="0"/>
                <a:ea typeface="ＭＳ Ｐゴシック" charset="0"/>
                <a:cs typeface="ＭＳ Ｐゴシック" charset="0"/>
              </a:rPr>
              <a:pPr/>
              <a:t>6</a:t>
            </a:fld>
            <a:endParaRPr lang="en-US">
              <a:solidFill>
                <a:srgbClr val="000000"/>
              </a:solidFill>
              <a:latin typeface="Arial" charset="0"/>
              <a:ea typeface="ＭＳ Ｐゴシック" charset="0"/>
              <a:cs typeface="ＭＳ Ｐゴシック" charset="0"/>
            </a:endParaRPr>
          </a:p>
        </p:txBody>
      </p:sp>
      <p:sp>
        <p:nvSpPr>
          <p:cNvPr id="606211" name="Rectangle 2"/>
          <p:cNvSpPr>
            <a:spLocks noGrp="1" noRot="1" noChangeAspect="1" noChangeArrowheads="1" noTextEdit="1"/>
          </p:cNvSpPr>
          <p:nvPr>
            <p:ph type="sldImg"/>
          </p:nvPr>
        </p:nvSpPr>
        <p:spPr>
          <a:ln/>
        </p:spPr>
      </p:sp>
      <p:sp>
        <p:nvSpPr>
          <p:cNvPr id="606212" name="Rectangle 3"/>
          <p:cNvSpPr>
            <a:spLocks noGrp="1" noChangeArrowheads="1"/>
          </p:cNvSpPr>
          <p:nvPr>
            <p:ph type="body" idx="1"/>
          </p:nvPr>
        </p:nvSpPr>
        <p:spPr>
          <a:xfrm>
            <a:off x="857251" y="4395554"/>
            <a:ext cx="5204067"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4" tIns="45541" rIns="91084" bIns="45541"/>
          <a:lstStyle/>
          <a:p>
            <a:pPr marL="109047" indent="-109047"/>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Food must be offered to customers in a way that does not mislead or misinform them. Customers must be able to judge the true appearance, color, and quality of food.</a:t>
            </a:r>
          </a:p>
        </p:txBody>
      </p:sp>
    </p:spTree>
    <p:extLst>
      <p:ext uri="{BB962C8B-B14F-4D97-AF65-F5344CB8AC3E}">
        <p14:creationId xmlns:p14="http://schemas.microsoft.com/office/powerpoint/2010/main" val="2047626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4730E5B0-4F85-4C49-9967-D376A28D04CC}" type="slidenum">
              <a:rPr lang="en-US">
                <a:solidFill>
                  <a:srgbClr val="000000"/>
                </a:solidFill>
                <a:latin typeface="Arial" charset="0"/>
                <a:ea typeface="ＭＳ Ｐゴシック" charset="0"/>
                <a:cs typeface="ＭＳ Ｐゴシック" charset="0"/>
              </a:rPr>
              <a:pPr/>
              <a:t>7</a:t>
            </a:fld>
            <a:endParaRPr lang="en-US">
              <a:solidFill>
                <a:srgbClr val="000000"/>
              </a:solidFill>
              <a:latin typeface="Arial" charset="0"/>
              <a:ea typeface="ＭＳ Ｐゴシック" charset="0"/>
              <a:cs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xfrm>
            <a:off x="857251" y="4395554"/>
            <a:ext cx="5204067"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4" tIns="45541" rIns="91084" bIns="45541"/>
          <a:lstStyle/>
          <a:p>
            <a:pPr marL="109047" indent="-109047"/>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Food that has become unsafe must be thrown out unless it can be safely reconditioned. All food—especially ready-to-eat food—must be thrown out in the situations highlighted in the slide.</a:t>
            </a:r>
          </a:p>
          <a:p>
            <a:pPr marL="171450" indent="-171450">
              <a:buFont typeface="Arial" panose="020B0604020202020204" pitchFamily="34" charset="0"/>
              <a:buChar char="•"/>
            </a:pPr>
            <a:r>
              <a:rPr lang="en-US" dirty="0">
                <a:latin typeface="Times New Roman" charset="0"/>
                <a:ea typeface="ＭＳ Ｐゴシック" charset="0"/>
                <a:cs typeface="ＭＳ Ｐゴシック" charset="0"/>
              </a:rPr>
              <a:t>Sometimes food can be restored to a safe condition. This is called reconditioning. For example, a hot food that has not been held at the correct temperature may be reheated if it has not been in the temperature danger zone for more than two hours.</a:t>
            </a:r>
          </a:p>
        </p:txBody>
      </p:sp>
    </p:spTree>
    <p:extLst>
      <p:ext uri="{BB962C8B-B14F-4D97-AF65-F5344CB8AC3E}">
        <p14:creationId xmlns:p14="http://schemas.microsoft.com/office/powerpoint/2010/main" val="121955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8</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When frozen food is thawed and exposed to the temperature danger zone, pathogens in the food will begin to grow. To reduce this growth,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thaw food at room temperature. </a:t>
            </a:r>
            <a:endParaRPr lang="en-US" dirty="0">
              <a:latin typeface="Times New Roman" charset="0"/>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Thaw food in a cooler, keeping its temperature at 41</a:t>
            </a:r>
            <a:r>
              <a:rPr lang="en-US" dirty="0">
                <a:solidFill>
                  <a:srgbClr val="000000"/>
                </a:solidFill>
                <a:ea typeface="ＭＳ Ｐゴシック"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F (5</a:t>
            </a:r>
            <a:r>
              <a:rPr lang="en-US" dirty="0">
                <a:solidFill>
                  <a:srgbClr val="000000"/>
                </a:solidFill>
                <a:ea typeface="ＭＳ Ｐゴシック"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C) or lower. This requires advance planning. Larger items, such as a turkey, can take several days to thaw completely in a cooler.</a:t>
            </a:r>
          </a:p>
          <a:p>
            <a:pPr marL="171450" indent="-171450" eaLnBrk="1" hangingPunct="1">
              <a:buFont typeface="Arial" panose="020B0604020202020204" pitchFamily="34" charset="0"/>
              <a:buChar char="•"/>
            </a:pPr>
            <a:r>
              <a:rPr lang="en-US" dirty="0">
                <a:latin typeface="Times New Roman" charset="0"/>
              </a:rPr>
              <a:t>When thawing food under running water, the flow of the water must be strong enough to wash loose food bits into the drain. Always use a clean and sanitized food-prep sink when thawing food this way. Never let the temperature of the food go above 41°F (5°C) for longer than four hours. This includes the time it takes to thaw the food plus the time it takes to prep or cool it. The photo shows the correct way to thaw food under running water.</a:t>
            </a:r>
          </a:p>
        </p:txBody>
      </p:sp>
    </p:spTree>
    <p:extLst>
      <p:ext uri="{BB962C8B-B14F-4D97-AF65-F5344CB8AC3E}">
        <p14:creationId xmlns:p14="http://schemas.microsoft.com/office/powerpoint/2010/main" val="176102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9</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After food is thawed in a microwave oven, it must be cooked in conventional cooking equipment, such as an oven.</a:t>
            </a:r>
          </a:p>
          <a:p>
            <a:pPr marL="171450" indent="-171450" eaLnBrk="1" hangingPunct="1">
              <a:buFont typeface="Arial" panose="020B0604020202020204" pitchFamily="34" charset="0"/>
              <a:buChar char="•"/>
            </a:pPr>
            <a:r>
              <a:rPr lang="en-US" dirty="0">
                <a:latin typeface="Times New Roman" charset="0"/>
              </a:rPr>
              <a:t>Thaw food as part of the cooking process. For example, frozen hamburger patties can go straight from the freezer onto a grill without first being thawed. Frozen chicken can go straight into a deep fryer. These items cook quickly enough from the frozen state to pass through the temperature danger zone without harm. However, always verify the final internal cooking temperature with a thermometer.</a:t>
            </a:r>
          </a:p>
          <a:p>
            <a:pPr marL="171450" indent="-171450" eaLnBrk="1" hangingPunct="1">
              <a:buFont typeface="Arial" panose="020B0604020202020204" pitchFamily="34" charset="0"/>
              <a:buChar char="•"/>
            </a:pPr>
            <a:r>
              <a:rPr lang="en-US" dirty="0">
                <a:latin typeface="Times New Roman" charset="0"/>
              </a:rPr>
              <a:t>Some frozen food may also be slacked before cooking. Slacking is the gradual thawing of frozen food to prep it for deep-frying. This allows even heating during cooking. For example, you might slack frozen breaded chicken breasts by having them warm from –10°F (–23°C) to 25°F (–4°C).</a:t>
            </a:r>
          </a:p>
          <a:p>
            <a:pPr marL="171450" indent="-171450" eaLnBrk="1" hangingPunct="1">
              <a:buFont typeface="Arial" panose="020B0604020202020204" pitchFamily="34" charset="0"/>
              <a:buChar char="•"/>
            </a:pPr>
            <a:r>
              <a:rPr lang="en-US" dirty="0">
                <a:latin typeface="Times New Roman" charset="0"/>
              </a:rPr>
              <a:t>Slack food just before you cook it. Do not let it get any warmer than 41°F (5°C). If your regulatory authority allows slacking at room temperature, have a system that ensures the item does not exceed 41°F (5°C).</a:t>
            </a:r>
          </a:p>
        </p:txBody>
      </p:sp>
    </p:spTree>
    <p:extLst>
      <p:ext uri="{BB962C8B-B14F-4D97-AF65-F5344CB8AC3E}">
        <p14:creationId xmlns:p14="http://schemas.microsoft.com/office/powerpoint/2010/main" val="373821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7300790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797975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30094893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1835080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214970054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20263044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26189025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11123266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92584362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32380962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339797095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14014426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18425693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34708779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242413742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27509702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27954971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baseline="0" dirty="0">
                <a:solidFill>
                  <a:schemeClr val="tx1"/>
                </a:solidFill>
                <a:latin typeface="Arial"/>
                <a:cs typeface="Arial"/>
              </a:rPr>
              <a:t> </a:t>
            </a:r>
            <a:r>
              <a:rPr lang="en-US" sz="3000" b="1" i="0" dirty="0" err="1">
                <a:solidFill>
                  <a:schemeClr val="tx1"/>
                </a:solidFill>
                <a:latin typeface="Arial"/>
                <a:cs typeface="Arial"/>
              </a:rPr>
              <a:t>Coursebook</a:t>
            </a:r>
            <a:r>
              <a:rPr lang="en-US" sz="3000" b="1" i="0" dirty="0">
                <a:solidFill>
                  <a:schemeClr val="tx1"/>
                </a:solidFill>
                <a:latin typeface="Arial"/>
                <a:cs typeface="Arial"/>
              </a:rPr>
              <a:t>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987718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428296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719499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8881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693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0444715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2697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758974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column Content_2 imag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hasCustomPrompt="1"/>
          </p:nvPr>
        </p:nvSpPr>
        <p:spPr>
          <a:xfrm>
            <a:off x="4652176" y="1873878"/>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15" name="Picture Placeholder 10"/>
          <p:cNvSpPr>
            <a:spLocks noGrp="1"/>
          </p:cNvSpPr>
          <p:nvPr>
            <p:ph type="pic" sz="quarter" idx="17"/>
          </p:nvPr>
        </p:nvSpPr>
        <p:spPr>
          <a:xfrm>
            <a:off x="7267786"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Text Placeholder 15"/>
          <p:cNvSpPr>
            <a:spLocks noGrp="1"/>
          </p:cNvSpPr>
          <p:nvPr>
            <p:ph type="body" sz="quarter" idx="18" hasCustomPrompt="1"/>
          </p:nvPr>
        </p:nvSpPr>
        <p:spPr>
          <a:xfrm>
            <a:off x="2036566" y="1863246"/>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20" name="Picture Placeholder 10"/>
          <p:cNvSpPr>
            <a:spLocks noGrp="1"/>
          </p:cNvSpPr>
          <p:nvPr>
            <p:ph type="pic" sz="quarter" idx="19"/>
          </p:nvPr>
        </p:nvSpPr>
        <p:spPr>
          <a:xfrm>
            <a:off x="187719"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6993170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6807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102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26627032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67096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98039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87826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72107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1075798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220764"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1908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70932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559009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0076535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01491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7153916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919301016"/>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15751426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80569375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345644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2155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83654914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796879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9713841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9966200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35380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86852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4690719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66137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2329152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751135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3855992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63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9095370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34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89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743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533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507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58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751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631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50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79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40400833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372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229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7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389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3985139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848019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28457625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3510564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2956189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366630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034538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3396136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1446065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2960942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707171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885178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1325424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143563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1167141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48.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6164786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00" r:id="rId26"/>
    <p:sldLayoutId id="2147483701" r:id="rId27"/>
    <p:sldLayoutId id="2147483702" r:id="rId28"/>
    <p:sldLayoutId id="2147483703" r:id="rId29"/>
    <p:sldLayoutId id="2147483704" r:id="rId30"/>
    <p:sldLayoutId id="2147483705" r:id="rId31"/>
    <p:sldLayoutId id="2147483732"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756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1.xml"/><Relationship Id="rId4" Type="http://schemas.openxmlformats.org/officeDocument/2006/relationships/image" Target="../media/image8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2.xml"/><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 Id="rId4" Type="http://schemas.openxmlformats.org/officeDocument/2006/relationships/image" Target="../media/image8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7.xml"/><Relationship Id="rId4" Type="http://schemas.openxmlformats.org/officeDocument/2006/relationships/image" Target="../media/image8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18.xml"/><Relationship Id="rId4" Type="http://schemas.openxmlformats.org/officeDocument/2006/relationships/image" Target="../media/image8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19.xml"/><Relationship Id="rId4" Type="http://schemas.openxmlformats.org/officeDocument/2006/relationships/image" Target="../media/image9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20.xml"/><Relationship Id="rId4" Type="http://schemas.openxmlformats.org/officeDocument/2006/relationships/image" Target="../media/image91.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ags" Target="../tags/tag21.xml"/><Relationship Id="rId4" Type="http://schemas.openxmlformats.org/officeDocument/2006/relationships/image" Target="../media/image91.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23.xml"/><Relationship Id="rId4" Type="http://schemas.openxmlformats.org/officeDocument/2006/relationships/image" Target="../media/image9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24.xml"/><Relationship Id="rId4" Type="http://schemas.openxmlformats.org/officeDocument/2006/relationships/image" Target="../media/image94.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27.xml"/><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8.xml"/><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ags" Target="../tags/tag29.xml"/><Relationship Id="rId4" Type="http://schemas.openxmlformats.org/officeDocument/2006/relationships/image" Target="../media/image97.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xml"/><Relationship Id="rId1" Type="http://schemas.openxmlformats.org/officeDocument/2006/relationships/tags" Target="../tags/tag30.xml"/><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tags" Target="../tags/tag31.xml"/><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32.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xml"/><Relationship Id="rId1" Type="http://schemas.openxmlformats.org/officeDocument/2006/relationships/tags" Target="../tags/tag33.xml"/><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tags" Target="../tags/tag34.xml"/><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8.xml"/><Relationship Id="rId1" Type="http://schemas.openxmlformats.org/officeDocument/2006/relationships/tags" Target="../tags/tag35.xml"/><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tags" Target="../tags/tag36.xml"/><Relationship Id="rId4" Type="http://schemas.openxmlformats.org/officeDocument/2006/relationships/image" Target="../media/image104.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xml"/><Relationship Id="rId1" Type="http://schemas.openxmlformats.org/officeDocument/2006/relationships/tags" Target="../tags/tag37.xml"/><Relationship Id="rId4" Type="http://schemas.openxmlformats.org/officeDocument/2006/relationships/image" Target="../media/image104.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38.xml"/><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tags" Target="../tags/tag39.xml"/><Relationship Id="rId4" Type="http://schemas.openxmlformats.org/officeDocument/2006/relationships/image" Target="../media/image106.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40.xml"/><Relationship Id="rId4" Type="http://schemas.openxmlformats.org/officeDocument/2006/relationships/image" Target="../media/image10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8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8.xml"/><Relationship Id="rId1" Type="http://schemas.openxmlformats.org/officeDocument/2006/relationships/tags" Target="../tags/tag41.xml"/><Relationship Id="rId4" Type="http://schemas.openxmlformats.org/officeDocument/2006/relationships/image" Target="../media/image10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8.xml"/><Relationship Id="rId1" Type="http://schemas.openxmlformats.org/officeDocument/2006/relationships/tags" Target="../tags/tag42.xml"/><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8.xml"/><Relationship Id="rId1" Type="http://schemas.openxmlformats.org/officeDocument/2006/relationships/tags" Target="../tags/tag44.xml"/><Relationship Id="rId4" Type="http://schemas.openxmlformats.org/officeDocument/2006/relationships/image" Target="../media/image109.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8.xml"/><Relationship Id="rId1" Type="http://schemas.openxmlformats.org/officeDocument/2006/relationships/tags" Target="../tags/tag45.xml"/><Relationship Id="rId5" Type="http://schemas.openxmlformats.org/officeDocument/2006/relationships/image" Target="../media/image111.tiff"/><Relationship Id="rId4" Type="http://schemas.openxmlformats.org/officeDocument/2006/relationships/image" Target="../media/image110.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ags" Target="../tags/tag47.xml"/><Relationship Id="rId4" Type="http://schemas.openxmlformats.org/officeDocument/2006/relationships/image" Target="../media/image1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9.xml"/><Relationship Id="rId5" Type="http://schemas.openxmlformats.org/officeDocument/2006/relationships/image" Target="../media/image82.jpeg"/><Relationship Id="rId4" Type="http://schemas.openxmlformats.org/officeDocument/2006/relationships/image" Target="../media/image81.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0.xml"/><Relationship Id="rId5" Type="http://schemas.openxmlformats.org/officeDocument/2006/relationships/image" Target="../media/image84.tiff"/><Relationship Id="rId4" Type="http://schemas.openxmlformats.org/officeDocument/2006/relationships/image" Target="../media/image8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1514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Thawing ROP Fish</a:t>
            </a:r>
          </a:p>
        </p:txBody>
      </p:sp>
      <p:sp>
        <p:nvSpPr>
          <p:cNvPr id="4" name="Content Placeholder 3"/>
          <p:cNvSpPr>
            <a:spLocks noGrp="1"/>
          </p:cNvSpPr>
          <p:nvPr>
            <p:ph idx="1"/>
          </p:nvPr>
        </p:nvSpPr>
        <p:spPr/>
        <p:txBody>
          <a:bodyPr/>
          <a:lstStyle/>
          <a:p>
            <a:pPr lvl="1" eaLnBrk="1" hangingPunct="1">
              <a:defRPr/>
            </a:pPr>
            <a:r>
              <a:rPr lang="en-US" dirty="0">
                <a:solidFill>
                  <a:srgbClr val="000000"/>
                </a:solidFill>
              </a:rPr>
              <a:t>Frozen fish received in ROP packaging </a:t>
            </a:r>
            <a:br>
              <a:rPr lang="en-US" dirty="0">
                <a:solidFill>
                  <a:srgbClr val="000000"/>
                </a:solidFill>
              </a:rPr>
            </a:br>
            <a:r>
              <a:rPr lang="en-US" dirty="0">
                <a:solidFill>
                  <a:srgbClr val="000000"/>
                </a:solidFill>
              </a:rPr>
              <a:t>must be thawed carefully.</a:t>
            </a:r>
          </a:p>
          <a:p>
            <a:pPr lvl="1" eaLnBrk="1" hangingPunct="1">
              <a:defRPr/>
            </a:pPr>
            <a:r>
              <a:rPr lang="en-US" dirty="0">
                <a:solidFill>
                  <a:srgbClr val="000000"/>
                </a:solidFill>
              </a:rPr>
              <a:t>If the label states that the product must remain frozen until use, then remove fish from packaging:</a:t>
            </a:r>
          </a:p>
          <a:p>
            <a:pPr marL="695135" lvl="2" eaLnBrk="1" hangingPunct="1">
              <a:defRPr/>
            </a:pPr>
            <a:r>
              <a:rPr lang="en-US" dirty="0">
                <a:solidFill>
                  <a:srgbClr val="000000"/>
                </a:solidFill>
              </a:rPr>
              <a:t>Before thawing under refrigeration</a:t>
            </a:r>
          </a:p>
          <a:p>
            <a:pPr marL="695135" lvl="2" eaLnBrk="1" hangingPunct="1">
              <a:defRPr/>
            </a:pPr>
            <a:r>
              <a:rPr lang="en-US" dirty="0">
                <a:solidFill>
                  <a:srgbClr val="000000"/>
                </a:solidFill>
              </a:rPr>
              <a:t>Before or immediately after thawing </a:t>
            </a:r>
            <a:br>
              <a:rPr lang="en-US" dirty="0">
                <a:solidFill>
                  <a:srgbClr val="000000"/>
                </a:solidFill>
              </a:rPr>
            </a:br>
            <a:r>
              <a:rPr lang="en-US" dirty="0">
                <a:solidFill>
                  <a:srgbClr val="000000"/>
                </a:solidFill>
              </a:rPr>
              <a:t>under running water</a:t>
            </a:r>
          </a:p>
          <a:p>
            <a:endParaRPr lang="en-US" dirty="0"/>
          </a:p>
        </p:txBody>
      </p:sp>
      <p:sp>
        <p:nvSpPr>
          <p:cNvPr id="8"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8-10</a:t>
            </a:r>
          </a:p>
        </p:txBody>
      </p:sp>
      <p:pic>
        <p:nvPicPr>
          <p:cNvPr id="9" name="Picture 1"/>
          <p:cNvPicPr>
            <a:picLocks/>
          </p:cNvPicPr>
          <p:nvPr/>
        </p:nvPicPr>
        <p:blipFill>
          <a:blip r:embed="rId4">
            <a:extLst>
              <a:ext uri="{28A0092B-C50C-407E-A947-70E740481C1C}">
                <a14:useLocalDpi xmlns:a14="http://schemas.microsoft.com/office/drawing/2010/main"/>
              </a:ext>
            </a:extLst>
          </a:blip>
          <a:stretch>
            <a:fillRect/>
          </a:stretch>
        </p:blipFill>
        <p:spPr bwMode="auto">
          <a:xfrm>
            <a:off x="6538119" y="1243013"/>
            <a:ext cx="2103120" cy="2075688"/>
          </a:xfrm>
          <a:prstGeom prst="roundRect">
            <a:avLst>
              <a:gd name="adj" fmla="val 8594"/>
            </a:avLst>
          </a:prstGeom>
          <a:noFill/>
          <a:ln>
            <a:noFill/>
          </a:ln>
          <a:effectLst/>
          <a:extLst/>
        </p:spPr>
      </p:pic>
    </p:spTree>
    <p:custDataLst>
      <p:tags r:id="rId1"/>
    </p:custDataLst>
    <p:extLst>
      <p:ext uri="{BB962C8B-B14F-4D97-AF65-F5344CB8AC3E}">
        <p14:creationId xmlns:p14="http://schemas.microsoft.com/office/powerpoint/2010/main" val="286461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charset="0"/>
                <a:cs typeface="+mn-cs"/>
              </a:rPr>
              <a:t>If packaging fish using a reduced-oxygen packaging method, the fish must:</a:t>
            </a:r>
          </a:p>
          <a:p>
            <a:pPr lvl="1"/>
            <a:r>
              <a:rPr lang="en-US" dirty="0"/>
              <a:t>Be frozen before, during, or after packaging</a:t>
            </a:r>
          </a:p>
          <a:p>
            <a:pPr lvl="1"/>
            <a:r>
              <a:rPr lang="en-US" dirty="0"/>
              <a:t>Include a label that states the fish must be frozen until used</a:t>
            </a:r>
          </a:p>
          <a:p>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8-11</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
        <p:nvSpPr>
          <p:cNvPr id="8" name="Rectangle 13"/>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Prepping Specific Food</a:t>
            </a:r>
          </a:p>
        </p:txBody>
      </p:sp>
    </p:spTree>
    <p:custDataLst>
      <p:tags r:id="rId1"/>
    </p:custDataLst>
    <p:extLst>
      <p:ext uri="{BB962C8B-B14F-4D97-AF65-F5344CB8AC3E}">
        <p14:creationId xmlns:p14="http://schemas.microsoft.com/office/powerpoint/2010/main" val="37347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41" name="Rectangle 13"/>
          <p:cNvSpPr>
            <a:spLocks noGrp="1" noChangeArrowheads="1"/>
          </p:cNvSpPr>
          <p:nvPr>
            <p:ph type="title"/>
          </p:nvPr>
        </p:nvSpPr>
        <p:spPr/>
        <p:txBody>
          <a:bodyPr/>
          <a:lstStyle/>
          <a:p>
            <a:pPr eaLnBrk="1" hangingPunct="1">
              <a:defRPr/>
            </a:pPr>
            <a:r>
              <a:rPr lang="en-US" dirty="0"/>
              <a:t>Prepping Specific Food</a:t>
            </a:r>
          </a:p>
        </p:txBody>
      </p:sp>
      <p:sp>
        <p:nvSpPr>
          <p:cNvPr id="483331" name="Rectangle 3"/>
          <p:cNvSpPr>
            <a:spLocks noGrp="1" noChangeArrowheads="1"/>
          </p:cNvSpPr>
          <p:nvPr>
            <p:ph idx="1"/>
          </p:nvPr>
        </p:nvSpPr>
        <p:spPr/>
        <p:txBody>
          <a:bodyPr/>
          <a:lstStyle/>
          <a:p>
            <a:pPr marL="0" indent="0" eaLnBrk="1" hangingPunct="1">
              <a:tabLst>
                <a:tab pos="571500" algn="l"/>
              </a:tabLst>
              <a:defRPr/>
            </a:pPr>
            <a:r>
              <a:rPr lang="en-US" dirty="0"/>
              <a:t>When prepping meat, seafood, poultry:</a:t>
            </a:r>
          </a:p>
          <a:p>
            <a:pPr marL="571500" lvl="1" indent="-457200" eaLnBrk="1" hangingPunct="1">
              <a:tabLst>
                <a:tab pos="571500" algn="l"/>
              </a:tabLst>
              <a:defRPr/>
            </a:pPr>
            <a:r>
              <a:rPr lang="en-US" dirty="0"/>
              <a:t>Use clean and sanitized work areas, cutting boards, knives, and utensils.</a:t>
            </a:r>
          </a:p>
          <a:p>
            <a:pPr marL="571500" lvl="1" indent="-457200" eaLnBrk="1" hangingPunct="1">
              <a:tabLst>
                <a:tab pos="571500" algn="l"/>
              </a:tabLst>
              <a:defRPr/>
            </a:pPr>
            <a:r>
              <a:rPr lang="en-US" dirty="0"/>
              <a:t>Prep raw meat, poultry, and seafood separately or at different times from fresh produce. </a:t>
            </a:r>
          </a:p>
          <a:p>
            <a:pPr marL="571500" lvl="1" indent="-457200" eaLnBrk="1" hangingPunct="1">
              <a:tabLst>
                <a:tab pos="571500" algn="l"/>
              </a:tabLst>
              <a:defRPr/>
            </a:pPr>
            <a:r>
              <a:rPr lang="en-US" dirty="0"/>
              <a:t>Remove only as much food as can be prepped at one time.</a:t>
            </a:r>
          </a:p>
          <a:p>
            <a:pPr marL="571500" lvl="1" indent="-457200" eaLnBrk="1" hangingPunct="1">
              <a:tabLst>
                <a:tab pos="571500" algn="l"/>
              </a:tabLst>
              <a:defRPr/>
            </a:pPr>
            <a:r>
              <a:rPr lang="en-US" dirty="0"/>
              <a:t>Return raw meat to the cooler as quickly as possible after prepping it.</a:t>
            </a:r>
          </a:p>
        </p:txBody>
      </p:sp>
      <p:sp>
        <p:nvSpPr>
          <p:cNvPr id="3686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8-12</a:t>
            </a:r>
          </a:p>
        </p:txBody>
      </p:sp>
    </p:spTree>
    <p:custDataLst>
      <p:tags r:id="rId1"/>
    </p:custDataLst>
    <p:extLst>
      <p:ext uri="{BB962C8B-B14F-4D97-AF65-F5344CB8AC3E}">
        <p14:creationId xmlns:p14="http://schemas.microsoft.com/office/powerpoint/2010/main" val="102860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6" name="Rectangle 2056"/>
          <p:cNvSpPr>
            <a:spLocks noGrp="1" noChangeArrowheads="1"/>
          </p:cNvSpPr>
          <p:nvPr>
            <p:ph type="title"/>
          </p:nvPr>
        </p:nvSpPr>
        <p:spPr/>
        <p:txBody>
          <a:bodyPr/>
          <a:lstStyle/>
          <a:p>
            <a:pPr eaLnBrk="1" hangingPunct="1">
              <a:defRPr/>
            </a:pPr>
            <a:r>
              <a:rPr lang="en-US" dirty="0"/>
              <a:t>Prepping Specific Food</a:t>
            </a:r>
          </a:p>
        </p:txBody>
      </p:sp>
      <p:sp>
        <p:nvSpPr>
          <p:cNvPr id="475138" name="Rectangle 2"/>
          <p:cNvSpPr>
            <a:spLocks noGrp="1" noChangeArrowheads="1"/>
          </p:cNvSpPr>
          <p:nvPr>
            <p:ph idx="1"/>
          </p:nvPr>
        </p:nvSpPr>
        <p:spPr/>
        <p:txBody>
          <a:bodyPr/>
          <a:lstStyle/>
          <a:p>
            <a:pPr marL="0" indent="0" eaLnBrk="1" hangingPunct="1"/>
            <a:r>
              <a:rPr lang="en-US" dirty="0">
                <a:latin typeface="Arial Narrow" charset="0"/>
              </a:rPr>
              <a:t>When prepping salads containing </a:t>
            </a:r>
            <a:br>
              <a:rPr lang="en-US" dirty="0">
                <a:latin typeface="Arial Narrow" charset="0"/>
              </a:rPr>
            </a:br>
            <a:r>
              <a:rPr lang="en-US" dirty="0">
                <a:latin typeface="Arial Narrow" charset="0"/>
              </a:rPr>
              <a:t>TCS food:</a:t>
            </a:r>
            <a:endParaRPr lang="en-US" sz="2000" i="1" dirty="0">
              <a:solidFill>
                <a:srgbClr val="000000"/>
              </a:solidFill>
              <a:latin typeface="Arial Narrow" charset="0"/>
            </a:endParaRPr>
          </a:p>
          <a:p>
            <a:pPr marL="571500" lvl="1" indent="-457200" eaLnBrk="1" hangingPunct="1"/>
            <a:r>
              <a:rPr lang="en-US" dirty="0">
                <a:solidFill>
                  <a:srgbClr val="000000"/>
                </a:solidFill>
                <a:latin typeface="Arial Narrow" charset="0"/>
              </a:rPr>
              <a:t>Prep the food in small batches.</a:t>
            </a:r>
          </a:p>
          <a:p>
            <a:pPr marL="571500" lvl="1" indent="-457200" eaLnBrk="1" hangingPunct="1"/>
            <a:r>
              <a:rPr lang="en-US" dirty="0">
                <a:solidFill>
                  <a:srgbClr val="000000"/>
                </a:solidFill>
                <a:latin typeface="Arial Narrow" charset="0"/>
              </a:rPr>
              <a:t>Only use leftover TCS ingredients (e.g., pasta, chicken, potatoes) that have been handled safely:</a:t>
            </a:r>
          </a:p>
          <a:p>
            <a:pPr marL="1028700" lvl="2" indent="-342900" eaLnBrk="1" hangingPunct="1"/>
            <a:r>
              <a:rPr lang="en-US" dirty="0">
                <a:solidFill>
                  <a:srgbClr val="000000"/>
                </a:solidFill>
                <a:latin typeface="Arial Narrow" charset="0"/>
              </a:rPr>
              <a:t>Cooked, held, and cooled correctly</a:t>
            </a:r>
          </a:p>
          <a:p>
            <a:pPr marL="1028700" lvl="2" indent="-342900" eaLnBrk="1" hangingPunct="1"/>
            <a:r>
              <a:rPr lang="en-US" dirty="0">
                <a:solidFill>
                  <a:srgbClr val="000000"/>
                </a:solidFill>
                <a:latin typeface="Arial Narrow" charset="0"/>
              </a:rPr>
              <a:t>Stored for less than seven days at 41</a:t>
            </a:r>
            <a:r>
              <a:rPr lang="en-US" dirty="0">
                <a:solidFill>
                  <a:srgbClr val="000000"/>
                </a:solidFill>
                <a:latin typeface="Arial Narrow" charset="0"/>
                <a:ea typeface="ヒラギノ角ゴ Pro W3" charset="0"/>
                <a:cs typeface="Arial" charset="0"/>
              </a:rPr>
              <a:t>˚</a:t>
            </a:r>
            <a:r>
              <a:rPr lang="en-US" dirty="0">
                <a:solidFill>
                  <a:srgbClr val="000000"/>
                </a:solidFill>
                <a:latin typeface="Arial Narrow" charset="0"/>
              </a:rPr>
              <a:t>F (5</a:t>
            </a:r>
            <a:r>
              <a:rPr lang="en-US" dirty="0">
                <a:solidFill>
                  <a:srgbClr val="000000"/>
                </a:solidFill>
                <a:latin typeface="Arial Narrow" charset="0"/>
                <a:ea typeface="ヒラギノ角ゴ Pro W3" charset="0"/>
                <a:cs typeface="Arial" charset="0"/>
              </a:rPr>
              <a:t>˚</a:t>
            </a:r>
            <a:r>
              <a:rPr lang="en-US" dirty="0">
                <a:solidFill>
                  <a:srgbClr val="000000"/>
                </a:solidFill>
                <a:latin typeface="Arial Narrow" charset="0"/>
              </a:rPr>
              <a:t>C) or lower</a:t>
            </a:r>
          </a:p>
          <a:p>
            <a:pPr marL="571500" lvl="1" indent="-457200" eaLnBrk="1" hangingPunct="1">
              <a:buFont typeface="Wingdings" charset="0"/>
              <a:buNone/>
            </a:pPr>
            <a:endParaRPr lang="en-US" dirty="0">
              <a:solidFill>
                <a:srgbClr val="000000"/>
              </a:solidFill>
              <a:latin typeface="Arial Narrow" charset="0"/>
            </a:endParaRPr>
          </a:p>
        </p:txBody>
      </p:sp>
      <p:sp>
        <p:nvSpPr>
          <p:cNvPr id="37892"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8-13</a:t>
            </a:r>
          </a:p>
        </p:txBody>
      </p:sp>
      <p:pic>
        <p:nvPicPr>
          <p:cNvPr id="7"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t="-206"/>
          <a:stretch/>
        </p:blipFill>
        <p:spPr>
          <a:xfrm>
            <a:off x="6523038" y="1243013"/>
            <a:ext cx="2103437" cy="2103120"/>
          </a:xfrm>
        </p:spPr>
      </p:pic>
    </p:spTree>
    <p:custDataLst>
      <p:tags r:id="rId1"/>
    </p:custDataLst>
    <p:extLst>
      <p:ext uri="{BB962C8B-B14F-4D97-AF65-F5344CB8AC3E}">
        <p14:creationId xmlns:p14="http://schemas.microsoft.com/office/powerpoint/2010/main" val="163851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6" name="Rectangle 2056"/>
          <p:cNvSpPr>
            <a:spLocks noGrp="1" noChangeArrowheads="1"/>
          </p:cNvSpPr>
          <p:nvPr>
            <p:ph type="title"/>
          </p:nvPr>
        </p:nvSpPr>
        <p:spPr/>
        <p:txBody>
          <a:bodyPr/>
          <a:lstStyle/>
          <a:p>
            <a:pPr eaLnBrk="1" hangingPunct="1">
              <a:defRPr/>
            </a:pPr>
            <a:r>
              <a:rPr lang="en-US" dirty="0"/>
              <a:t>Prepping Specific Food</a:t>
            </a:r>
          </a:p>
        </p:txBody>
      </p:sp>
      <p:sp>
        <p:nvSpPr>
          <p:cNvPr id="475138" name="Rectangle 2"/>
          <p:cNvSpPr>
            <a:spLocks noGrp="1" noChangeArrowheads="1"/>
          </p:cNvSpPr>
          <p:nvPr>
            <p:ph idx="1"/>
          </p:nvPr>
        </p:nvSpPr>
        <p:spPr/>
        <p:txBody>
          <a:bodyPr/>
          <a:lstStyle/>
          <a:p>
            <a:pPr marL="0" indent="0" eaLnBrk="1" hangingPunct="1">
              <a:defRPr/>
            </a:pPr>
            <a:r>
              <a:rPr lang="en-US" dirty="0"/>
              <a:t>When prepping salads containing </a:t>
            </a:r>
            <a:br>
              <a:rPr lang="en-US" dirty="0"/>
            </a:br>
            <a:r>
              <a:rPr lang="en-US" dirty="0"/>
              <a:t>TCS food: </a:t>
            </a:r>
            <a:endParaRPr lang="en-US" sz="2000" i="1" dirty="0">
              <a:solidFill>
                <a:srgbClr val="000000"/>
              </a:solidFill>
            </a:endParaRPr>
          </a:p>
          <a:p>
            <a:pPr marL="574675" lvl="1" indent="-457200" eaLnBrk="1" hangingPunct="1">
              <a:defRPr/>
            </a:pPr>
            <a:r>
              <a:rPr lang="en-US" dirty="0">
                <a:solidFill>
                  <a:srgbClr val="000000"/>
                </a:solidFill>
              </a:rPr>
              <a:t>Consider chilling ingredients and utensils before use.</a:t>
            </a:r>
          </a:p>
          <a:p>
            <a:pPr marL="574675" lvl="1" indent="-457200" eaLnBrk="1" hangingPunct="1">
              <a:defRPr/>
            </a:pPr>
            <a:r>
              <a:rPr lang="en-US" dirty="0">
                <a:solidFill>
                  <a:srgbClr val="000000"/>
                </a:solidFill>
              </a:rPr>
              <a:t>Leave food in the cooler until all ingredients will be mixed.</a:t>
            </a:r>
          </a:p>
          <a:p>
            <a:pPr marL="571500" lvl="1" indent="-457200" eaLnBrk="1" hangingPunct="1">
              <a:buFont typeface="Wingdings" pitchFamily="2" charset="2"/>
              <a:buNone/>
              <a:defRPr/>
            </a:pPr>
            <a:endParaRPr lang="en-US" dirty="0">
              <a:solidFill>
                <a:srgbClr val="000000"/>
              </a:solidFill>
            </a:endParaRPr>
          </a:p>
        </p:txBody>
      </p:sp>
      <p:sp>
        <p:nvSpPr>
          <p:cNvPr id="38916"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8-14</a:t>
            </a:r>
          </a:p>
        </p:txBody>
      </p:sp>
      <p:pic>
        <p:nvPicPr>
          <p:cNvPr id="10"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t="-206"/>
          <a:stretch/>
        </p:blipFill>
        <p:spPr>
          <a:xfrm>
            <a:off x="6523038" y="1243013"/>
            <a:ext cx="2103437" cy="2103120"/>
          </a:xfrm>
        </p:spPr>
      </p:pic>
    </p:spTree>
    <p:custDataLst>
      <p:tags r:id="rId1"/>
    </p:custDataLst>
    <p:extLst>
      <p:ext uri="{BB962C8B-B14F-4D97-AF65-F5344CB8AC3E}">
        <p14:creationId xmlns:p14="http://schemas.microsoft.com/office/powerpoint/2010/main" val="350099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7" name="Picture 6" descr="SS5eESSc07_p0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30118" y="14478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9640" name="Rectangle 1032"/>
          <p:cNvSpPr>
            <a:spLocks noGrp="1" noChangeArrowheads="1"/>
          </p:cNvSpPr>
          <p:nvPr>
            <p:ph type="title"/>
          </p:nvPr>
        </p:nvSpPr>
        <p:spPr/>
        <p:txBody>
          <a:bodyPr/>
          <a:lstStyle/>
          <a:p>
            <a:pPr eaLnBrk="1" hangingPunct="1">
              <a:defRPr/>
            </a:pPr>
            <a:r>
              <a:rPr lang="en-US" dirty="0"/>
              <a:t>Prepping Specific Food</a:t>
            </a:r>
          </a:p>
        </p:txBody>
      </p:sp>
      <p:sp>
        <p:nvSpPr>
          <p:cNvPr id="477186" name="Rectangle 2"/>
          <p:cNvSpPr>
            <a:spLocks noGrp="1" noChangeArrowheads="1"/>
          </p:cNvSpPr>
          <p:nvPr>
            <p:ph idx="1"/>
          </p:nvPr>
        </p:nvSpPr>
        <p:spPr>
          <a:xfrm>
            <a:off x="409575" y="1108496"/>
            <a:ext cx="5339375" cy="4983163"/>
          </a:xfrm>
        </p:spPr>
        <p:txBody>
          <a:bodyPr/>
          <a:lstStyle/>
          <a:p>
            <a:pPr marL="0" indent="0" eaLnBrk="1" hangingPunct="1"/>
            <a:r>
              <a:rPr lang="en-US" dirty="0">
                <a:latin typeface="Arial Narrow" charset="0"/>
              </a:rPr>
              <a:t>When prepping eggs and egg mixtures:</a:t>
            </a:r>
            <a:endParaRPr lang="en-US" i="1" dirty="0">
              <a:solidFill>
                <a:srgbClr val="000000"/>
              </a:solidFill>
              <a:latin typeface="Arial Narrow" charset="0"/>
            </a:endParaRPr>
          </a:p>
          <a:p>
            <a:pPr marL="571500" lvl="1" indent="-457200" eaLnBrk="1" hangingPunct="1"/>
            <a:r>
              <a:rPr lang="en-US" dirty="0">
                <a:solidFill>
                  <a:srgbClr val="000000"/>
                </a:solidFill>
                <a:latin typeface="Arial Narrow" charset="0"/>
              </a:rPr>
              <a:t>Handle pooled eggs (if allowed) with care:</a:t>
            </a:r>
            <a:r>
              <a:rPr lang="en-US" dirty="0">
                <a:latin typeface="Arial Narrow" charset="0"/>
              </a:rPr>
              <a:t> </a:t>
            </a:r>
            <a:endParaRPr lang="en-US" dirty="0">
              <a:solidFill>
                <a:srgbClr val="000000"/>
              </a:solidFill>
              <a:latin typeface="Arial Narrow" charset="0"/>
            </a:endParaRPr>
          </a:p>
          <a:p>
            <a:pPr marL="1028700" lvl="2" indent="-342900" eaLnBrk="1" hangingPunct="1"/>
            <a:r>
              <a:rPr lang="en-US" dirty="0">
                <a:solidFill>
                  <a:srgbClr val="000000"/>
                </a:solidFill>
                <a:latin typeface="Arial Narrow" charset="0"/>
              </a:rPr>
              <a:t>Cook promptly after mixing or store at 41</a:t>
            </a:r>
            <a:r>
              <a:rPr lang="en-US" b="1" dirty="0">
                <a:solidFill>
                  <a:srgbClr val="000000"/>
                </a:solidFill>
                <a:latin typeface="Arial Narrow" charset="0"/>
              </a:rPr>
              <a:t>˚</a:t>
            </a:r>
            <a:r>
              <a:rPr lang="en-US" dirty="0">
                <a:solidFill>
                  <a:srgbClr val="000000"/>
                </a:solidFill>
                <a:latin typeface="Arial Narrow" charset="0"/>
              </a:rPr>
              <a:t>F (5</a:t>
            </a:r>
            <a:r>
              <a:rPr lang="en-US" b="1" dirty="0">
                <a:solidFill>
                  <a:srgbClr val="000000"/>
                </a:solidFill>
                <a:latin typeface="Arial Narrow" charset="0"/>
              </a:rPr>
              <a:t>˚</a:t>
            </a:r>
            <a:r>
              <a:rPr lang="en-US" dirty="0">
                <a:solidFill>
                  <a:srgbClr val="000000"/>
                </a:solidFill>
                <a:latin typeface="Arial Narrow" charset="0"/>
              </a:rPr>
              <a:t>C) or lower. </a:t>
            </a:r>
          </a:p>
          <a:p>
            <a:pPr marL="1028700" lvl="2" indent="-342900" eaLnBrk="1" hangingPunct="1"/>
            <a:r>
              <a:rPr lang="en-US" dirty="0">
                <a:solidFill>
                  <a:srgbClr val="000000"/>
                </a:solidFill>
                <a:latin typeface="Arial Narrow" charset="0"/>
              </a:rPr>
              <a:t>Clean and sanitize containers between batches.</a:t>
            </a:r>
          </a:p>
          <a:p>
            <a:pPr marL="571500" lvl="1" indent="-457200" eaLnBrk="1" hangingPunct="1"/>
            <a:r>
              <a:rPr lang="en-US" dirty="0">
                <a:solidFill>
                  <a:srgbClr val="000000"/>
                </a:solidFill>
                <a:latin typeface="Arial Narrow" charset="0"/>
              </a:rPr>
              <a:t>Consider using pasteurized shell eggs or egg products for dishes that need little or no cooking.</a:t>
            </a:r>
          </a:p>
          <a:p>
            <a:pPr marL="571500" lvl="1" indent="-457200" eaLnBrk="1" hangingPunct="1"/>
            <a:r>
              <a:rPr lang="en-US" dirty="0">
                <a:latin typeface="Arial Narrow" charset="0"/>
              </a:rPr>
              <a:t>Promptly clean and sanitize equipment used to prep eggs.</a:t>
            </a:r>
          </a:p>
          <a:p>
            <a:pPr marL="571500" lvl="1" indent="-457200" eaLnBrk="1" hangingPunct="1">
              <a:buFont typeface="Wingdings" charset="0"/>
              <a:buNone/>
            </a:pPr>
            <a:endParaRPr lang="en-US" dirty="0">
              <a:solidFill>
                <a:srgbClr val="000000"/>
              </a:solidFill>
              <a:latin typeface="Arial Narrow" charset="0"/>
            </a:endParaRPr>
          </a:p>
          <a:p>
            <a:pPr marL="571500" lvl="1" indent="-457200" eaLnBrk="1" hangingPunct="1">
              <a:buFont typeface="Wingdings" charset="0"/>
              <a:buNone/>
            </a:pPr>
            <a:endParaRPr lang="en-US" dirty="0">
              <a:solidFill>
                <a:srgbClr val="000000"/>
              </a:solidFill>
              <a:latin typeface="Arial Narrow" charset="0"/>
            </a:endParaRPr>
          </a:p>
        </p:txBody>
      </p:sp>
      <p:sp>
        <p:nvSpPr>
          <p:cNvPr id="39942"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8-15</a:t>
            </a:r>
          </a:p>
        </p:txBody>
      </p:sp>
    </p:spTree>
    <p:custDataLst>
      <p:tags r:id="rId1"/>
    </p:custDataLst>
    <p:extLst>
      <p:ext uri="{BB962C8B-B14F-4D97-AF65-F5344CB8AC3E}">
        <p14:creationId xmlns:p14="http://schemas.microsoft.com/office/powerpoint/2010/main" val="335725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43" name="Rectangle 11"/>
          <p:cNvSpPr>
            <a:spLocks noGrp="1" noChangeArrowheads="1"/>
          </p:cNvSpPr>
          <p:nvPr>
            <p:ph type="title"/>
          </p:nvPr>
        </p:nvSpPr>
        <p:spPr/>
        <p:txBody>
          <a:bodyPr/>
          <a:lstStyle/>
          <a:p>
            <a:pPr eaLnBrk="1" hangingPunct="1">
              <a:defRPr/>
            </a:pPr>
            <a:r>
              <a:rPr lang="en-US" dirty="0"/>
              <a:t>Prepping Specific Food</a:t>
            </a:r>
          </a:p>
        </p:txBody>
      </p:sp>
      <p:sp>
        <p:nvSpPr>
          <p:cNvPr id="479235"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rPr>
              <a:t>When prepping eggs and egg mixtures:</a:t>
            </a:r>
            <a:endParaRPr lang="en-US" i="1" dirty="0">
              <a:solidFill>
                <a:srgbClr val="000000"/>
              </a:solidFill>
              <a:latin typeface="Arial Narrow" charset="0"/>
            </a:endParaRPr>
          </a:p>
          <a:p>
            <a:pPr marL="571500" lvl="1" indent="-457200" eaLnBrk="1" hangingPunct="1">
              <a:defRPr/>
            </a:pPr>
            <a:r>
              <a:rPr lang="en-US" dirty="0"/>
              <a:t>Take special care when serving a high-risk population:</a:t>
            </a:r>
          </a:p>
          <a:p>
            <a:pPr marL="1028700" lvl="2" indent="-342900" eaLnBrk="1" hangingPunct="1">
              <a:defRPr/>
            </a:pPr>
            <a:r>
              <a:rPr lang="en-US" dirty="0"/>
              <a:t>Use pasteurized eggs or egg products when serving raw or undercooked dishes.</a:t>
            </a:r>
          </a:p>
          <a:p>
            <a:pPr marL="1028700" lvl="2" indent="-342900" eaLnBrk="1" hangingPunct="1">
              <a:defRPr/>
            </a:pPr>
            <a:r>
              <a:rPr lang="en-US" dirty="0"/>
              <a:t>Unpasteurized shell eggs can be used if the dish will be cooked all the way through (e.g., omelets, cakes).</a:t>
            </a:r>
          </a:p>
          <a:p>
            <a:pPr marL="1028700" lvl="2" indent="-342900" eaLnBrk="1" hangingPunct="1">
              <a:defRPr/>
            </a:pPr>
            <a:r>
              <a:rPr lang="en-US" dirty="0"/>
              <a:t>Use pasteurized shell eggs if eggs will be pooled.</a:t>
            </a:r>
          </a:p>
          <a:p>
            <a:pPr marL="571500" lvl="1" indent="-457200" eaLnBrk="1" hangingPunct="1">
              <a:defRPr/>
            </a:pPr>
            <a:r>
              <a:rPr lang="en-US" dirty="0"/>
              <a:t>Promptly clean and sanitize all equipment and utensils used to prep eggs.</a:t>
            </a:r>
          </a:p>
          <a:p>
            <a:pPr marL="571500" lvl="1" indent="-457200" eaLnBrk="1" hangingPunct="1">
              <a:buFont typeface="Wingdings" pitchFamily="2" charset="2"/>
              <a:buNone/>
              <a:defRPr/>
            </a:pPr>
            <a:endParaRPr lang="en-US" dirty="0"/>
          </a:p>
        </p:txBody>
      </p:sp>
      <p:sp>
        <p:nvSpPr>
          <p:cNvPr id="4096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8-16</a:t>
            </a:r>
          </a:p>
        </p:txBody>
      </p:sp>
      <p:pic>
        <p:nvPicPr>
          <p:cNvPr id="6" name="Picture 6" descr="SS5eESSc07_p0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30118" y="14478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439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1277968" name="Rectangle 16"/>
          <p:cNvSpPr>
            <a:spLocks noGrp="1" noChangeArrowheads="1"/>
          </p:cNvSpPr>
          <p:nvPr>
            <p:ph type="title"/>
          </p:nvPr>
        </p:nvSpPr>
        <p:spPr/>
        <p:txBody>
          <a:bodyPr/>
          <a:lstStyle/>
          <a:p>
            <a:pPr eaLnBrk="1" hangingPunct="1">
              <a:defRPr/>
            </a:pPr>
            <a:r>
              <a:rPr lang="en-US" dirty="0"/>
              <a:t>Prepping Specific Food</a:t>
            </a:r>
          </a:p>
        </p:txBody>
      </p:sp>
      <p:sp>
        <p:nvSpPr>
          <p:cNvPr id="1277954" name="Rectangle 2"/>
          <p:cNvSpPr>
            <a:spLocks noGrp="1" noChangeArrowheads="1"/>
          </p:cNvSpPr>
          <p:nvPr>
            <p:ph idx="1"/>
          </p:nvPr>
        </p:nvSpPr>
        <p:spPr/>
        <p:txBody>
          <a:bodyPr/>
          <a:lstStyle/>
          <a:p>
            <a:pPr marL="0" indent="0" eaLnBrk="1" hangingPunct="1">
              <a:defRPr/>
            </a:pPr>
            <a:r>
              <a:rPr lang="en-US" dirty="0"/>
              <a:t>When prepping battered or breaded food:</a:t>
            </a:r>
            <a:endParaRPr lang="en-US" i="1" dirty="0">
              <a:solidFill>
                <a:srgbClr val="000000"/>
              </a:solidFill>
            </a:endParaRPr>
          </a:p>
          <a:p>
            <a:pPr marL="571500" lvl="1" indent="-457200" eaLnBrk="1" hangingPunct="1">
              <a:defRPr/>
            </a:pPr>
            <a:r>
              <a:rPr lang="en-US" dirty="0">
                <a:solidFill>
                  <a:srgbClr val="000000"/>
                </a:solidFill>
              </a:rPr>
              <a:t>Prep batter in small batches.</a:t>
            </a:r>
          </a:p>
          <a:p>
            <a:pPr marL="571500" lvl="1" indent="-457200" eaLnBrk="1" hangingPunct="1">
              <a:defRPr/>
            </a:pPr>
            <a:r>
              <a:rPr lang="en-US" dirty="0">
                <a:solidFill>
                  <a:srgbClr val="000000"/>
                </a:solidFill>
              </a:rPr>
              <a:t>Store unused batter as quickly as possible.</a:t>
            </a:r>
          </a:p>
          <a:p>
            <a:pPr marL="571500" lvl="1" indent="-457200" eaLnBrk="1" hangingPunct="1">
              <a:defRPr/>
            </a:pPr>
            <a:r>
              <a:rPr lang="en-US" dirty="0">
                <a:solidFill>
                  <a:srgbClr val="000000"/>
                </a:solidFill>
              </a:rPr>
              <a:t>Throw out unused batter or breading after a set amount of time.</a:t>
            </a:r>
          </a:p>
          <a:p>
            <a:pPr marL="571500" lvl="1" indent="-457200" eaLnBrk="1" hangingPunct="1">
              <a:defRPr/>
            </a:pPr>
            <a:r>
              <a:rPr lang="en-US" dirty="0">
                <a:solidFill>
                  <a:srgbClr val="000000"/>
                </a:solidFill>
              </a:rPr>
              <a:t>Cooke food thoroughly.</a:t>
            </a:r>
          </a:p>
          <a:p>
            <a:pPr marL="571500" lvl="1" indent="-457200" eaLnBrk="1" hangingPunct="1">
              <a:defRPr/>
            </a:pPr>
            <a:r>
              <a:rPr lang="en-US" dirty="0">
                <a:solidFill>
                  <a:srgbClr val="000000"/>
                </a:solidFill>
              </a:rPr>
              <a:t>When deep frying:</a:t>
            </a:r>
          </a:p>
          <a:p>
            <a:pPr marL="919163" lvl="2" indent="-457200" eaLnBrk="1" hangingPunct="1">
              <a:defRPr/>
            </a:pPr>
            <a:r>
              <a:rPr lang="en-US" dirty="0">
                <a:solidFill>
                  <a:srgbClr val="000000"/>
                </a:solidFill>
              </a:rPr>
              <a:t>Make sure the oil temperature recovers before loading each batch.</a:t>
            </a:r>
          </a:p>
          <a:p>
            <a:pPr marL="919163" lvl="2" indent="-457200" eaLnBrk="1" hangingPunct="1">
              <a:defRPr/>
            </a:pPr>
            <a:r>
              <a:rPr lang="en-US" dirty="0">
                <a:solidFill>
                  <a:srgbClr val="000000"/>
                </a:solidFill>
              </a:rPr>
              <a:t>Do </a:t>
            </a:r>
            <a:r>
              <a:rPr lang="en-US" dirty="0">
                <a:solidFill>
                  <a:schemeClr val="accent2"/>
                </a:solidFill>
              </a:rPr>
              <a:t>NOT</a:t>
            </a:r>
            <a:r>
              <a:rPr lang="en-US" sz="1800" dirty="0">
                <a:solidFill>
                  <a:srgbClr val="000000"/>
                </a:solidFill>
              </a:rPr>
              <a:t> </a:t>
            </a:r>
            <a:r>
              <a:rPr lang="en-US" dirty="0">
                <a:solidFill>
                  <a:srgbClr val="000000"/>
                </a:solidFill>
              </a:rPr>
              <a:t>overload fryer baskets.</a:t>
            </a:r>
          </a:p>
          <a:p>
            <a:pPr marL="919163" lvl="2" indent="-457200" eaLnBrk="1" hangingPunct="1">
              <a:defRPr/>
            </a:pPr>
            <a:r>
              <a:rPr lang="en-US" dirty="0">
                <a:solidFill>
                  <a:srgbClr val="000000"/>
                </a:solidFill>
              </a:rPr>
              <a:t>Monitor oil and food temperatures and cooking times.</a:t>
            </a:r>
          </a:p>
        </p:txBody>
      </p:sp>
      <p:sp>
        <p:nvSpPr>
          <p:cNvPr id="41989" name="Text Box 1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8-17</a:t>
            </a:r>
          </a:p>
        </p:txBody>
      </p:sp>
    </p:spTree>
    <p:custDataLst>
      <p:tags r:id="rId1"/>
    </p:custDataLst>
    <p:extLst>
      <p:ext uri="{BB962C8B-B14F-4D97-AF65-F5344CB8AC3E}">
        <p14:creationId xmlns:p14="http://schemas.microsoft.com/office/powerpoint/2010/main" val="3827300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41" name="Rectangle 13"/>
          <p:cNvSpPr>
            <a:spLocks noGrp="1" noChangeArrowheads="1"/>
          </p:cNvSpPr>
          <p:nvPr>
            <p:ph type="title"/>
          </p:nvPr>
        </p:nvSpPr>
        <p:spPr/>
        <p:txBody>
          <a:bodyPr/>
          <a:lstStyle/>
          <a:p>
            <a:pPr eaLnBrk="1" hangingPunct="1">
              <a:defRPr/>
            </a:pPr>
            <a:r>
              <a:rPr lang="en-US" dirty="0"/>
              <a:t>Prepping Specific Food</a:t>
            </a:r>
          </a:p>
        </p:txBody>
      </p:sp>
      <p:sp>
        <p:nvSpPr>
          <p:cNvPr id="1020931" name="Rectangle 3"/>
          <p:cNvSpPr>
            <a:spLocks noGrp="1" noChangeArrowheads="1"/>
          </p:cNvSpPr>
          <p:nvPr>
            <p:ph idx="1"/>
          </p:nvPr>
        </p:nvSpPr>
        <p:spPr/>
        <p:txBody>
          <a:bodyPr/>
          <a:lstStyle/>
          <a:p>
            <a:pPr marL="0" indent="0" eaLnBrk="1" hangingPunct="1">
              <a:defRPr/>
            </a:pPr>
            <a:r>
              <a:rPr lang="en-US" dirty="0"/>
              <a:t>To package fresh juice for later sale:</a:t>
            </a:r>
          </a:p>
          <a:p>
            <a:pPr marL="576263" lvl="1" indent="-455613" eaLnBrk="1" hangingPunct="1">
              <a:defRPr/>
            </a:pPr>
            <a:r>
              <a:rPr lang="en-US" dirty="0"/>
              <a:t>The juice must be treated </a:t>
            </a:r>
            <a:br>
              <a:rPr lang="en-US" dirty="0"/>
            </a:br>
            <a:r>
              <a:rPr lang="en-US" dirty="0"/>
              <a:t>(e.g., pasteurized) according </a:t>
            </a:r>
            <a:br>
              <a:rPr lang="en-US" dirty="0"/>
            </a:br>
            <a:r>
              <a:rPr lang="en-US" dirty="0"/>
              <a:t>to an approved HACCP plan.</a:t>
            </a:r>
          </a:p>
          <a:p>
            <a:pPr marL="576263" lvl="1" indent="-455613" eaLnBrk="1" hangingPunct="1">
              <a:defRPr/>
            </a:pPr>
            <a:r>
              <a:rPr lang="en-US" dirty="0"/>
              <a:t>As an alternative, the juice can be labeled with this warning:</a:t>
            </a:r>
          </a:p>
          <a:p>
            <a:pPr marL="468313" lvl="2" indent="0" eaLnBrk="1" hangingPunct="1">
              <a:buNone/>
              <a:defRPr/>
            </a:pPr>
            <a:r>
              <a:rPr lang="en-US" sz="2400" i="1" dirty="0"/>
              <a:t>Warning: This product has not been pasteurized and, therefore, may contain harmful bacteria that can cause serious illness in children, the elderly, and people with weakened immune systems.  </a:t>
            </a:r>
          </a:p>
        </p:txBody>
      </p:sp>
      <p:pic>
        <p:nvPicPr>
          <p:cNvPr id="244740" name="Picture 4" descr="ess07_0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0" y="1295400"/>
            <a:ext cx="274161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8-18</a:t>
            </a:r>
          </a:p>
        </p:txBody>
      </p:sp>
    </p:spTree>
    <p:custDataLst>
      <p:tags r:id="rId1"/>
    </p:custDataLst>
    <p:extLst>
      <p:ext uri="{BB962C8B-B14F-4D97-AF65-F5344CB8AC3E}">
        <p14:creationId xmlns:p14="http://schemas.microsoft.com/office/powerpoint/2010/main" val="386216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8722" name="Rectangle 3"/>
          <p:cNvSpPr>
            <a:spLocks noGrp="1" noChangeArrowheads="1"/>
          </p:cNvSpPr>
          <p:nvPr>
            <p:ph idx="1"/>
          </p:nvPr>
        </p:nvSpPr>
        <p:spPr>
          <a:xfrm>
            <a:off x="409575" y="1143000"/>
            <a:ext cx="5503545" cy="4983163"/>
          </a:xfrm>
        </p:spPr>
        <p:txBody>
          <a:bodyPr/>
          <a:lstStyle/>
          <a:p>
            <a:pPr marL="0" indent="0" eaLnBrk="1" hangingPunct="1">
              <a:tabLst>
                <a:tab pos="571500" algn="l"/>
              </a:tabLst>
              <a:defRPr/>
            </a:pPr>
            <a:r>
              <a:rPr lang="en-US" dirty="0">
                <a:latin typeface="Arial Narrow" charset="0"/>
                <a:cs typeface="+mn-cs"/>
              </a:rPr>
              <a:t>Produce:</a:t>
            </a:r>
          </a:p>
          <a:p>
            <a:pPr lvl="1" eaLnBrk="1" hangingPunct="1">
              <a:tabLst>
                <a:tab pos="571500" algn="l"/>
              </a:tabLst>
              <a:defRPr/>
            </a:pPr>
            <a:r>
              <a:rPr lang="en-US" dirty="0">
                <a:latin typeface="Arial Narrow" charset="0"/>
              </a:rPr>
              <a:t>Make sure produce does not touch surfaces exposed to raw meat, seafood, or poultry.</a:t>
            </a:r>
          </a:p>
          <a:p>
            <a:pPr lvl="1" eaLnBrk="1" hangingPunct="1">
              <a:tabLst>
                <a:tab pos="571500" algn="l"/>
              </a:tabLst>
              <a:defRPr/>
            </a:pPr>
            <a:r>
              <a:rPr lang="en-US" dirty="0">
                <a:latin typeface="Arial Narrow" charset="0"/>
              </a:rPr>
              <a:t>Wash the produce thoroughly before cutting, cooking, or combining it with other ingredients.</a:t>
            </a:r>
          </a:p>
          <a:p>
            <a:pPr lvl="1" eaLnBrk="1" hangingPunct="1">
              <a:tabLst>
                <a:tab pos="571500" algn="l"/>
              </a:tabLst>
              <a:defRPr/>
            </a:pPr>
            <a:r>
              <a:rPr lang="en-US" dirty="0">
                <a:latin typeface="Arial Narrow" charset="0"/>
              </a:rPr>
              <a:t>To wash produce:</a:t>
            </a:r>
          </a:p>
          <a:p>
            <a:pPr lvl="2" eaLnBrk="1" hangingPunct="1">
              <a:tabLst>
                <a:tab pos="571500" algn="l"/>
              </a:tabLst>
              <a:defRPr/>
            </a:pPr>
            <a:r>
              <a:rPr lang="en-US" dirty="0">
                <a:latin typeface="Arial Narrow" charset="0"/>
              </a:rPr>
              <a:t>Use running water a little warmer than the produce.</a:t>
            </a:r>
          </a:p>
          <a:p>
            <a:pPr lvl="2" eaLnBrk="1" hangingPunct="1">
              <a:tabLst>
                <a:tab pos="571500" algn="l"/>
              </a:tabLst>
              <a:defRPr/>
            </a:pPr>
            <a:r>
              <a:rPr lang="en-US" dirty="0">
                <a:latin typeface="Arial Narrow" charset="0"/>
              </a:rPr>
              <a:t>Pull apart leafy greens and rinse thoroughly.</a:t>
            </a:r>
          </a:p>
          <a:p>
            <a:pPr lvl="1" eaLnBrk="1" hangingPunct="1">
              <a:tabLst>
                <a:tab pos="571500" algn="l"/>
              </a:tabLst>
              <a:defRPr/>
            </a:pPr>
            <a:r>
              <a:rPr lang="en-US" dirty="0">
                <a:latin typeface="Arial Narrow" charset="0"/>
              </a:rPr>
              <a:t>Certain chemicals may be used to wash produce.</a:t>
            </a: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8-19</a:t>
            </a:r>
          </a:p>
        </p:txBody>
      </p:sp>
      <p:pic>
        <p:nvPicPr>
          <p:cNvPr id="8" name="Picture Placeholder 4">
            <a:extLst>
              <a:ext uri="{FF2B5EF4-FFF2-40B4-BE49-F238E27FC236}">
                <a16:creationId xmlns:a16="http://schemas.microsoft.com/office/drawing/2014/main" id="{8742A590-6852-40BF-B1B1-3659CCC81E4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422452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Correct ways for prepping food to prevent cross-contamination and time-temperature abuse</a:t>
            </a:r>
          </a:p>
          <a:p>
            <a:pPr marL="347472" lvl="1" indent="-347472" eaLnBrk="1" hangingPunct="1">
              <a:defRPr/>
            </a:pPr>
            <a:r>
              <a:rPr lang="en-US" dirty="0"/>
              <a:t>Safe methods for thawing food</a:t>
            </a:r>
          </a:p>
          <a:p>
            <a:pPr marL="347472" lvl="1" indent="-347472" eaLnBrk="1" hangingPunct="1">
              <a:defRPr/>
            </a:pPr>
            <a:r>
              <a:rPr lang="en-US" dirty="0"/>
              <a:t>The minimum internal cooking temperatures for TCS food</a:t>
            </a:r>
          </a:p>
          <a:p>
            <a:pPr marL="347472" lvl="1" indent="-347472" eaLnBrk="1" hangingPunct="1">
              <a:defRPr/>
            </a:pPr>
            <a:r>
              <a:rPr lang="en-US" dirty="0"/>
              <a:t>The correct way to cook TCS food in a microwave oven</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2888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9746" name="Rectangle 2"/>
          <p:cNvSpPr>
            <a:spLocks noGrp="1" noChangeArrowheads="1"/>
          </p:cNvSpPr>
          <p:nvPr>
            <p:ph idx="1"/>
          </p:nvPr>
        </p:nvSpPr>
        <p:spPr/>
        <p:txBody>
          <a:bodyPr/>
          <a:lstStyle/>
          <a:p>
            <a:pPr marL="0" indent="0" eaLnBrk="1" hangingPunct="1">
              <a:defRPr/>
            </a:pPr>
            <a:r>
              <a:rPr lang="en-US" dirty="0">
                <a:latin typeface="Arial Narrow" charset="0"/>
                <a:cs typeface="+mn-cs"/>
              </a:rPr>
              <a:t>Produce: </a:t>
            </a:r>
            <a:endParaRPr lang="en-US" sz="2000" i="1" dirty="0">
              <a:latin typeface="Arial Narrow" charset="0"/>
              <a:cs typeface="+mn-cs"/>
            </a:endParaRPr>
          </a:p>
          <a:p>
            <a:pPr lvl="1" eaLnBrk="1" hangingPunct="1">
              <a:defRPr/>
            </a:pPr>
            <a:r>
              <a:rPr lang="en-US" dirty="0">
                <a:latin typeface="Arial Narrow" charset="0"/>
              </a:rPr>
              <a:t>When soaking or storing produce in standing water or an ice-water slurry, do </a:t>
            </a:r>
            <a:r>
              <a:rPr lang="en-US" dirty="0">
                <a:solidFill>
                  <a:schemeClr val="accent2"/>
                </a:solidFill>
                <a:latin typeface="Arial Narrow" charset="0"/>
              </a:rPr>
              <a:t>NOT</a:t>
            </a:r>
            <a:r>
              <a:rPr lang="en-US" dirty="0">
                <a:latin typeface="Arial Narrow" charset="0"/>
              </a:rPr>
              <a:t> mix:</a:t>
            </a: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lvl="1" eaLnBrk="1" hangingPunct="1">
              <a:tabLst>
                <a:tab pos="571500" algn="l"/>
              </a:tabLst>
              <a:defRPr/>
            </a:pPr>
            <a:r>
              <a:rPr lang="en-US" dirty="0">
                <a:latin typeface="Arial Narrow" charset="0"/>
              </a:rPr>
              <a:t>Refrigerate and hold cut melons, cut tomatoes, and cut leafy greens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a:t>
            </a:r>
          </a:p>
          <a:p>
            <a:pPr lvl="1" eaLnBrk="1" hangingPunct="1">
              <a:tabLst>
                <a:tab pos="571500" algn="l"/>
              </a:tabLst>
              <a:defRPr/>
            </a:pPr>
            <a:r>
              <a:rPr lang="en-US" dirty="0">
                <a:latin typeface="Arial Narrow" charset="0"/>
              </a:rPr>
              <a:t>Do </a:t>
            </a:r>
            <a:r>
              <a:rPr lang="en-US" dirty="0">
                <a:solidFill>
                  <a:schemeClr val="accent2"/>
                </a:solidFill>
              </a:rPr>
              <a:t>NOT</a:t>
            </a:r>
            <a:r>
              <a:rPr lang="en-US" dirty="0">
                <a:latin typeface="Arial Narrow" charset="0"/>
              </a:rPr>
              <a:t> serve raw seed sprouts if primarily serving a high-risk population.</a:t>
            </a:r>
          </a:p>
          <a:p>
            <a:pPr lvl="2" eaLnBrk="1" hangingPunct="1">
              <a:defRPr/>
            </a:pPr>
            <a:endParaRPr lang="en-US" dirty="0">
              <a:latin typeface="Arial Narrow" charset="0"/>
            </a:endParaRP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8-20</a:t>
            </a:r>
          </a:p>
        </p:txBody>
      </p:sp>
      <p:pic>
        <p:nvPicPr>
          <p:cNvPr id="9" name="Picture Placeholder 4">
            <a:extLst>
              <a:ext uri="{FF2B5EF4-FFF2-40B4-BE49-F238E27FC236}">
                <a16:creationId xmlns:a16="http://schemas.microsoft.com/office/drawing/2014/main" id="{A2BEC422-9D58-4FD7-8664-5C83015E238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372400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4866" name="Rectangle 3"/>
          <p:cNvSpPr>
            <a:spLocks noGrp="1" noChangeArrowheads="1"/>
          </p:cNvSpPr>
          <p:nvPr>
            <p:ph idx="1"/>
          </p:nvPr>
        </p:nvSpPr>
        <p:spPr>
          <a:xfrm>
            <a:off x="409575" y="1143000"/>
            <a:ext cx="5398558" cy="4983163"/>
          </a:xfrm>
        </p:spPr>
        <p:txBody>
          <a:bodyPr/>
          <a:lstStyle/>
          <a:p>
            <a:pPr marL="0" indent="0" eaLnBrk="1" hangingPunct="1">
              <a:defRPr/>
            </a:pPr>
            <a:r>
              <a:rPr lang="en-US" dirty="0">
                <a:latin typeface="Arial Narrow" charset="0"/>
                <a:cs typeface="+mn-cs"/>
              </a:rPr>
              <a:t>Ice: </a:t>
            </a:r>
          </a:p>
          <a:p>
            <a:pPr lvl="1" eaLnBrk="1" hangingPunct="1">
              <a:defRPr/>
            </a:pPr>
            <a:r>
              <a:rPr lang="en-US" dirty="0"/>
              <a:t>Make ice from water that is safe to drink.</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cold.</a:t>
            </a:r>
          </a:p>
          <a:p>
            <a:pPr lvl="1" eaLnBrk="1" hangingPunct="1">
              <a:defRPr/>
            </a:pPr>
            <a:r>
              <a:rPr lang="en-US" dirty="0">
                <a:latin typeface="Arial Narrow" charset="0"/>
              </a:rPr>
              <a:t>Use clean and sanitized containers and scoops.</a:t>
            </a:r>
          </a:p>
          <a:p>
            <a:pPr lvl="2" eaLnBrk="1" hangingPunct="1">
              <a:defRPr/>
            </a:pPr>
            <a:r>
              <a:rPr lang="en-US" dirty="0"/>
              <a:t>Store scoops outside of the ice machine in a clean, protected location.</a:t>
            </a:r>
          </a:p>
          <a:p>
            <a:pPr lvl="2" eaLnBrk="1" hangingPunct="1">
              <a:defRPr/>
            </a:pPr>
            <a:r>
              <a:rPr lang="en-US" dirty="0">
                <a:solidFill>
                  <a:schemeClr val="accent2"/>
                </a:solidFill>
                <a:latin typeface="Arial Narrow" charset="0"/>
              </a:rPr>
              <a:t>NEVER</a:t>
            </a:r>
            <a:r>
              <a:rPr lang="en-US" dirty="0">
                <a:latin typeface="Arial Narrow" charset="0"/>
              </a:rPr>
              <a:t> hold ice in containers that held chemicals or raw meat, seafood, or poultry.</a:t>
            </a:r>
          </a:p>
          <a:p>
            <a:pPr lvl="2" eaLnBrk="1" hangingPunct="1">
              <a:defRPr/>
            </a:pPr>
            <a:r>
              <a:rPr lang="en-US" dirty="0">
                <a:solidFill>
                  <a:schemeClr val="accent2"/>
                </a:solidFill>
                <a:latin typeface="Arial Narrow" charset="0"/>
              </a:rPr>
              <a:t>NEVER</a:t>
            </a:r>
            <a:r>
              <a:rPr lang="en-US" b="1" dirty="0"/>
              <a:t> </a:t>
            </a:r>
            <a:r>
              <a:rPr lang="en-US" dirty="0"/>
              <a:t>touch ice with hands or use a glass to scoop ice.</a:t>
            </a:r>
            <a:endParaRPr lang="en-US" dirty="0">
              <a:latin typeface="Arial Narrow" charset="0"/>
            </a:endParaRPr>
          </a:p>
          <a:p>
            <a:pPr lvl="1" eaLnBrk="1" hangingPunct="1">
              <a:defRPr/>
            </a:pPr>
            <a:endParaRPr lang="en-US" dirty="0">
              <a:latin typeface="Arial Narrow" charset="0"/>
            </a:endParaRPr>
          </a:p>
          <a:p>
            <a:pPr marL="0" indent="0" eaLnBrk="1" hangingPunct="1">
              <a:defRPr/>
            </a:pPr>
            <a:r>
              <a:rPr lang="en-US" dirty="0">
                <a:latin typeface="Arial Narrow" charset="0"/>
                <a:cs typeface="+mn-cs"/>
              </a:rPr>
              <a:t>  </a:t>
            </a: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8-21</a:t>
            </a:r>
          </a:p>
        </p:txBody>
      </p:sp>
      <p:pic>
        <p:nvPicPr>
          <p:cNvPr id="2" name="Picture 1" descr="6E_c06_05_IceScoo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Tree>
    <p:custDataLst>
      <p:tags r:id="rId1"/>
    </p:custDataLst>
    <p:extLst>
      <p:ext uri="{BB962C8B-B14F-4D97-AF65-F5344CB8AC3E}">
        <p14:creationId xmlns:p14="http://schemas.microsoft.com/office/powerpoint/2010/main" val="337703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p:txBody>
          <a:bodyPr/>
          <a:lstStyle/>
          <a:p>
            <a:pPr eaLnBrk="1" hangingPunct="1">
              <a:defRPr/>
            </a:pPr>
            <a:r>
              <a:rPr lang="en-US" dirty="0">
                <a:latin typeface="Arial Narrow" charset="0"/>
                <a:cs typeface="+mj-cs"/>
              </a:rPr>
              <a:t>Preparation Practices That Have Special Requirements</a:t>
            </a:r>
          </a:p>
        </p:txBody>
      </p:sp>
      <p:sp>
        <p:nvSpPr>
          <p:cNvPr id="166914" name="Rectangle 3"/>
          <p:cNvSpPr>
            <a:spLocks noGrp="1" noChangeArrowheads="1"/>
          </p:cNvSpPr>
          <p:nvPr>
            <p:ph idx="1"/>
          </p:nvPr>
        </p:nvSpPr>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label</a:t>
            </a:r>
          </a:p>
          <a:p>
            <a:pPr lvl="1" eaLnBrk="1" hangingPunct="1">
              <a:defRPr/>
            </a:pPr>
            <a:r>
              <a:rPr lang="en-US" dirty="0">
                <a:latin typeface="Arial Narrow" charset="0"/>
              </a:rPr>
              <a:t>Smoking food to preserve it but not to </a:t>
            </a:r>
            <a:br>
              <a:rPr lang="en-US" dirty="0">
                <a:latin typeface="Arial Narrow" charset="0"/>
              </a:rPr>
            </a:br>
            <a:r>
              <a:rPr lang="en-US" dirty="0">
                <a:latin typeface="Arial Narrow" charset="0"/>
              </a:rPr>
              <a:t>enhance flavor</a:t>
            </a:r>
          </a:p>
          <a:p>
            <a:pPr lvl="1" eaLnBrk="1" hangingPunct="1">
              <a:defRPr/>
            </a:pPr>
            <a:r>
              <a:rPr lang="en-US" dirty="0">
                <a:latin typeface="Arial Narrow" charset="0"/>
              </a:rPr>
              <a:t>Using food additives or components to preserve or alter food so it no longer needs 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8-22</a:t>
            </a:r>
          </a:p>
        </p:txBody>
      </p:sp>
      <p:pic>
        <p:nvPicPr>
          <p:cNvPr id="2" name="Picture 1" descr="6e_c06_06_smokeMeat_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Tree>
    <p:custDataLst>
      <p:tags r:id="rId1"/>
    </p:custDataLst>
    <p:extLst>
      <p:ext uri="{BB962C8B-B14F-4D97-AF65-F5344CB8AC3E}">
        <p14:creationId xmlns:p14="http://schemas.microsoft.com/office/powerpoint/2010/main" val="324021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title"/>
          </p:nvPr>
        </p:nvSpPr>
        <p:spPr/>
        <p:txBody>
          <a:bodyPr/>
          <a:lstStyle/>
          <a:p>
            <a:pPr eaLnBrk="1" hangingPunct="1">
              <a:defRPr/>
            </a:pPr>
            <a:r>
              <a:rPr lang="en-US" dirty="0">
                <a:cs typeface="+mj-cs"/>
              </a:rPr>
              <a:t>Preparation Practices That Have Special Requirements</a:t>
            </a:r>
          </a:p>
        </p:txBody>
      </p:sp>
      <p:sp>
        <p:nvSpPr>
          <p:cNvPr id="166914" name="Rectangle 3"/>
          <p:cNvSpPr>
            <a:spLocks noGrp="1" noChangeArrowheads="1"/>
          </p:cNvSpPr>
          <p:nvPr>
            <p:ph idx="1"/>
          </p:nvPr>
        </p:nvSpPr>
        <p:spPr/>
        <p:txBody>
          <a:bodyPr/>
          <a:lstStyle/>
          <a:p>
            <a:pPr marL="0" indent="0" eaLnBrk="1" hangingPunct="1">
              <a:defRPr/>
            </a:pPr>
            <a:r>
              <a:rPr lang="en-US" dirty="0">
                <a:ea typeface="+mn-ea"/>
                <a:cs typeface="+mn-cs"/>
              </a:rPr>
              <a:t>You need a variance if prepping food in these ways: </a:t>
            </a:r>
          </a:p>
          <a:p>
            <a:pPr lvl="1" eaLnBrk="1" hangingPunct="1">
              <a:buFont typeface="Wingdings" pitchFamily="2" charset="2"/>
              <a:buChar char="l"/>
              <a:defRPr/>
            </a:pPr>
            <a:r>
              <a:rPr lang="en-US" dirty="0"/>
              <a:t>Custom-processing animals for personal use (e.g., dressing a deer)</a:t>
            </a:r>
          </a:p>
          <a:p>
            <a:pPr lvl="1" eaLnBrk="1" hangingPunct="1">
              <a:buFont typeface="Wingdings" pitchFamily="2" charset="2"/>
              <a:buChar char="l"/>
              <a:defRPr/>
            </a:pPr>
            <a:r>
              <a:rPr lang="en-US" dirty="0"/>
              <a:t>Packaging food using a reduced-oxygen packaging (ROP) method</a:t>
            </a:r>
          </a:p>
          <a:p>
            <a:pPr lvl="1" eaLnBrk="1" hangingPunct="1">
              <a:buFont typeface="Wingdings" pitchFamily="2" charset="2"/>
              <a:buChar char="l"/>
              <a:defRPr/>
            </a:pPr>
            <a:r>
              <a:rPr lang="en-US" dirty="0"/>
              <a:t>Sprouting seeds or beans</a:t>
            </a:r>
          </a:p>
          <a:p>
            <a:pPr lvl="1" eaLnBrk="1" hangingPunct="1">
              <a:buFont typeface="Wingdings" pitchFamily="2" charset="2"/>
              <a:buChar char="l"/>
              <a:defRPr/>
            </a:pPr>
            <a:r>
              <a:rPr lang="en-US" dirty="0"/>
              <a:t>Offering live shellfish from a display tank</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8-23</a:t>
            </a:r>
          </a:p>
        </p:txBody>
      </p:sp>
      <p:pic>
        <p:nvPicPr>
          <p:cNvPr id="9" name="Picture Placeholder 4">
            <a:extLst>
              <a:ext uri="{FF2B5EF4-FFF2-40B4-BE49-F238E27FC236}">
                <a16:creationId xmlns:a16="http://schemas.microsoft.com/office/drawing/2014/main" id="{0322A38A-C0CB-4738-B86C-1D56778B27D1}"/>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383350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A HACCP plan may be required when applying for a variance:</a:t>
            </a:r>
          </a:p>
          <a:p>
            <a:pPr marL="0" indent="0" eaLnBrk="1" hangingPunct="1">
              <a:buFont typeface="Wingdings" pitchFamily="2" charset="2"/>
              <a:buNone/>
              <a:defRPr/>
            </a:pPr>
            <a:r>
              <a:rPr lang="en-US" dirty="0"/>
              <a:t>  • The plan must account for food safety risks</a:t>
            </a:r>
          </a:p>
          <a:p>
            <a:r>
              <a:rPr lang="en-US" dirty="0"/>
              <a:t>  • The establishment must comply with the plan and procedures</a:t>
            </a:r>
          </a:p>
          <a:p>
            <a:r>
              <a:rPr lang="en-US" dirty="0"/>
              <a:t>  • Records must be provided and maintained</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8-24</a:t>
            </a:r>
          </a:p>
        </p:txBody>
      </p:sp>
    </p:spTree>
    <p:custDataLst>
      <p:tags r:id="rId1"/>
    </p:custDataLst>
    <p:extLst>
      <p:ext uri="{BB962C8B-B14F-4D97-AF65-F5344CB8AC3E}">
        <p14:creationId xmlns:p14="http://schemas.microsoft.com/office/powerpoint/2010/main" val="4250292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Records must show that you are regularly:</a:t>
            </a:r>
          </a:p>
          <a:p>
            <a:pPr marL="0" indent="0" eaLnBrk="1" hangingPunct="1">
              <a:buFont typeface="Wingdings" pitchFamily="2" charset="2"/>
              <a:buNone/>
              <a:defRPr/>
            </a:pPr>
            <a:r>
              <a:rPr lang="en-US" dirty="0"/>
              <a:t>• Following procedures for monitoring Critical Control Points</a:t>
            </a:r>
          </a:p>
          <a:p>
            <a:pPr marL="0" indent="0" eaLnBrk="1" hangingPunct="1">
              <a:buFont typeface="Wingdings" pitchFamily="2" charset="2"/>
              <a:buNone/>
              <a:defRPr/>
            </a:pPr>
            <a:r>
              <a:rPr lang="en-US" dirty="0"/>
              <a:t>• Monitoring the Critical Control Points</a:t>
            </a:r>
          </a:p>
          <a:p>
            <a:pPr marL="0" indent="0" eaLnBrk="1" hangingPunct="1">
              <a:buFont typeface="Wingdings" pitchFamily="2" charset="2"/>
              <a:buNone/>
              <a:defRPr/>
            </a:pPr>
            <a:r>
              <a:rPr lang="en-US" dirty="0"/>
              <a:t>• Verifying the effectiveness of the operation or process</a:t>
            </a:r>
          </a:p>
          <a:p>
            <a:pPr marL="171450" indent="-171450" eaLnBrk="1" hangingPunct="1">
              <a:buFont typeface="Wingdings" pitchFamily="2" charset="2"/>
              <a:buNone/>
              <a:defRPr/>
            </a:pPr>
            <a:r>
              <a:rPr lang="en-US" dirty="0"/>
              <a:t>• Taking the necessary corrective actions if there is a failure at a Critical Control Point </a:t>
            </a:r>
          </a:p>
          <a:p>
            <a:pPr marL="0" indent="0" eaLnBrk="1" hangingPunct="1">
              <a:buFont typeface="Wingdings" pitchFamily="2" charset="2"/>
              <a:buNone/>
              <a:defRPr/>
            </a:pP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8-25</a:t>
            </a:r>
          </a:p>
        </p:txBody>
      </p:sp>
    </p:spTree>
    <p:custDataLst>
      <p:tags r:id="rId1"/>
    </p:custDataLst>
    <p:extLst>
      <p:ext uri="{BB962C8B-B14F-4D97-AF65-F5344CB8AC3E}">
        <p14:creationId xmlns:p14="http://schemas.microsoft.com/office/powerpoint/2010/main" val="5208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1010"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for &lt;1 second (Instantaneous)</a:t>
            </a:r>
          </a:p>
          <a:p>
            <a:pPr lvl="1" eaLnBrk="1" hangingPunct="1">
              <a:defRPr/>
            </a:pPr>
            <a:r>
              <a:rPr lang="en-US" dirty="0">
                <a:latin typeface="Arial Narrow" charset="0"/>
              </a:rPr>
              <a:t>Poultry—whole or ground chicken, turkey, </a:t>
            </a:r>
            <a:br>
              <a:rPr lang="en-US" dirty="0">
                <a:latin typeface="Arial Narrow" charset="0"/>
              </a:rPr>
            </a:b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8-26</a:t>
            </a:r>
          </a:p>
        </p:txBody>
      </p:sp>
    </p:spTree>
    <p:custDataLst>
      <p:tags r:id="rId1"/>
    </p:custDataLst>
    <p:extLst>
      <p:ext uri="{BB962C8B-B14F-4D97-AF65-F5344CB8AC3E}">
        <p14:creationId xmlns:p14="http://schemas.microsoft.com/office/powerpoint/2010/main" val="323683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a:ext>
            </a:extLst>
          </a:blip>
          <a:srcRect t="-6276" b="-6335"/>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20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a:latin typeface="Arial Narrow" charset="0"/>
                <a:cs typeface="+mn-cs"/>
              </a:rPr>
              <a:t>155˚F (68˚C) for 17 seconds</a:t>
            </a:r>
          </a:p>
          <a:p>
            <a:pPr lvl="1" eaLnBrk="1" hangingPunct="1">
              <a:defRPr/>
            </a:pPr>
            <a:r>
              <a:rPr lang="en-US" dirty="0">
                <a:latin typeface="Arial Narrow" charset="0"/>
              </a:rPr>
              <a:t>Ground meat—beef, pork, and other meat</a:t>
            </a:r>
          </a:p>
          <a:p>
            <a:pPr lvl="1" eaLnBrk="1" hangingPunct="1">
              <a:defRPr/>
            </a:pPr>
            <a:r>
              <a:rPr lang="en-US" dirty="0">
                <a:latin typeface="Arial Narrow" charset="0"/>
              </a:rPr>
              <a:t>Injected meat—including brined ham and flavor-injected roasts</a:t>
            </a:r>
          </a:p>
          <a:p>
            <a:pPr lvl="1" eaLnBrk="1" hangingPunct="1">
              <a:defRPr/>
            </a:pPr>
            <a:r>
              <a:rPr lang="en-US" dirty="0">
                <a:latin typeface="Arial Narrow" charset="0"/>
              </a:rPr>
              <a:t>Mechanically tenderized meat</a:t>
            </a:r>
          </a:p>
          <a:p>
            <a:pPr lvl="1" eaLnBrk="1" hangingPunct="1">
              <a:defRPr/>
            </a:pPr>
            <a:r>
              <a:rPr lang="en-US" dirty="0"/>
              <a:t>Ground meat from game animals commercially raised and inspected</a:t>
            </a:r>
            <a:endParaRPr lang="en-US" dirty="0">
              <a:latin typeface="Arial Narrow" charset="0"/>
            </a:endParaRPr>
          </a:p>
          <a:p>
            <a:pPr lvl="1" eaLnBrk="1" hangingPunct="1">
              <a:defRPr/>
            </a:pPr>
            <a:r>
              <a:rPr lang="en-US" dirty="0">
                <a:latin typeface="Arial Narrow" charset="0"/>
              </a:rPr>
              <a:t>Ratites—including ostrich and emu</a:t>
            </a:r>
          </a:p>
          <a:p>
            <a:pPr lvl="1" eaLnBrk="1" hangingPunct="1">
              <a:defRPr/>
            </a:pPr>
            <a:r>
              <a:rPr lang="en-US" dirty="0">
                <a:latin typeface="Arial Narrow" charset="0"/>
              </a:rPr>
              <a:t>Ground seafood—including chopped or minced seafood</a:t>
            </a:r>
          </a:p>
          <a:p>
            <a:pPr lvl="1" eaLnBrk="1" hangingPunct="1">
              <a:defRPr/>
            </a:pPr>
            <a:r>
              <a:rPr lang="en-US" dirty="0">
                <a:latin typeface="Arial Narrow" charset="0"/>
              </a:rPr>
              <a:t>Shell eggs that will be hot-held for service</a:t>
            </a: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8-27</a:t>
            </a:r>
          </a:p>
        </p:txBody>
      </p:sp>
    </p:spTree>
    <p:custDataLst>
      <p:tags r:id="rId1"/>
    </p:custDataLst>
    <p:extLst>
      <p:ext uri="{BB962C8B-B14F-4D97-AF65-F5344CB8AC3E}">
        <p14:creationId xmlns:p14="http://schemas.microsoft.com/office/powerpoint/2010/main" val="278913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8"/>
          <p:cNvSpPr>
            <a:spLocks noGrp="1" noChangeArrowheads="1"/>
          </p:cNvSpPr>
          <p:nvPr>
            <p:ph type="title"/>
          </p:nvPr>
        </p:nvSpPr>
        <p:spPr/>
        <p:txBody>
          <a:bodyPr/>
          <a:lstStyle/>
          <a:p>
            <a:pPr eaLnBrk="1" hangingPunct="1">
              <a:defRPr/>
            </a:pPr>
            <a:r>
              <a:rPr lang="en-US" dirty="0"/>
              <a:t>Cooking Food</a:t>
            </a:r>
            <a:endParaRPr lang="en-US" dirty="0">
              <a:latin typeface="Arial Narrow" charset="0"/>
              <a:cs typeface="+mj-cs"/>
            </a:endParaRPr>
          </a:p>
        </p:txBody>
      </p:sp>
      <p:sp>
        <p:nvSpPr>
          <p:cNvPr id="173058"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a:latin typeface="Arial Narrow" charset="0"/>
              </a:rPr>
              <a:t>Commercially 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8-28</a:t>
            </a:r>
          </a:p>
        </p:txBody>
      </p:sp>
      <p:pic>
        <p:nvPicPr>
          <p:cNvPr id="8" name="Picture Placeholder 4">
            <a:extLst>
              <a:ext uri="{FF2B5EF4-FFF2-40B4-BE49-F238E27FC236}">
                <a16:creationId xmlns:a16="http://schemas.microsoft.com/office/drawing/2014/main" id="{8292DB78-DD19-44E1-B825-71A0404894E6}"/>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a:ln w="3175">
            <a:solidFill>
              <a:schemeClr val="tx1"/>
            </a:solidFill>
          </a:ln>
        </p:spPr>
      </p:pic>
    </p:spTree>
    <p:custDataLst>
      <p:tags r:id="rId1"/>
    </p:custDataLst>
    <p:extLst>
      <p:ext uri="{BB962C8B-B14F-4D97-AF65-F5344CB8AC3E}">
        <p14:creationId xmlns:p14="http://schemas.microsoft.com/office/powerpoint/2010/main" val="2673567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7"/>
          <p:cNvSpPr>
            <a:spLocks noGrp="1" noChangeArrowheads="1"/>
          </p:cNvSpPr>
          <p:nvPr>
            <p:ph type="title"/>
          </p:nvPr>
        </p:nvSpPr>
        <p:spPr/>
        <p:txBody>
          <a:bodyPr/>
          <a:lstStyle/>
          <a:p>
            <a:pPr eaLnBrk="1" hangingPunct="1">
              <a:defRPr/>
            </a:pPr>
            <a:r>
              <a:rPr lang="en-US" dirty="0"/>
              <a:t>Cooking Food</a:t>
            </a:r>
            <a:endParaRPr lang="en-US" dirty="0">
              <a:latin typeface="Arial Narrow" charset="0"/>
              <a:cs typeface="+mj-cs"/>
            </a:endParaRP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four minutes</a:t>
            </a:r>
          </a:p>
          <a:p>
            <a:pPr lvl="1" eaLnBrk="1" hangingPunct="1">
              <a:defRPr/>
            </a:pPr>
            <a:r>
              <a:rPr lang="en-US" dirty="0">
                <a:latin typeface="Arial Narrow" charset="0"/>
              </a:rPr>
              <a:t>Roasts of pork, beef, veal, and lamb</a:t>
            </a: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a:latin typeface="Arial Narrow" charset="0"/>
              </a:rPr>
              <a:t>130</a:t>
            </a:r>
            <a:r>
              <a:rPr lang="en-US" dirty="0">
                <a:solidFill>
                  <a:schemeClr val="tx1"/>
                </a:solidFill>
              </a:rPr>
              <a:t>˚F</a:t>
            </a:r>
            <a:r>
              <a:rPr lang="en-US" dirty="0">
                <a:latin typeface="Arial Narrow" charset="0"/>
              </a:rPr>
              <a:t> (54</a:t>
            </a:r>
            <a:r>
              <a:rPr lang="en-US" dirty="0">
                <a:solidFill>
                  <a:schemeClr val="tx1"/>
                </a:solidFill>
              </a:rPr>
              <a:t>˚C</a:t>
            </a:r>
            <a:r>
              <a:rPr lang="en-US" dirty="0">
                <a:latin typeface="Arial Narrow" charset="0"/>
              </a:rPr>
              <a:t>)	112 minutes</a:t>
            </a:r>
          </a:p>
          <a:p>
            <a:pPr lvl="2" eaLnBrk="1" hangingPunct="1">
              <a:spcBef>
                <a:spcPts val="300"/>
              </a:spcBef>
              <a:tabLst>
                <a:tab pos="2517775" algn="l"/>
              </a:tabLst>
              <a:defRPr/>
            </a:pPr>
            <a:r>
              <a:rPr lang="en-US" dirty="0">
                <a:latin typeface="Arial Narrow" charset="0"/>
              </a:rPr>
              <a:t>131</a:t>
            </a:r>
            <a:r>
              <a:rPr lang="en-US" dirty="0">
                <a:solidFill>
                  <a:schemeClr val="tx1"/>
                </a:solidFill>
              </a:rPr>
              <a:t>˚F</a:t>
            </a:r>
            <a:r>
              <a:rPr lang="en-US" dirty="0">
                <a:latin typeface="Arial Narrow" charset="0"/>
              </a:rPr>
              <a:t> (55</a:t>
            </a:r>
            <a:r>
              <a:rPr lang="en-US" dirty="0">
                <a:solidFill>
                  <a:schemeClr val="tx1"/>
                </a:solidFill>
              </a:rPr>
              <a:t>˚C</a:t>
            </a:r>
            <a:r>
              <a:rPr lang="en-US" dirty="0">
                <a:latin typeface="Arial Narrow" charset="0"/>
              </a:rPr>
              <a:t>)	 89 minutes</a:t>
            </a:r>
          </a:p>
          <a:p>
            <a:pPr lvl="2" eaLnBrk="1" hangingPunct="1">
              <a:spcBef>
                <a:spcPts val="300"/>
              </a:spcBef>
              <a:tabLst>
                <a:tab pos="2517775" algn="l"/>
              </a:tabLst>
              <a:defRPr/>
            </a:pPr>
            <a:r>
              <a:rPr lang="en-US" dirty="0">
                <a:latin typeface="Arial Narrow" charset="0"/>
              </a:rPr>
              <a:t>133</a:t>
            </a:r>
            <a:r>
              <a:rPr lang="en-US" dirty="0">
                <a:solidFill>
                  <a:schemeClr val="tx1"/>
                </a:solidFill>
              </a:rPr>
              <a:t>˚F</a:t>
            </a:r>
            <a:r>
              <a:rPr lang="en-US" dirty="0">
                <a:latin typeface="Arial Narrow" charset="0"/>
              </a:rPr>
              <a:t> (56</a:t>
            </a:r>
            <a:r>
              <a:rPr lang="en-US" dirty="0">
                <a:solidFill>
                  <a:schemeClr val="tx1"/>
                </a:solidFill>
              </a:rPr>
              <a:t>˚C</a:t>
            </a:r>
            <a:r>
              <a:rPr lang="en-US" dirty="0">
                <a:latin typeface="Arial Narrow" charset="0"/>
              </a:rPr>
              <a:t>)	 56 minutes</a:t>
            </a:r>
          </a:p>
          <a:p>
            <a:pPr lvl="2" eaLnBrk="1" hangingPunct="1">
              <a:spcBef>
                <a:spcPts val="300"/>
              </a:spcBef>
              <a:tabLst>
                <a:tab pos="2517775" algn="l"/>
              </a:tabLst>
              <a:defRPr/>
            </a:pPr>
            <a:r>
              <a:rPr lang="en-US" dirty="0">
                <a:latin typeface="Arial Narrow" charset="0"/>
              </a:rPr>
              <a:t>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36 minutes</a:t>
            </a:r>
          </a:p>
          <a:p>
            <a:pPr lvl="2" eaLnBrk="1" hangingPunct="1">
              <a:spcBef>
                <a:spcPts val="300"/>
              </a:spcBef>
              <a:tabLst>
                <a:tab pos="2517775" algn="l"/>
              </a:tabLst>
              <a:defRPr/>
            </a:pPr>
            <a:r>
              <a:rPr lang="en-US" dirty="0">
                <a:latin typeface="Arial Narrow" charset="0"/>
              </a:rPr>
              <a:t>136</a:t>
            </a:r>
            <a:r>
              <a:rPr lang="en-US" dirty="0">
                <a:solidFill>
                  <a:schemeClr val="tx1"/>
                </a:solidFill>
              </a:rPr>
              <a:t>˚F</a:t>
            </a:r>
            <a:r>
              <a:rPr lang="en-US" dirty="0">
                <a:latin typeface="Arial Narrow" charset="0"/>
              </a:rPr>
              <a:t> (58</a:t>
            </a:r>
            <a:r>
              <a:rPr lang="en-US" dirty="0">
                <a:solidFill>
                  <a:schemeClr val="tx1"/>
                </a:solidFill>
              </a:rPr>
              <a:t>˚C</a:t>
            </a:r>
            <a:r>
              <a:rPr lang="en-US" dirty="0">
                <a:latin typeface="Arial Narrow" charset="0"/>
              </a:rPr>
              <a:t>)	 28 minutes</a:t>
            </a:r>
          </a:p>
          <a:p>
            <a:pPr lvl="2" eaLnBrk="1" hangingPunct="1">
              <a:spcBef>
                <a:spcPts val="300"/>
              </a:spcBef>
              <a:tabLst>
                <a:tab pos="2517775" algn="l"/>
              </a:tabLst>
            </a:pPr>
            <a:r>
              <a:rPr lang="en-US" dirty="0">
                <a:latin typeface="Arial Narrow" charset="0"/>
              </a:rPr>
              <a:t>138</a:t>
            </a:r>
            <a:r>
              <a:rPr lang="en-US" dirty="0">
                <a:solidFill>
                  <a:schemeClr val="tx1"/>
                </a:solidFill>
              </a:rPr>
              <a:t>˚F</a:t>
            </a:r>
            <a:r>
              <a:rPr lang="en-US" dirty="0">
                <a:latin typeface="Arial Narrow" charset="0"/>
              </a:rPr>
              <a:t> (59</a:t>
            </a:r>
            <a:r>
              <a:rPr lang="en-US" dirty="0">
                <a:solidFill>
                  <a:schemeClr val="tx1"/>
                </a:solidFill>
              </a:rPr>
              <a:t>˚C</a:t>
            </a:r>
            <a:r>
              <a:rPr lang="en-US" dirty="0">
                <a:latin typeface="Arial Narrow" charset="0"/>
              </a:rPr>
              <a:t>)	 18 minutes</a:t>
            </a:r>
          </a:p>
          <a:p>
            <a:pPr lvl="2" eaLnBrk="1" hangingPunct="1">
              <a:spcBef>
                <a:spcPts val="300"/>
              </a:spcBef>
              <a:tabLst>
                <a:tab pos="2517775" algn="l"/>
              </a:tabLst>
            </a:pPr>
            <a:r>
              <a:rPr lang="en-US" dirty="0">
                <a:latin typeface="Arial Narrow" charset="0"/>
              </a:rPr>
              <a:t>140</a:t>
            </a:r>
            <a:r>
              <a:rPr lang="en-US" dirty="0">
                <a:solidFill>
                  <a:schemeClr val="tx1"/>
                </a:solidFill>
              </a:rPr>
              <a:t>˚F</a:t>
            </a:r>
            <a:r>
              <a:rPr lang="en-US" dirty="0">
                <a:latin typeface="Arial Narrow" charset="0"/>
              </a:rPr>
              <a:t> (60</a:t>
            </a:r>
            <a:r>
              <a:rPr lang="en-US" dirty="0">
                <a:solidFill>
                  <a:schemeClr val="tx1"/>
                </a:solidFill>
              </a:rPr>
              <a:t>˚C</a:t>
            </a:r>
            <a:r>
              <a:rPr lang="en-US" dirty="0">
                <a:latin typeface="Arial Narrow" charset="0"/>
              </a:rPr>
              <a:t>)	 12 minutes</a:t>
            </a:r>
          </a:p>
          <a:p>
            <a:pPr lvl="2" eaLnBrk="1" hangingPunct="1">
              <a:spcBef>
                <a:spcPts val="300"/>
              </a:spcBef>
              <a:tabLst>
                <a:tab pos="2517775" algn="l"/>
              </a:tabLst>
            </a:pPr>
            <a:r>
              <a:rPr lang="en-US" dirty="0">
                <a:latin typeface="Arial Narrow" charset="0"/>
              </a:rPr>
              <a:t>142</a:t>
            </a:r>
            <a:r>
              <a:rPr lang="en-US" dirty="0">
                <a:solidFill>
                  <a:schemeClr val="tx1"/>
                </a:solidFill>
              </a:rPr>
              <a:t>˚F</a:t>
            </a:r>
            <a:r>
              <a:rPr lang="en-US" dirty="0">
                <a:latin typeface="Arial Narrow" charset="0"/>
              </a:rPr>
              <a:t> (61</a:t>
            </a:r>
            <a:r>
              <a:rPr lang="en-US" dirty="0">
                <a:solidFill>
                  <a:schemeClr val="tx1"/>
                </a:solidFill>
              </a:rPr>
              <a:t>˚C</a:t>
            </a:r>
            <a:r>
              <a:rPr lang="en-US" dirty="0">
                <a:latin typeface="Arial Narrow" charset="0"/>
              </a:rPr>
              <a:t>)	  8 minutes</a:t>
            </a:r>
          </a:p>
          <a:p>
            <a:pPr lvl="2" eaLnBrk="1" hangingPunct="1">
              <a:spcBef>
                <a:spcPts val="300"/>
              </a:spcBef>
              <a:tabLst>
                <a:tab pos="2517775" algn="l"/>
              </a:tabLst>
            </a:pPr>
            <a:r>
              <a:rPr lang="en-US" dirty="0">
                <a:latin typeface="Arial Narrow" charset="0"/>
              </a:rPr>
              <a:t>144</a:t>
            </a:r>
            <a:r>
              <a:rPr lang="en-US" dirty="0">
                <a:solidFill>
                  <a:schemeClr val="tx1"/>
                </a:solidFill>
              </a:rPr>
              <a:t>˚F</a:t>
            </a:r>
            <a:r>
              <a:rPr lang="en-US" dirty="0">
                <a:latin typeface="Arial Narrow" charset="0"/>
              </a:rPr>
              <a:t> (62</a:t>
            </a:r>
            <a:r>
              <a:rPr lang="en-US" dirty="0">
                <a:solidFill>
                  <a:schemeClr val="tx1"/>
                </a:solidFill>
              </a:rPr>
              <a:t>˚C</a:t>
            </a:r>
            <a:r>
              <a:rPr lang="en-US" dirty="0">
                <a:latin typeface="Arial Narrow" charset="0"/>
              </a:rPr>
              <a:t>)	  5 minutes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8-29</a:t>
            </a:r>
          </a:p>
        </p:txBody>
      </p:sp>
      <p:pic>
        <p:nvPicPr>
          <p:cNvPr id="8" name="Picture Placeholder 4">
            <a:extLst>
              <a:ext uri="{FF2B5EF4-FFF2-40B4-BE49-F238E27FC236}">
                <a16:creationId xmlns:a16="http://schemas.microsoft.com/office/drawing/2014/main" id="{9CA253B8-B87C-4267-ADCB-B1462DB34DE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ln w="3175">
            <a:solidFill>
              <a:schemeClr val="tx1"/>
            </a:solidFill>
          </a:ln>
        </p:spPr>
      </p:pic>
    </p:spTree>
    <p:custDataLst>
      <p:tags r:id="rId1"/>
    </p:custDataLst>
    <p:extLst>
      <p:ext uri="{BB962C8B-B14F-4D97-AF65-F5344CB8AC3E}">
        <p14:creationId xmlns:p14="http://schemas.microsoft.com/office/powerpoint/2010/main" val="266285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The importance of informing consumers of risks when serving raw or undercooked food</a:t>
            </a:r>
          </a:p>
          <a:p>
            <a:pPr marL="347472" lvl="1" indent="-347472" eaLnBrk="1" hangingPunct="1">
              <a:defRPr/>
            </a:pPr>
            <a:r>
              <a:rPr lang="en-US" dirty="0"/>
              <a:t>Requirements for partially cooking TCS food</a:t>
            </a:r>
          </a:p>
          <a:p>
            <a:pPr marL="347472" lvl="1" indent="-347472" eaLnBrk="1" hangingPunct="1">
              <a:defRPr/>
            </a:pPr>
            <a:r>
              <a:rPr lang="en-US" dirty="0"/>
              <a:t>Methods and time-temperature requirements for cooling TCS food</a:t>
            </a:r>
          </a:p>
          <a:p>
            <a:pPr marL="347472" lvl="1" indent="-347472" eaLnBrk="1" hangingPunct="1">
              <a:defRPr/>
            </a:pPr>
            <a:r>
              <a:rPr lang="en-US" dirty="0"/>
              <a:t>Time and temperature requirements for reheating TCS food</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3786467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135˚F (57˚C) (no minimum time) </a:t>
            </a:r>
          </a:p>
          <a:p>
            <a:pPr lvl="1" eaLnBrk="1" hangingPunct="1">
              <a:defRPr/>
            </a:pPr>
            <a:r>
              <a:rPr lang="en-US" dirty="0">
                <a:latin typeface="Arial Narrow" charset="0"/>
              </a:rPr>
              <a:t>Food from plants, including fruits, vegetables, grains (e.g., rice, pasta), and legumes (e.g., beans, refried beans) that will be </a:t>
            </a:r>
            <a:br>
              <a:rPr lang="en-US" dirty="0">
                <a:latin typeface="Arial Narrow" charset="0"/>
              </a:rPr>
            </a:br>
            <a:r>
              <a:rPr lang="en-US" dirty="0">
                <a:latin typeface="Arial Narrow" charset="0"/>
              </a:rPr>
              <a:t>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8-30</a:t>
            </a:r>
          </a:p>
        </p:txBody>
      </p:sp>
    </p:spTree>
    <p:custDataLst>
      <p:tags r:id="rId1"/>
    </p:custDataLst>
    <p:extLst>
      <p:ext uri="{BB962C8B-B14F-4D97-AF65-F5344CB8AC3E}">
        <p14:creationId xmlns:p14="http://schemas.microsoft.com/office/powerpoint/2010/main" val="377393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t="-6289" b="-5395"/>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n-US" dirty="0"/>
              <a:t>Cooking Food</a:t>
            </a:r>
            <a:endParaRPr lang="en-US" dirty="0">
              <a:latin typeface="Arial Narrow" charset="0"/>
              <a:cs typeface="+mj-cs"/>
            </a:endParaRP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175˚F (80˚C) </a:t>
            </a:r>
          </a:p>
          <a:p>
            <a:pPr lvl="1" eaLnBrk="1" hangingPunct="1">
              <a:defRPr/>
            </a:pPr>
            <a:r>
              <a:rPr lang="en-US" dirty="0">
                <a:latin typeface="Arial Narrow" charset="0"/>
              </a:rPr>
              <a:t>Tea</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8-31</a:t>
            </a:r>
          </a:p>
        </p:txBody>
      </p:sp>
      <p:sp>
        <p:nvSpPr>
          <p:cNvPr id="5" name="Rectangle 4"/>
          <p:cNvSpPr/>
          <p:nvPr/>
        </p:nvSpPr>
        <p:spPr>
          <a:xfrm>
            <a:off x="381000" y="3051969"/>
            <a:ext cx="4572000" cy="3123932"/>
          </a:xfrm>
          <a:prstGeom prst="rect">
            <a:avLst/>
          </a:prstGeom>
        </p:spPr>
        <p:txBody>
          <a:bodyPr>
            <a:spAutoFit/>
          </a:bodyPr>
          <a:lstStyle/>
          <a:p>
            <a:r>
              <a:rPr lang="en-US" sz="2400" b="1" dirty="0">
                <a:solidFill>
                  <a:srgbClr val="E97635"/>
                </a:solidFill>
                <a:latin typeface="Arial Narrow" charset="0"/>
                <a:ea typeface="ＭＳ Ｐゴシック" charset="0"/>
              </a:rPr>
              <a:t>Automatic iced tea and automatic coffee machine equipment: </a:t>
            </a:r>
          </a:p>
          <a:p>
            <a:pPr marL="347472" lvl="1" indent="-347472" fontAlgn="base">
              <a:spcBef>
                <a:spcPts val="900"/>
              </a:spcBef>
              <a:spcAft>
                <a:spcPct val="0"/>
              </a:spcAft>
              <a:buClr>
                <a:srgbClr val="E97635"/>
              </a:buClr>
              <a:buSzPct val="75000"/>
              <a:buFont typeface="Wingdings" charset="0"/>
              <a:buChar char="l"/>
              <a:defRPr/>
            </a:pPr>
            <a:r>
              <a:rPr lang="en-US" sz="2200" dirty="0">
                <a:solidFill>
                  <a:srgbClr val="231F20"/>
                </a:solidFill>
                <a:latin typeface="Arial Narrow" charset="0"/>
                <a:ea typeface="ＭＳ Ｐゴシック" charset="0"/>
              </a:rPr>
              <a:t>Tea leaves should have contact with the water for at least one minute.</a:t>
            </a:r>
          </a:p>
          <a:p>
            <a:endParaRPr lang="en-US" sz="2200" dirty="0">
              <a:latin typeface="+mj-lt"/>
            </a:endParaRPr>
          </a:p>
          <a:p>
            <a:r>
              <a:rPr lang="en-US" sz="2400" b="1" dirty="0">
                <a:solidFill>
                  <a:srgbClr val="E97635"/>
                </a:solidFill>
                <a:latin typeface="Arial Narrow" charset="0"/>
                <a:ea typeface="ＭＳ Ｐゴシック" charset="0"/>
              </a:rPr>
              <a:t>Traditional steeping method: </a:t>
            </a:r>
          </a:p>
          <a:p>
            <a:pPr marL="347472" lvl="1" indent="-347472" fontAlgn="base">
              <a:spcBef>
                <a:spcPts val="900"/>
              </a:spcBef>
              <a:spcAft>
                <a:spcPct val="0"/>
              </a:spcAft>
              <a:buClr>
                <a:srgbClr val="E97635"/>
              </a:buClr>
              <a:buSzPct val="75000"/>
              <a:buFont typeface="Wingdings" charset="0"/>
              <a:buChar char="l"/>
              <a:defRPr/>
            </a:pPr>
            <a:r>
              <a:rPr lang="en-US" sz="2200" dirty="0">
                <a:solidFill>
                  <a:srgbClr val="231F20"/>
                </a:solidFill>
                <a:latin typeface="Arial Narrow" charset="0"/>
                <a:ea typeface="ＭＳ Ｐゴシック" charset="0"/>
              </a:rPr>
              <a:t>Tea leaves should be exposed to the water for about five minutes.</a:t>
            </a:r>
          </a:p>
        </p:txBody>
      </p:sp>
    </p:spTree>
    <p:custDataLst>
      <p:tags r:id="rId1"/>
    </p:custDataLst>
    <p:extLst>
      <p:ext uri="{BB962C8B-B14F-4D97-AF65-F5344CB8AC3E}">
        <p14:creationId xmlns:p14="http://schemas.microsoft.com/office/powerpoint/2010/main" val="1926465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2" name="Rectangle 6"/>
          <p:cNvSpPr>
            <a:spLocks noGrp="1" noChangeArrowheads="1"/>
          </p:cNvSpPr>
          <p:nvPr>
            <p:ph type="title"/>
          </p:nvPr>
        </p:nvSpPr>
        <p:spPr/>
        <p:txBody>
          <a:bodyPr/>
          <a:lstStyle/>
          <a:p>
            <a:pPr eaLnBrk="1" hangingPunct="1">
              <a:defRPr/>
            </a:pPr>
            <a:r>
              <a:rPr lang="en-US" dirty="0"/>
              <a:t>Cooking Food</a:t>
            </a:r>
            <a:endParaRPr lang="en-US" dirty="0">
              <a:latin typeface="Arial Narrow" charset="0"/>
              <a:cs typeface="+mj-cs"/>
            </a:endParaRPr>
          </a:p>
        </p:txBody>
      </p:sp>
      <p:sp>
        <p:nvSpPr>
          <p:cNvPr id="176131" name="Rectangle 3"/>
          <p:cNvSpPr>
            <a:spLocks noGrp="1" noChangeArrowheads="1"/>
          </p:cNvSpPr>
          <p:nvPr>
            <p:ph idx="1"/>
          </p:nvPr>
        </p:nvSpPr>
        <p:spPr/>
        <p:txBody>
          <a:bodyPr/>
          <a:lstStyle/>
          <a:p>
            <a:pPr marL="0" indent="0" eaLnBrk="1" hangingPunct="1">
              <a:defRPr/>
            </a:pPr>
            <a:r>
              <a:rPr lang="en-US" dirty="0">
                <a:latin typeface="Arial Narrow" charset="0"/>
              </a:rPr>
              <a:t>Cooking TCS food in the microwave oven:</a:t>
            </a:r>
          </a:p>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a:t>
            </a:r>
          </a:p>
          <a:p>
            <a:pPr lvl="1" eaLnBrk="1" hangingPunct="1">
              <a:defRPr/>
            </a:pPr>
            <a:r>
              <a:rPr lang="en-US" dirty="0">
                <a:latin typeface="Arial Narrow" charset="0"/>
              </a:rPr>
              <a:t>Meat</a:t>
            </a:r>
          </a:p>
          <a:p>
            <a:pPr lvl="1" eaLnBrk="1" hangingPunct="1">
              <a:defRPr/>
            </a:pPr>
            <a:r>
              <a:rPr lang="en-US" dirty="0">
                <a:latin typeface="Arial Narrow" charset="0"/>
              </a:rPr>
              <a:t>Seafood</a:t>
            </a:r>
          </a:p>
          <a:p>
            <a:pPr lvl="1" eaLnBrk="1" hangingPunct="1">
              <a:defRPr/>
            </a:pPr>
            <a:r>
              <a:rPr lang="en-US" dirty="0">
                <a:latin typeface="Arial Narrow" charset="0"/>
              </a:rPr>
              <a:t>Poultry</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8-32</a:t>
            </a:r>
          </a:p>
        </p:txBody>
      </p:sp>
      <p:pic>
        <p:nvPicPr>
          <p:cNvPr id="2" name="Picture 1" descr="6e_c06_2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Tree>
    <p:custDataLst>
      <p:tags r:id="rId1"/>
    </p:custDataLst>
    <p:extLst>
      <p:ext uri="{BB962C8B-B14F-4D97-AF65-F5344CB8AC3E}">
        <p14:creationId xmlns:p14="http://schemas.microsoft.com/office/powerpoint/2010/main" val="1928169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176132" name="Rectangle 6"/>
          <p:cNvSpPr>
            <a:spLocks noGrp="1" noChangeArrowheads="1"/>
          </p:cNvSpPr>
          <p:nvPr>
            <p:ph type="title"/>
          </p:nvPr>
        </p:nvSpPr>
        <p:spPr/>
        <p:txBody>
          <a:bodyPr/>
          <a:lstStyle/>
          <a:p>
            <a:pPr eaLnBrk="1" hangingPunct="1">
              <a:defRPr/>
            </a:pPr>
            <a:r>
              <a:rPr lang="en-US" dirty="0"/>
              <a:t>Cooking Food</a:t>
            </a:r>
            <a:endParaRPr lang="en-US" dirty="0">
              <a:cs typeface="+mj-cs"/>
            </a:endParaRPr>
          </a:p>
        </p:txBody>
      </p:sp>
      <p:sp>
        <p:nvSpPr>
          <p:cNvPr id="176131" name="Rectangle 3"/>
          <p:cNvSpPr>
            <a:spLocks noGrp="1" noChangeArrowheads="1"/>
          </p:cNvSpPr>
          <p:nvPr>
            <p:ph idx="1"/>
          </p:nvPr>
        </p:nvSpPr>
        <p:spPr/>
        <p:txBody>
          <a:bodyPr/>
          <a:lstStyle/>
          <a:p>
            <a:pPr marL="0" indent="0" eaLnBrk="1" hangingPunct="1"/>
            <a:r>
              <a:rPr lang="en-US" dirty="0">
                <a:latin typeface="Arial Narrow" charset="0"/>
              </a:rPr>
              <a:t>Cooking TCS food in the microwave oven:</a:t>
            </a:r>
          </a:p>
          <a:p>
            <a:pPr lvl="1" eaLnBrk="1" hangingPunct="1"/>
            <a:r>
              <a:rPr lang="en-US" dirty="0">
                <a:latin typeface="Arial Narrow" charset="0"/>
              </a:rPr>
              <a:t>Cover the food to prevent drying.</a:t>
            </a:r>
          </a:p>
          <a:p>
            <a:pPr lvl="1" eaLnBrk="1" hangingPunct="1"/>
            <a:r>
              <a:rPr lang="en-US" dirty="0">
                <a:latin typeface="Arial Narrow" charset="0"/>
              </a:rPr>
              <a:t>For even cooking:</a:t>
            </a:r>
          </a:p>
          <a:p>
            <a:pPr lvl="2" eaLnBrk="1" hangingPunct="1"/>
            <a:r>
              <a:rPr lang="en-US" dirty="0">
                <a:latin typeface="Arial Narrow" charset="0"/>
              </a:rPr>
              <a:t>Rotate or stir food halfway through the cooking process.</a:t>
            </a:r>
          </a:p>
          <a:p>
            <a:pPr lvl="2" eaLnBrk="1" hangingPunct="1"/>
            <a:r>
              <a:rPr lang="en-US" dirty="0">
                <a:latin typeface="Arial Narrow" charset="0"/>
              </a:rPr>
              <a:t>Let the covered food stand for at least two minutes after cooking.</a:t>
            </a:r>
          </a:p>
          <a:p>
            <a:pPr lvl="1" eaLnBrk="1" hangingPunct="1"/>
            <a:r>
              <a:rPr lang="en-US" dirty="0">
                <a:latin typeface="Arial Narrow" charset="0"/>
              </a:rPr>
              <a:t>Check the temperature in at least two places.</a:t>
            </a:r>
          </a:p>
        </p:txBody>
      </p:sp>
      <p:sp>
        <p:nvSpPr>
          <p:cNvPr id="176133" name="Text Box 10"/>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8-33</a:t>
            </a:r>
          </a:p>
        </p:txBody>
      </p:sp>
      <p:pic>
        <p:nvPicPr>
          <p:cNvPr id="258054" name="Picture 1" descr="6e_c06_2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1450" y="1243013"/>
            <a:ext cx="210343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385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
          <p:cNvSpPr>
            <a:spLocks noChangeArrowheads="1"/>
          </p:cNvSpPr>
          <p:nvPr/>
        </p:nvSpPr>
        <p:spPr bwMode="auto">
          <a:xfrm>
            <a:off x="6011863" y="1649413"/>
            <a:ext cx="2582862" cy="22050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pic>
        <p:nvPicPr>
          <p:cNvPr id="2" name="Picture Placeholder 1"/>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8" name="Rectangle 6"/>
          <p:cNvSpPr>
            <a:spLocks noGrp="1" noChangeArrowheads="1"/>
          </p:cNvSpPr>
          <p:nvPr>
            <p:ph type="title"/>
          </p:nvPr>
        </p:nvSpPr>
        <p:spPr/>
        <p:txBody>
          <a:bodyPr/>
          <a:lstStyle/>
          <a:p>
            <a:pPr eaLnBrk="1" hangingPunct="1">
              <a:defRPr/>
            </a:pPr>
            <a:r>
              <a:rPr lang="en-US" dirty="0"/>
              <a:t>Cooking Food</a:t>
            </a:r>
            <a:endParaRPr lang="en-US" dirty="0">
              <a:cs typeface="+mj-cs"/>
            </a:endParaRPr>
          </a:p>
        </p:txBody>
      </p:sp>
      <p:sp>
        <p:nvSpPr>
          <p:cNvPr id="177155" name="Rectangle 3"/>
          <p:cNvSpPr>
            <a:spLocks noGrp="1" noChangeArrowheads="1"/>
          </p:cNvSpPr>
          <p:nvPr>
            <p:ph idx="1"/>
          </p:nvPr>
        </p:nvSpPr>
        <p:spPr/>
        <p:txBody>
          <a:bodyPr/>
          <a:lstStyle/>
          <a:p>
            <a:pPr marL="0" indent="0" eaLnBrk="1" hangingPunct="1">
              <a:defRPr/>
            </a:pPr>
            <a:r>
              <a:rPr lang="en-US" dirty="0">
                <a:cs typeface="+mn-cs"/>
              </a:rPr>
              <a:t>General cooking guidelines:</a:t>
            </a:r>
          </a:p>
          <a:p>
            <a:pPr marL="347472" lvl="1" indent="-347472" eaLnBrk="1" hangingPunct="1">
              <a:defRPr/>
            </a:pPr>
            <a:r>
              <a:rPr lang="en-US" dirty="0"/>
              <a:t>Specify the cooking time and minimum internal temperature in all recipes.</a:t>
            </a:r>
          </a:p>
          <a:p>
            <a:pPr marL="347472" lvl="1" indent="-347472" eaLnBrk="1" hangingPunct="1">
              <a:defRPr/>
            </a:pPr>
            <a:r>
              <a:rPr lang="en-US" dirty="0"/>
              <a:t>Use thermometers correctly:</a:t>
            </a:r>
          </a:p>
          <a:p>
            <a:pPr marL="695135" lvl="2" indent="-347472" eaLnBrk="1" hangingPunct="1">
              <a:defRPr/>
            </a:pPr>
            <a:r>
              <a:rPr lang="en-US" dirty="0"/>
              <a:t>Correct probe</a:t>
            </a:r>
          </a:p>
          <a:p>
            <a:pPr marL="695135" lvl="2" indent="-347472" eaLnBrk="1" hangingPunct="1">
              <a:defRPr/>
            </a:pPr>
            <a:r>
              <a:rPr lang="en-US" dirty="0"/>
              <a:t>Thickest part of the food</a:t>
            </a:r>
          </a:p>
          <a:p>
            <a:pPr marL="695135" lvl="2" indent="-347472" eaLnBrk="1" hangingPunct="1">
              <a:defRPr/>
            </a:pPr>
            <a:r>
              <a:rPr lang="en-US" dirty="0"/>
              <a:t>At least two readings in different locations</a:t>
            </a:r>
          </a:p>
          <a:p>
            <a:pPr marL="347472" lvl="1" indent="-347472" eaLnBrk="1" hangingPunct="1">
              <a:defRPr/>
            </a:pPr>
            <a:r>
              <a:rPr lang="en-US" dirty="0"/>
              <a:t>Avoid overloading cooking equipment.</a:t>
            </a:r>
          </a:p>
          <a:p>
            <a:pPr marL="347472" lvl="1" indent="-347472" eaLnBrk="1" hangingPunct="1">
              <a:defRPr/>
            </a:pPr>
            <a:r>
              <a:rPr lang="en-US" dirty="0"/>
              <a:t>Let the temperature of cooking equipment recover between batches.</a:t>
            </a:r>
          </a:p>
        </p:txBody>
      </p:sp>
      <p:sp>
        <p:nvSpPr>
          <p:cNvPr id="177157" name="Text Box 2"/>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8-34</a:t>
            </a:r>
          </a:p>
        </p:txBody>
      </p:sp>
    </p:spTree>
    <p:custDataLst>
      <p:tags r:id="rId1"/>
    </p:custDataLst>
    <p:extLst>
      <p:ext uri="{BB962C8B-B14F-4D97-AF65-F5344CB8AC3E}">
        <p14:creationId xmlns:p14="http://schemas.microsoft.com/office/powerpoint/2010/main" val="2751876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Disclosure:</a:t>
            </a:r>
          </a:p>
          <a:p>
            <a:pPr lvl="1" eaLnBrk="1" hangingPunct="1">
              <a:buFont typeface="Wingdings" pitchFamily="2" charset="2"/>
              <a:buChar char="l"/>
              <a:defRPr/>
            </a:pPr>
            <a:r>
              <a:rPr lang="en-US" dirty="0"/>
              <a:t>Disclose any raw or undercooked TCS items on the menu.</a:t>
            </a:r>
          </a:p>
          <a:p>
            <a:pPr lvl="1" eaLnBrk="1" hangingPunct="1">
              <a:buFont typeface="Wingdings" pitchFamily="2" charset="2"/>
              <a:buChar char="l"/>
              <a:defRPr/>
            </a:pPr>
            <a:r>
              <a:rPr lang="en-US" dirty="0"/>
              <a:t>Note it on the menu next to the items:</a:t>
            </a:r>
          </a:p>
          <a:p>
            <a:pPr lvl="2" eaLnBrk="1" hangingPunct="1">
              <a:buFont typeface="Courier New" pitchFamily="49" charset="0"/>
              <a:buChar char="o"/>
              <a:defRPr/>
            </a:pPr>
            <a:r>
              <a:rPr lang="en-US" dirty="0"/>
              <a:t>An asterisk with a footnote can be used.</a:t>
            </a:r>
          </a:p>
          <a:p>
            <a:pPr lvl="2" eaLnBrk="1" hangingPunct="1">
              <a:buFont typeface="Courier New" pitchFamily="49" charset="0"/>
              <a:buChar char="o"/>
              <a:defRPr/>
            </a:pPr>
            <a:r>
              <a:rPr lang="en-US" dirty="0"/>
              <a:t>The footnote must state that the item is raw or undercooked, or contains raw or undercooked ingredients.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8-35</a:t>
            </a:r>
          </a:p>
        </p:txBody>
      </p:sp>
      <p:pic>
        <p:nvPicPr>
          <p:cNvPr id="9" name="Picture Placeholder 2" descr="619menuDisclosure.eps"/>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l="42706" t="34289" r="11313" b="571"/>
          <a:stretch/>
        </p:blipFill>
        <p:spPr>
          <a:xfrm>
            <a:off x="6523038" y="1243013"/>
            <a:ext cx="2103437" cy="2103120"/>
          </a:xfrm>
        </p:spPr>
      </p:pic>
      <p:sp>
        <p:nvSpPr>
          <p:cNvPr id="10" name="TextBox 9"/>
          <p:cNvSpPr txBox="1"/>
          <p:nvPr/>
        </p:nvSpPr>
        <p:spPr>
          <a:xfrm>
            <a:off x="7697936" y="1632960"/>
            <a:ext cx="905967" cy="261610"/>
          </a:xfrm>
          <a:prstGeom prst="rect">
            <a:avLst/>
          </a:prstGeom>
          <a:noFill/>
        </p:spPr>
        <p:txBody>
          <a:bodyPr wrap="none" rtlCol="0">
            <a:spAutoFit/>
          </a:bodyPr>
          <a:lstStyle/>
          <a:p>
            <a:r>
              <a:rPr lang="en-US" sz="1100" b="1" dirty="0">
                <a:solidFill>
                  <a:srgbClr val="FF6600"/>
                </a:solidFill>
              </a:rPr>
              <a:t>Disclosure</a:t>
            </a:r>
          </a:p>
        </p:txBody>
      </p:sp>
      <p:sp>
        <p:nvSpPr>
          <p:cNvPr id="11" name="Oval 10"/>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2" name="TextBox 11"/>
          <p:cNvSpPr txBox="1"/>
          <p:nvPr/>
        </p:nvSpPr>
        <p:spPr>
          <a:xfrm>
            <a:off x="7818892" y="2937600"/>
            <a:ext cx="835297" cy="261610"/>
          </a:xfrm>
          <a:prstGeom prst="rect">
            <a:avLst/>
          </a:prstGeom>
          <a:noFill/>
        </p:spPr>
        <p:txBody>
          <a:bodyPr wrap="none" rtlCol="0">
            <a:spAutoFit/>
          </a:bodyPr>
          <a:lstStyle/>
          <a:p>
            <a:r>
              <a:rPr lang="en-US" sz="1100" b="1" dirty="0">
                <a:solidFill>
                  <a:srgbClr val="FF6600"/>
                </a:solidFill>
              </a:rPr>
              <a:t>Reminder</a:t>
            </a:r>
          </a:p>
        </p:txBody>
      </p:sp>
      <p:sp>
        <p:nvSpPr>
          <p:cNvPr id="13" name="Right Arrow 12"/>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4" name="Right Arrow 13"/>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5" name="Right Arrow 14"/>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Tree>
    <p:custDataLst>
      <p:tags r:id="rId1"/>
    </p:custDataLst>
    <p:extLst>
      <p:ext uri="{BB962C8B-B14F-4D97-AF65-F5344CB8AC3E}">
        <p14:creationId xmlns:p14="http://schemas.microsoft.com/office/powerpoint/2010/main" val="352913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ea typeface="+mn-ea"/>
                <a:cs typeface="+mn-cs"/>
              </a:rPr>
              <a:t>Reminder:</a:t>
            </a:r>
          </a:p>
          <a:p>
            <a:pPr lvl="1" eaLnBrk="1" hangingPunct="1">
              <a:buFont typeface="Wingdings" pitchFamily="2" charset="2"/>
              <a:buChar char="l"/>
              <a:defRPr/>
            </a:pPr>
            <a:r>
              <a:rPr lang="en-US" dirty="0"/>
              <a:t>Advise customers who order raw or undercooked TCS food of the increased risk of foodborne illness:</a:t>
            </a:r>
          </a:p>
          <a:p>
            <a:pPr lvl="2" eaLnBrk="1" hangingPunct="1">
              <a:buFont typeface="Courier New" pitchFamily="49" charset="0"/>
              <a:buChar char="o"/>
              <a:defRPr/>
            </a:pPr>
            <a:r>
              <a:rPr lang="en-US" dirty="0"/>
              <a:t>Post a notice in the menu.</a:t>
            </a:r>
          </a:p>
          <a:p>
            <a:pPr lvl="2" eaLnBrk="1" hangingPunct="1">
              <a:buFont typeface="Courier New" pitchFamily="49" charset="0"/>
              <a:buChar char="o"/>
              <a:defRPr/>
            </a:pPr>
            <a:r>
              <a:rPr lang="en-US" dirty="0"/>
              <a:t>Provide this information using brochures, table tents, or signs.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8-36</a:t>
            </a:r>
          </a:p>
        </p:txBody>
      </p:sp>
      <p:pic>
        <p:nvPicPr>
          <p:cNvPr id="7" name="Picture Placeholder 2" descr="619menuDisclosure.eps"/>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l="42706" t="34289" r="11313" b="571"/>
          <a:stretch/>
        </p:blipFill>
        <p:spPr>
          <a:xfrm>
            <a:off x="6523038" y="1243013"/>
            <a:ext cx="2103437" cy="2103120"/>
          </a:xfrm>
        </p:spPr>
      </p:pic>
      <p:sp>
        <p:nvSpPr>
          <p:cNvPr id="9" name="TextBox 8"/>
          <p:cNvSpPr txBox="1"/>
          <p:nvPr/>
        </p:nvSpPr>
        <p:spPr>
          <a:xfrm>
            <a:off x="7697936" y="1632960"/>
            <a:ext cx="905967" cy="261610"/>
          </a:xfrm>
          <a:prstGeom prst="rect">
            <a:avLst/>
          </a:prstGeom>
          <a:noFill/>
        </p:spPr>
        <p:txBody>
          <a:bodyPr wrap="none" rtlCol="0">
            <a:spAutoFit/>
          </a:bodyPr>
          <a:lstStyle/>
          <a:p>
            <a:r>
              <a:rPr lang="en-US" sz="1100" b="1" dirty="0">
                <a:solidFill>
                  <a:srgbClr val="FF6600"/>
                </a:solidFill>
              </a:rPr>
              <a:t>Disclosure</a:t>
            </a:r>
          </a:p>
        </p:txBody>
      </p:sp>
      <p:sp>
        <p:nvSpPr>
          <p:cNvPr id="10" name="Oval 9"/>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1" name="TextBox 10"/>
          <p:cNvSpPr txBox="1"/>
          <p:nvPr/>
        </p:nvSpPr>
        <p:spPr>
          <a:xfrm>
            <a:off x="7818892" y="2937600"/>
            <a:ext cx="835297" cy="261610"/>
          </a:xfrm>
          <a:prstGeom prst="rect">
            <a:avLst/>
          </a:prstGeom>
          <a:noFill/>
        </p:spPr>
        <p:txBody>
          <a:bodyPr wrap="none" rtlCol="0">
            <a:spAutoFit/>
          </a:bodyPr>
          <a:lstStyle/>
          <a:p>
            <a:r>
              <a:rPr lang="en-US" sz="1100" b="1" dirty="0">
                <a:solidFill>
                  <a:srgbClr val="FF6600"/>
                </a:solidFill>
              </a:rPr>
              <a:t>Reminder</a:t>
            </a:r>
          </a:p>
        </p:txBody>
      </p:sp>
      <p:sp>
        <p:nvSpPr>
          <p:cNvPr id="12" name="Right Arrow 11"/>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3" name="Right Arrow 12"/>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14" name="Right Arrow 13"/>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Tree>
    <p:custDataLst>
      <p:tags r:id="rId1"/>
    </p:custDataLst>
    <p:extLst>
      <p:ext uri="{BB962C8B-B14F-4D97-AF65-F5344CB8AC3E}">
        <p14:creationId xmlns:p14="http://schemas.microsoft.com/office/powerpoint/2010/main" val="3000974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n-US" dirty="0">
                <a:latin typeface="Arial Narrow" charset="0"/>
                <a:cs typeface="+mj-cs"/>
              </a:rPr>
              <a:t>Children’s Menus</a:t>
            </a:r>
          </a:p>
        </p:txBody>
      </p:sp>
      <p:sp>
        <p:nvSpPr>
          <p:cNvPr id="180226" name="Rectangle 3"/>
          <p:cNvSpPr>
            <a:spLocks noGrp="1" noChangeArrowheads="1"/>
          </p:cNvSpPr>
          <p:nvPr>
            <p:ph idx="1"/>
          </p:nvPr>
        </p:nvSpPr>
        <p:spPr/>
        <p:txBody>
          <a:bodyPr/>
          <a:lstStyle/>
          <a:p>
            <a:pPr marL="0" indent="0" eaLnBrk="1" hangingPunct="1">
              <a:defRPr/>
            </a:pPr>
            <a:r>
              <a:rPr lang="en-US" dirty="0">
                <a:latin typeface="Arial Narrow" charset="0"/>
                <a:cs typeface="+mn-cs"/>
              </a:rPr>
              <a:t>The FDA advises against offering these items on a children’s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8-37</a:t>
            </a:r>
          </a:p>
        </p:txBody>
      </p:sp>
      <p:pic>
        <p:nvPicPr>
          <p:cNvPr id="2" name="Picture 1" descr="6e_c06_12_Kidsmenu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4150" y="1254125"/>
            <a:ext cx="2079625" cy="1812925"/>
          </a:xfrm>
          <a:prstGeom prst="roundRect">
            <a:avLst>
              <a:gd name="adj" fmla="val 8594"/>
            </a:avLst>
          </a:prstGeom>
          <a:noFill/>
          <a:ln w="3175" cmpd="sng">
            <a:solidFill>
              <a:schemeClr val="tx1"/>
            </a:solidFill>
          </a:ln>
          <a:effectLst/>
        </p:spPr>
      </p:pic>
    </p:spTree>
    <p:custDataLst>
      <p:tags r:id="rId1"/>
    </p:custDataLst>
    <p:extLst>
      <p:ext uri="{BB962C8B-B14F-4D97-AF65-F5344CB8AC3E}">
        <p14:creationId xmlns:p14="http://schemas.microsoft.com/office/powerpoint/2010/main" val="3073573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8"/>
          <p:cNvSpPr>
            <a:spLocks noGrp="1" noChangeArrowheads="1"/>
          </p:cNvSpPr>
          <p:nvPr>
            <p:ph type="title"/>
          </p:nvPr>
        </p:nvSpPr>
        <p:spPr/>
        <p:txBody>
          <a:bodyPr/>
          <a:lstStyle/>
          <a:p>
            <a:pPr eaLnBrk="1" hangingPunct="1">
              <a:defRPr/>
            </a:pPr>
            <a:r>
              <a:rPr lang="en-US" dirty="0">
                <a:latin typeface="Arial Narrow" charset="0"/>
                <a:cs typeface="+mj-cs"/>
              </a:rPr>
              <a:t>Operations That Mainly Serve High-Risk Populations</a:t>
            </a:r>
          </a:p>
        </p:txBody>
      </p:sp>
      <p:sp>
        <p:nvSpPr>
          <p:cNvPr id="181250" name="Rectangle 3"/>
          <p:cNvSpPr>
            <a:spLocks noGrp="1" noChangeArrowheads="1"/>
          </p:cNvSpPr>
          <p:nvPr>
            <p:ph idx="1"/>
          </p:nvPr>
        </p:nvSpPr>
        <p:spPr/>
        <p:txBody>
          <a:bodyPr/>
          <a:lstStyle/>
          <a:p>
            <a:pPr marL="0" indent="0" eaLnBrk="1" hangingPunct="1">
              <a:defRPr/>
            </a:pPr>
            <a:r>
              <a:rPr lang="en-US" dirty="0">
                <a:solidFill>
                  <a:schemeClr val="accent2"/>
                </a:solidFill>
                <a:latin typeface="Arial Narrow" charset="0"/>
                <a:cs typeface="+mn-cs"/>
              </a:rPr>
              <a:t>NEVER</a:t>
            </a:r>
            <a:r>
              <a:rPr lang="en-US" dirty="0">
                <a:latin typeface="Arial Narrow" charset="0"/>
                <a:cs typeface="+mn-cs"/>
              </a:rPr>
              <a:t> 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(unpasteurized),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a:p>
            <a:pPr lvl="1" eaLnBrk="1" hangingPunct="1">
              <a:buFont typeface="Wingdings" pitchFamily="2" charset="2"/>
              <a:buChar char="l"/>
              <a:defRPr/>
            </a:pPr>
            <a:r>
              <a:rPr lang="en-US" dirty="0"/>
              <a:t>Unpasteurized milk or juice</a:t>
            </a:r>
          </a:p>
          <a:p>
            <a:pPr lvl="2" eaLnBrk="1" hangingPunct="1">
              <a:defRPr/>
            </a:pPr>
            <a:endParaRPr lang="en-US" dirty="0">
              <a:latin typeface="Arial Narrow" charset="0"/>
            </a:endParaRP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8-38</a:t>
            </a:r>
          </a:p>
        </p:txBody>
      </p:sp>
      <p:pic>
        <p:nvPicPr>
          <p:cNvPr id="9" name="Picture Placeholder 4">
            <a:extLst>
              <a:ext uri="{FF2B5EF4-FFF2-40B4-BE49-F238E27FC236}">
                <a16:creationId xmlns:a16="http://schemas.microsoft.com/office/drawing/2014/main" id="{46CC9D2C-6D9A-47DD-9D38-5C14CC7E78E9}"/>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ustDataLst>
      <p:tags r:id="rId1"/>
    </p:custDataLst>
    <p:extLst>
      <p:ext uri="{BB962C8B-B14F-4D97-AF65-F5344CB8AC3E}">
        <p14:creationId xmlns:p14="http://schemas.microsoft.com/office/powerpoint/2010/main" val="2121044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chemeClr val="accent2"/>
                </a:solidFill>
              </a:rPr>
              <a:t>NEVER</a:t>
            </a:r>
            <a:r>
              <a:rPr lang="en-US" dirty="0">
                <a:latin typeface="Arial Narrow" charset="0"/>
              </a:rPr>
              <a:t> cook the food longer than 60 minutes during initial cooking.</a:t>
            </a:r>
          </a:p>
          <a:p>
            <a:pPr lvl="1" eaLnBrk="1" hangingPunct="1">
              <a:defRPr/>
            </a:pPr>
            <a:r>
              <a:rPr lang="en-US" dirty="0">
                <a:latin typeface="Arial Narrow" charset="0"/>
              </a:rPr>
              <a:t>Cool the food immediately after initial cooking.</a:t>
            </a:r>
          </a:p>
          <a:p>
            <a:pPr lvl="1" eaLnBrk="1" hangingPunct="1">
              <a:defRPr/>
            </a:pPr>
            <a:r>
              <a:rPr lang="en-US" dirty="0">
                <a:latin typeface="Arial Narrow" charset="0"/>
              </a:rPr>
              <a:t>Freeze or refrigerate the food after cooling it.</a:t>
            </a:r>
          </a:p>
          <a:p>
            <a:pPr lvl="2" eaLnBrk="1" hangingPunct="1">
              <a:defRPr/>
            </a:pPr>
            <a:r>
              <a:rPr lang="en-US" dirty="0"/>
              <a:t>If refrigerating, hold it at 41ºF (5ºC) or lower and store it away from ready-to-eat food.</a:t>
            </a:r>
          </a:p>
          <a:p>
            <a:pPr lvl="1" eaLnBrk="1" hangingPunct="1">
              <a:defRPr/>
            </a:pPr>
            <a:r>
              <a:rPr lang="en-US" dirty="0">
                <a:latin typeface="Arial Narrow" charset="0"/>
              </a:rPr>
              <a:t>Heat the food to its required minimum internal temperature 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8-39</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custDataLst>
      <p:tags r:id="rId1"/>
    </p:custDataLst>
    <p:extLst>
      <p:ext uri="{BB962C8B-B14F-4D97-AF65-F5344CB8AC3E}">
        <p14:creationId xmlns:p14="http://schemas.microsoft.com/office/powerpoint/2010/main" val="385759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153605" name="Rectangle 9"/>
          <p:cNvSpPr>
            <a:spLocks noGrp="1" noChangeArrowheads="1"/>
          </p:cNvSpPr>
          <p:nvPr>
            <p:ph type="title"/>
          </p:nvPr>
        </p:nvSpPr>
        <p:spPr/>
        <p:txBody>
          <a:bodyPr/>
          <a:lstStyle/>
          <a:p>
            <a:pPr eaLnBrk="1" hangingPunct="1">
              <a:defRPr/>
            </a:pPr>
            <a:r>
              <a:rPr lang="en-US" dirty="0">
                <a:cs typeface="+mj-cs"/>
              </a:rPr>
              <a:t>General Preparation Practices</a:t>
            </a:r>
          </a:p>
        </p:txBody>
      </p:sp>
      <p:sp>
        <p:nvSpPr>
          <p:cNvPr id="153602" name="Rectangle 4"/>
          <p:cNvSpPr>
            <a:spLocks noGrp="1" noChangeArrowheads="1"/>
          </p:cNvSpPr>
          <p:nvPr>
            <p:ph idx="1"/>
          </p:nvPr>
        </p:nvSpPr>
        <p:spPr/>
        <p:txBody>
          <a:bodyPr/>
          <a:lstStyle/>
          <a:p>
            <a:pPr marL="0" indent="0" eaLnBrk="1" hangingPunct="1">
              <a:defRPr/>
            </a:pPr>
            <a:r>
              <a:rPr lang="en-US" dirty="0">
                <a:cs typeface="+mn-cs"/>
              </a:rPr>
              <a:t>When prepping food:</a:t>
            </a:r>
            <a:endParaRPr lang="en-US" i="1" dirty="0">
              <a:cs typeface="+mn-cs"/>
            </a:endParaRPr>
          </a:p>
          <a:p>
            <a:pPr marL="347472" lvl="1" indent="-347472" eaLnBrk="1" hangingPunct="1">
              <a:defRPr/>
            </a:pPr>
            <a:r>
              <a:rPr lang="en-US" dirty="0"/>
              <a:t>Make sure workstations, cutting boards, and utensils are clean and sanitized.</a:t>
            </a:r>
          </a:p>
          <a:p>
            <a:pPr marL="347472" lvl="1" indent="-347472" eaLnBrk="1" hangingPunct="1">
              <a:defRPr/>
            </a:pPr>
            <a:r>
              <a:rPr lang="en-US" dirty="0"/>
              <a:t>Only remove as much food from the cooler as you can prep in a short period of time.</a:t>
            </a:r>
          </a:p>
          <a:p>
            <a:pPr marL="694944" lvl="2" indent="-347472" eaLnBrk="1" hangingPunct="1">
              <a:defRPr/>
            </a:pPr>
            <a:r>
              <a:rPr lang="en-US" dirty="0"/>
              <a:t>This prevents time-temperature abuse. </a:t>
            </a:r>
          </a:p>
          <a:p>
            <a:pPr marL="347472" lvl="1" indent="-347472" eaLnBrk="1" hangingPunct="1">
              <a:defRPr/>
            </a:pPr>
            <a:r>
              <a:rPr lang="en-US" dirty="0"/>
              <a:t>Return prepped food to the cooler or cook it as quickly as possible.</a:t>
            </a: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8-4</a:t>
            </a:r>
          </a:p>
        </p:txBody>
      </p:sp>
    </p:spTree>
    <p:custDataLst>
      <p:tags r:id="rId1"/>
    </p:custDataLst>
    <p:extLst>
      <p:ext uri="{BB962C8B-B14F-4D97-AF65-F5344CB8AC3E}">
        <p14:creationId xmlns:p14="http://schemas.microsoft.com/office/powerpoint/2010/main" val="3696526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a:xfrm>
            <a:off x="409575" y="1143000"/>
            <a:ext cx="5884545" cy="4983163"/>
          </a:xfrm>
        </p:spPr>
        <p:txBody>
          <a:bodyPr/>
          <a:lstStyle/>
          <a:p>
            <a:pPr marL="0" indent="0" eaLnBrk="1" hangingPunct="1">
              <a:lnSpc>
                <a:spcPct val="80000"/>
              </a:lnSpc>
              <a:defRPr/>
            </a:pPr>
            <a:r>
              <a:rPr lang="en-US" dirty="0">
                <a:latin typeface="Arial Narrow" charset="0"/>
                <a:cs typeface="+mn-cs"/>
              </a:rPr>
              <a:t>Procedures for partial cooking should describe:</a:t>
            </a:r>
          </a:p>
          <a:p>
            <a:pPr lvl="1" eaLnBrk="1" hangingPunct="1">
              <a:defRPr/>
            </a:pPr>
            <a:r>
              <a:rPr lang="en-US" dirty="0">
                <a:latin typeface="Arial Narrow" charset="0"/>
              </a:rPr>
              <a:t>How to monitor and document requirements</a:t>
            </a:r>
          </a:p>
          <a:p>
            <a:pPr lvl="1" eaLnBrk="1" hangingPunct="1">
              <a:defRPr/>
            </a:pPr>
            <a:r>
              <a:rPr lang="en-US" dirty="0">
                <a:latin typeface="Arial Narrow" charset="0"/>
              </a:rPr>
              <a:t>Which corrective actions will be taken if requirements are not met</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items will be marked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food will be stored separately from ready-to-eat food</a:t>
            </a:r>
          </a:p>
        </p:txBody>
      </p:sp>
      <p:sp>
        <p:nvSpPr>
          <p:cNvPr id="178179" name="Text Box 4"/>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8-40</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custDataLst>
      <p:tags r:id="rId1"/>
    </p:custDataLst>
    <p:extLst>
      <p:ext uri="{BB962C8B-B14F-4D97-AF65-F5344CB8AC3E}">
        <p14:creationId xmlns:p14="http://schemas.microsoft.com/office/powerpoint/2010/main" val="1424631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8-41</a:t>
            </a:r>
          </a:p>
        </p:txBody>
      </p:sp>
      <p:sp>
        <p:nvSpPr>
          <p:cNvPr id="182278" name="Rectangle 12"/>
          <p:cNvSpPr>
            <a:spLocks noGrp="1" noChangeArrowheads="1"/>
          </p:cNvSpPr>
          <p:nvPr>
            <p:ph type="title"/>
          </p:nvPr>
        </p:nvSpPr>
        <p:spPr/>
        <p:txBody>
          <a:bodyPr/>
          <a:lstStyle/>
          <a:p>
            <a:pPr marL="0" indent="0" eaLnBrk="1" hangingPunct="1">
              <a:defRPr/>
            </a:pPr>
            <a:r>
              <a:rPr lang="en-US" dirty="0">
                <a:latin typeface="Arial Narrow" charset="0"/>
              </a:rPr>
              <a:t>Temperature Requirements for Cooling Food</a:t>
            </a:r>
          </a:p>
        </p:txBody>
      </p:sp>
      <p:sp>
        <p:nvSpPr>
          <p:cNvPr id="7" name="Content Placeholder 6"/>
          <p:cNvSpPr>
            <a:spLocks noGrp="1"/>
          </p:cNvSpPr>
          <p:nvPr>
            <p:ph idx="1"/>
          </p:nvPr>
        </p:nvSpPr>
        <p:spPr/>
        <p:txBody>
          <a:bodyPr/>
          <a:lstStyle/>
          <a:p>
            <a:r>
              <a:rPr lang="en-US" dirty="0"/>
              <a:t>1. 	Cool food from 135ºF to 70ºF </a:t>
            </a:r>
            <a:br>
              <a:rPr lang="en-US" dirty="0"/>
            </a:br>
            <a:r>
              <a:rPr lang="en-US" dirty="0"/>
              <a:t>(57ºC to 21ºC) within two hours.</a:t>
            </a:r>
          </a:p>
          <a:p>
            <a:r>
              <a:rPr lang="en-US" dirty="0"/>
              <a:t>2.  	Cool it from 70ºF to 41ºF (21ºC to 5ºC) or lower in the next four hours.</a:t>
            </a:r>
          </a:p>
          <a:p>
            <a:endParaRPr lang="en-US" dirty="0"/>
          </a:p>
        </p:txBody>
      </p:sp>
      <p:pic>
        <p:nvPicPr>
          <p:cNvPr id="10" name="Picture Placeholder 4">
            <a:extLst>
              <a:ext uri="{FF2B5EF4-FFF2-40B4-BE49-F238E27FC236}">
                <a16:creationId xmlns:a16="http://schemas.microsoft.com/office/drawing/2014/main" id="{A728B7C9-68BE-4F2C-A857-0F135BF092B5}"/>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a:ln w="3175">
            <a:solidFill>
              <a:schemeClr val="tx1"/>
            </a:solidFill>
          </a:ln>
        </p:spPr>
      </p:pic>
    </p:spTree>
    <p:custDataLst>
      <p:tags r:id="rId1"/>
    </p:custDataLst>
    <p:extLst>
      <p:ext uri="{BB962C8B-B14F-4D97-AF65-F5344CB8AC3E}">
        <p14:creationId xmlns:p14="http://schemas.microsoft.com/office/powerpoint/2010/main" val="1715128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n-US" dirty="0">
                <a:latin typeface="Arial Narrow" charset="0"/>
              </a:rPr>
              <a:t>Temperature Requirements for Cooling Food</a:t>
            </a:r>
            <a:endParaRPr lang="en-US" dirty="0">
              <a:latin typeface="Arial Narrow" charset="0"/>
              <a:cs typeface="+mj-cs"/>
            </a:endParaRPr>
          </a:p>
        </p:txBody>
      </p:sp>
      <p:sp>
        <p:nvSpPr>
          <p:cNvPr id="183298"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cool food from 135˚F to 70˚F (57˚C to 21˚C)</a:t>
            </a:r>
            <a:r>
              <a:rPr lang="en-US" b="0" dirty="0">
                <a:latin typeface="Arial Narrow" charset="0"/>
                <a:cs typeface="+mn-cs"/>
              </a:rPr>
              <a:t> </a:t>
            </a:r>
            <a:br>
              <a:rPr lang="en-US" b="0" dirty="0">
                <a:latin typeface="Arial Narrow" charset="0"/>
                <a:cs typeface="+mn-cs"/>
              </a:rPr>
            </a:br>
            <a:r>
              <a:rPr lang="en-US" dirty="0">
                <a:latin typeface="Arial Narrow" charset="0"/>
                <a:cs typeface="+mn-cs"/>
              </a:rPr>
              <a:t>in less than two hours: </a:t>
            </a:r>
          </a:p>
          <a:p>
            <a:pPr lvl="1" eaLnBrk="1" hangingPunct="1">
              <a:defRPr/>
            </a:pPr>
            <a:r>
              <a:rPr lang="en-US" dirty="0">
                <a:latin typeface="Arial Narrow" charset="0"/>
              </a:rPr>
              <a:t>The remaining time can be used to cool it to 41˚F (5˚C) or lower.</a:t>
            </a:r>
          </a:p>
          <a:p>
            <a:pPr lvl="1" eaLnBrk="1" hangingPunct="1">
              <a:defRPr/>
            </a:pPr>
            <a:r>
              <a:rPr lang="en-US" dirty="0">
                <a:latin typeface="Arial Narrow" charset="0"/>
              </a:rPr>
              <a:t>The total cooling time cannot be longer than six hours.</a:t>
            </a:r>
          </a:p>
          <a:p>
            <a:pPr marL="0" indent="0" eaLnBrk="1" hangingPunct="1">
              <a:defRPr/>
            </a:pPr>
            <a:r>
              <a:rPr lang="en-US" dirty="0">
                <a:latin typeface="Arial Narrow" charset="0"/>
                <a:cs typeface="+mn-cs"/>
              </a:rPr>
              <a:t>Example: </a:t>
            </a:r>
            <a:r>
              <a:rPr lang="en-US" b="0" dirty="0">
                <a:solidFill>
                  <a:schemeClr val="tx1"/>
                </a:solidFill>
                <a:latin typeface="Arial Narrow" charset="0"/>
              </a:rPr>
              <a:t>If you cool food from 135˚F to 70˚F (57˚C to 21˚C) in one hour, then you have five hours to get the food to 41˚F (5˚C) or lower.</a:t>
            </a:r>
          </a:p>
          <a:p>
            <a:pPr marL="571500" lvl="1" indent="-457200" eaLnBrk="1" hangingPunct="1">
              <a:defRPr/>
            </a:pPr>
            <a:endParaRPr lang="en-US" dirty="0">
              <a:latin typeface="Arial Narrow" charset="0"/>
            </a:endParaRP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8-42</a:t>
            </a:r>
          </a:p>
        </p:txBody>
      </p:sp>
    </p:spTree>
    <p:custDataLst>
      <p:tags r:id="rId1"/>
    </p:custDataLst>
    <p:extLst>
      <p:ext uri="{BB962C8B-B14F-4D97-AF65-F5344CB8AC3E}">
        <p14:creationId xmlns:p14="http://schemas.microsoft.com/office/powerpoint/2010/main" val="2012466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12"/>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4322" name="Rectangle 3"/>
          <p:cNvSpPr>
            <a:spLocks noGrp="1" noChangeArrowheads="1"/>
          </p:cNvSpPr>
          <p:nvPr>
            <p:ph idx="1"/>
          </p:nvPr>
        </p:nvSpPr>
        <p:spPr/>
        <p:txBody>
          <a:bodyPr/>
          <a:lstStyle/>
          <a:p>
            <a:pPr marL="0" indent="0" eaLnBrk="1" hangingPunct="1">
              <a:defRPr/>
            </a:pPr>
            <a:r>
              <a:rPr lang="en-US" dirty="0">
                <a:latin typeface="Arial Narrow" charset="0"/>
                <a:cs typeface="+mn-cs"/>
              </a:rPr>
              <a:t>Factors that affect cooling:</a:t>
            </a:r>
          </a:p>
          <a:p>
            <a:pPr lvl="1" eaLnBrk="1" hangingPunct="1">
              <a:defRPr/>
            </a:pPr>
            <a:r>
              <a:rPr lang="en-US" dirty="0">
                <a:latin typeface="Arial Narrow" charset="0"/>
              </a:rPr>
              <a:t>Thickness or density of the food</a:t>
            </a:r>
          </a:p>
          <a:p>
            <a:pPr lvl="1" eaLnBrk="1" hangingPunct="1">
              <a:defRPr/>
            </a:pPr>
            <a:r>
              <a:rPr lang="en-US" dirty="0">
                <a:latin typeface="Arial Narrow" charset="0"/>
              </a:rPr>
              <a:t>Size of the food</a:t>
            </a:r>
          </a:p>
          <a:p>
            <a:pPr lvl="2" eaLnBrk="1" hangingPunct="1">
              <a:defRPr/>
            </a:pPr>
            <a:r>
              <a:rPr lang="en-US" dirty="0">
                <a:latin typeface="Arial Narrow" charset="0"/>
              </a:rPr>
              <a:t>Cut larger items into smaller pieces.</a:t>
            </a:r>
          </a:p>
          <a:p>
            <a:pPr lvl="2" eaLnBrk="1" hangingPunct="1">
              <a:defRPr/>
            </a:pPr>
            <a:r>
              <a:rPr lang="en-US" dirty="0">
                <a:latin typeface="Arial Narrow" charset="0"/>
              </a:rPr>
              <a:t>Divide large containers of food into smaller containers or shallow pans.</a:t>
            </a:r>
          </a:p>
          <a:p>
            <a:pPr lvl="1" eaLnBrk="1" hangingPunct="1">
              <a:defRPr/>
            </a:pPr>
            <a:r>
              <a:rPr lang="en-US" dirty="0">
                <a:latin typeface="Arial Narrow" charset="0"/>
              </a:rPr>
              <a:t>Storage container</a:t>
            </a:r>
          </a:p>
          <a:p>
            <a:pPr lvl="2" eaLnBrk="1" hangingPunct="1">
              <a:defRPr/>
            </a:pPr>
            <a:r>
              <a:rPr lang="en-US" dirty="0"/>
              <a:t>Stainless steel transfers heat away from food faster than plastic.</a:t>
            </a:r>
          </a:p>
          <a:p>
            <a:pPr lvl="2" eaLnBrk="1" hangingPunct="1">
              <a:defRPr/>
            </a:pPr>
            <a:r>
              <a:rPr lang="en-US" dirty="0"/>
              <a:t>Shallow pans let the heat from food disperse faster than deep pans.</a:t>
            </a:r>
            <a:endParaRPr lang="en-US" dirty="0">
              <a:latin typeface="Arial Narrow"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8-43</a:t>
            </a:r>
          </a:p>
        </p:txBody>
      </p:sp>
      <p:pic>
        <p:nvPicPr>
          <p:cNvPr id="9" name="Picture Placeholder 4">
            <a:extLst>
              <a:ext uri="{FF2B5EF4-FFF2-40B4-BE49-F238E27FC236}">
                <a16:creationId xmlns:a16="http://schemas.microsoft.com/office/drawing/2014/main" id="{797A93C3-A0BD-4116-B3C5-0F01DFD59E76}"/>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4197524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2" name="Rectangle 11"/>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6370" name="Rectangle 3"/>
          <p:cNvSpPr>
            <a:spLocks noGrp="1" noChangeArrowheads="1"/>
          </p:cNvSpPr>
          <p:nvPr>
            <p:ph idx="1"/>
          </p:nvPr>
        </p:nvSpPr>
        <p:spPr/>
        <p:txBody>
          <a:bodyPr/>
          <a:lstStyle/>
          <a:p>
            <a:pPr eaLnBrk="1" hangingPunct="1">
              <a:defRPr/>
            </a:pPr>
            <a:r>
              <a:rPr lang="en-US" dirty="0">
                <a:ea typeface="+mn-ea"/>
                <a:cs typeface="+mn-cs"/>
              </a:rPr>
              <a:t>Methods for cooling food:</a:t>
            </a:r>
          </a:p>
          <a:p>
            <a:pPr lvl="1" eaLnBrk="1" hangingPunct="1">
              <a:buFont typeface="Wingdings" pitchFamily="2" charset="2"/>
              <a:buChar char="l"/>
              <a:defRPr/>
            </a:pPr>
            <a:r>
              <a:rPr lang="en-US" dirty="0"/>
              <a:t>Place food in an ice-water bath.</a:t>
            </a:r>
          </a:p>
          <a:p>
            <a:pPr lvl="1" eaLnBrk="1" hangingPunct="1">
              <a:buFont typeface="Wingdings" pitchFamily="2" charset="2"/>
              <a:buChar char="l"/>
              <a:defRPr/>
            </a:pPr>
            <a:r>
              <a:rPr lang="en-US" dirty="0"/>
              <a:t>Place it in a blast chiller.</a:t>
            </a:r>
          </a:p>
          <a:p>
            <a:pPr lvl="1" eaLnBrk="1" hangingPunct="1">
              <a:buFont typeface="Wingdings" pitchFamily="2" charset="2"/>
              <a:buChar char="l"/>
              <a:defRPr/>
            </a:pPr>
            <a:r>
              <a:rPr lang="en-US" dirty="0"/>
              <a:t>Stir it with an ice paddle.</a:t>
            </a:r>
          </a:p>
          <a:p>
            <a:pPr lvl="1" eaLnBrk="1" hangingPunct="1">
              <a:buFont typeface="Wingdings" pitchFamily="2" charset="2"/>
              <a:buChar char="l"/>
              <a:defRPr/>
            </a:pPr>
            <a:r>
              <a:rPr lang="en-US" dirty="0"/>
              <a:t>Use ice or cold water as an ingredient.</a:t>
            </a:r>
          </a:p>
          <a:p>
            <a:pPr lvl="1" eaLnBrk="1" hangingPunct="1">
              <a:buFont typeface="Wingdings" pitchFamily="2" charset="2"/>
              <a:buChar char="l"/>
              <a:defRPr/>
            </a:pPr>
            <a:endParaRPr lang="en-US" dirty="0"/>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sz="2000" dirty="0"/>
          </a:p>
        </p:txBody>
      </p:sp>
      <p:sp>
        <p:nvSpPr>
          <p:cNvPr id="185348" name="Rectangle 5"/>
          <p:cNvSpPr>
            <a:spLocks noChangeArrowheads="1"/>
          </p:cNvSpPr>
          <p:nvPr/>
        </p:nvSpPr>
        <p:spPr bwMode="auto">
          <a:xfrm>
            <a:off x="3473450" y="4016375"/>
            <a:ext cx="2233613" cy="16303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49" name="Rectangle 6"/>
          <p:cNvSpPr>
            <a:spLocks noChangeArrowheads="1"/>
          </p:cNvSpPr>
          <p:nvPr/>
        </p:nvSpPr>
        <p:spPr bwMode="auto">
          <a:xfrm>
            <a:off x="806450" y="3827463"/>
            <a:ext cx="1520825" cy="1258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a:t>
            </a:r>
            <a:fld id="{7C312362-CBE7-4FA9-B8AD-5DF40F92FC3F}" type="slidenum">
              <a:rPr lang="en-US" sz="1200" b="0" smtClean="0">
                <a:solidFill>
                  <a:schemeClr val="tx1"/>
                </a:solidFill>
                <a:cs typeface="+mn-cs"/>
              </a:rPr>
              <a:t>44</a:t>
            </a:fld>
            <a:endParaRPr lang="en-US" sz="1200" b="0" dirty="0">
              <a:solidFill>
                <a:schemeClr val="tx1"/>
              </a:solidFill>
              <a:cs typeface="+mn-cs"/>
            </a:endParaRPr>
          </a:p>
        </p:txBody>
      </p:sp>
      <p:pic>
        <p:nvPicPr>
          <p:cNvPr id="13" name="Picture Placeholder 5">
            <a:extLst>
              <a:ext uri="{FF2B5EF4-FFF2-40B4-BE49-F238E27FC236}">
                <a16:creationId xmlns:a16="http://schemas.microsoft.com/office/drawing/2014/main" id="{DB98CABE-7626-47D7-98DC-CB03AD78296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pic>
        <p:nvPicPr>
          <p:cNvPr id="15" name="Picture Placeholder 5">
            <a:extLst>
              <a:ext uri="{FF2B5EF4-FFF2-40B4-BE49-F238E27FC236}">
                <a16:creationId xmlns:a16="http://schemas.microsoft.com/office/drawing/2014/main" id="{5068F976-E2C1-4657-92A7-38917D8F3A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355116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4" name="Content Placeholder 3"/>
          <p:cNvSpPr>
            <a:spLocks noGrp="1"/>
          </p:cNvSpPr>
          <p:nvPr>
            <p:ph idx="1"/>
          </p:nvPr>
        </p:nvSpPr>
        <p:spPr/>
        <p:txBody>
          <a:bodyPr/>
          <a:lstStyle/>
          <a:p>
            <a:pPr>
              <a:defRPr/>
            </a:pPr>
            <a:r>
              <a:rPr lang="en-US" dirty="0">
                <a:latin typeface="Arial Narrow" charset="0"/>
                <a:cs typeface="+mn-cs"/>
              </a:rPr>
              <a:t>When storing food for further cooling:</a:t>
            </a:r>
          </a:p>
          <a:p>
            <a:pPr lvl="1" eaLnBrk="1" hangingPunct="1">
              <a:defRPr/>
            </a:pPr>
            <a:r>
              <a:rPr lang="en-US" dirty="0">
                <a:latin typeface="Arial Narrow" charset="0"/>
              </a:rPr>
              <a:t>Loosely cover food containers before storing them.</a:t>
            </a:r>
          </a:p>
          <a:p>
            <a:pPr lvl="1" eaLnBrk="1" hangingPunct="1">
              <a:defRPr/>
            </a:pPr>
            <a:r>
              <a:rPr lang="en-US" dirty="0">
                <a:latin typeface="Arial Narrow" charset="0"/>
              </a:rPr>
              <a:t>Food can be left uncovered if protected from contamination.</a:t>
            </a:r>
          </a:p>
          <a:p>
            <a:pPr lvl="2" eaLnBrk="1" hangingPunct="1">
              <a:buFont typeface="Courier New" pitchFamily="49" charset="0"/>
              <a:buChar char="o"/>
              <a:defRPr/>
            </a:pPr>
            <a:r>
              <a:rPr lang="en-US" dirty="0"/>
              <a:t>Storing uncovered containers above other food, especially raw seafood, meat, and poultry, will help prevent cross-contamination.</a:t>
            </a:r>
          </a:p>
          <a:p>
            <a:endParaRPr lang="en-US" dirty="0"/>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8-45</a:t>
            </a:r>
          </a:p>
        </p:txBody>
      </p:sp>
    </p:spTree>
    <p:custDataLst>
      <p:tags r:id="rId1"/>
    </p:custDataLst>
    <p:extLst>
      <p:ext uri="{BB962C8B-B14F-4D97-AF65-F5344CB8AC3E}">
        <p14:creationId xmlns:p14="http://schemas.microsoft.com/office/powerpoint/2010/main" val="625689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8-46</a:t>
            </a:r>
          </a:p>
        </p:txBody>
      </p:sp>
      <p:sp>
        <p:nvSpPr>
          <p:cNvPr id="187397" name="Rectangle 8"/>
          <p:cNvSpPr>
            <a:spLocks noGrp="1" noChangeArrowheads="1"/>
          </p:cNvSpPr>
          <p:nvPr>
            <p:ph type="title"/>
          </p:nvPr>
        </p:nvSpPr>
        <p:spPr/>
        <p:txBody>
          <a:bodyPr/>
          <a:lstStyle/>
          <a:p>
            <a:pPr eaLnBrk="1" hangingPunct="1">
              <a:defRPr/>
            </a:pPr>
            <a:r>
              <a:rPr lang="en-US" dirty="0">
                <a:latin typeface="Arial Narrow" charset="0"/>
                <a:cs typeface="+mj-cs"/>
              </a:rPr>
              <a:t>Reheating Food</a:t>
            </a:r>
          </a:p>
        </p:txBody>
      </p:sp>
      <p:sp>
        <p:nvSpPr>
          <p:cNvPr id="5" name="Content Placeholder 4"/>
          <p:cNvSpPr>
            <a:spLocks noGrp="1"/>
          </p:cNvSpPr>
          <p:nvPr>
            <p:ph idx="1"/>
          </p:nvPr>
        </p:nvSpPr>
        <p:spPr>
          <a:xfrm>
            <a:off x="409575" y="1143000"/>
            <a:ext cx="5495925" cy="4983163"/>
          </a:xfrm>
        </p:spPr>
        <p:txBody>
          <a:bodyPr/>
          <a:lstStyle/>
          <a:p>
            <a:r>
              <a:rPr lang="en-US" dirty="0">
                <a:latin typeface="Arial Narrow" charset="0"/>
                <a:cs typeface="+mn-cs"/>
              </a:rPr>
              <a:t>Food reheated for immediate service:</a:t>
            </a:r>
          </a:p>
          <a:p>
            <a:pPr lvl="1" eaLnBrk="1" hangingPunct="1">
              <a:buFont typeface="Wingdings" pitchFamily="2" charset="2"/>
              <a:buChar char="l"/>
              <a:defRPr/>
            </a:pPr>
            <a:r>
              <a:rPr lang="en-US" dirty="0"/>
              <a:t>Can be reheated to any temperature if it was cooked and cooled correctly.</a:t>
            </a:r>
          </a:p>
          <a:p>
            <a:r>
              <a:rPr lang="en-US" dirty="0">
                <a:latin typeface="Arial Narrow" charset="0"/>
                <a:cs typeface="+mn-cs"/>
              </a:rPr>
              <a:t>Food reheated for hot-holding:</a:t>
            </a:r>
          </a:p>
          <a:p>
            <a:pPr lvl="1" eaLnBrk="1" hangingPunct="1">
              <a:buFont typeface="Wingdings" pitchFamily="2" charset="2"/>
              <a:buChar char="l"/>
              <a:defRPr/>
            </a:pPr>
            <a:r>
              <a:rPr lang="en-US" dirty="0"/>
              <a:t>Must be reheated within two hours to an internal temperature of 165˚F (74˚C) for 15 seconds.</a:t>
            </a:r>
          </a:p>
          <a:p>
            <a:pPr lvl="1" eaLnBrk="1" hangingPunct="1">
              <a:buFont typeface="Wingdings" pitchFamily="2" charset="2"/>
              <a:buChar char="l"/>
              <a:defRPr/>
            </a:pPr>
            <a:r>
              <a:rPr lang="en-US" dirty="0"/>
              <a:t>Reheat commercially processed and packaged ready-to-eat food to an internal temperature of at least </a:t>
            </a:r>
            <a:r>
              <a:rPr lang="en-US" dirty="0">
                <a:latin typeface="Arial Narrow" charset="0"/>
              </a:rPr>
              <a:t>135</a:t>
            </a:r>
            <a:r>
              <a:rPr lang="en-US" dirty="0">
                <a:solidFill>
                  <a:schemeClr val="tx1"/>
                </a:solidFill>
              </a:rPr>
              <a:t>˚F</a:t>
            </a:r>
            <a:r>
              <a:rPr lang="en-US" dirty="0"/>
              <a:t> </a:t>
            </a:r>
            <a:r>
              <a:rPr lang="en-US" dirty="0">
                <a:latin typeface="Arial Narrow" charset="0"/>
              </a:rPr>
              <a:t>(57</a:t>
            </a:r>
            <a:r>
              <a:rPr lang="en-US" dirty="0">
                <a:solidFill>
                  <a:schemeClr val="tx1"/>
                </a:solidFill>
              </a:rPr>
              <a:t>˚C</a:t>
            </a:r>
            <a:r>
              <a:rPr lang="en-US" dirty="0">
                <a:latin typeface="Arial Narrow" charset="0"/>
              </a:rPr>
              <a:t>).</a:t>
            </a:r>
          </a:p>
          <a:p>
            <a:endParaRPr lang="en-US" dirty="0"/>
          </a:p>
        </p:txBody>
      </p:sp>
      <p:pic>
        <p:nvPicPr>
          <p:cNvPr id="2" name="Picture 1" descr="6e_c06_17_chowdertemp_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Tree>
    <p:custDataLst>
      <p:tags r:id="rId1"/>
    </p:custDataLst>
    <p:extLst>
      <p:ext uri="{BB962C8B-B14F-4D97-AF65-F5344CB8AC3E}">
        <p14:creationId xmlns:p14="http://schemas.microsoft.com/office/powerpoint/2010/main" val="90037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n-US" dirty="0">
                <a:cs typeface="+mj-cs"/>
              </a:rPr>
              <a:t>General Preparation Practices</a:t>
            </a:r>
          </a:p>
        </p:txBody>
      </p:sp>
      <p:sp>
        <p:nvSpPr>
          <p:cNvPr id="154626" name="Rectangle 4"/>
          <p:cNvSpPr>
            <a:spLocks noGrp="1" noChangeArrowheads="1"/>
          </p:cNvSpPr>
          <p:nvPr>
            <p:ph idx="1"/>
          </p:nvPr>
        </p:nvSpPr>
        <p:spPr/>
        <p:txBody>
          <a:bodyPr/>
          <a:lstStyle/>
          <a:p>
            <a:pPr marL="0" indent="0" eaLnBrk="1" hangingPunct="1">
              <a:defRPr/>
            </a:pPr>
            <a:r>
              <a:rPr lang="en-US" dirty="0">
                <a:cs typeface="+mn-cs"/>
              </a:rPr>
              <a:t>Food and color additives:</a:t>
            </a:r>
            <a:endParaRPr lang="en-US" i="1" dirty="0">
              <a:cs typeface="+mn-cs"/>
            </a:endParaRPr>
          </a:p>
          <a:p>
            <a:pPr marL="347472" lvl="1" indent="-347472" eaLnBrk="1" hangingPunct="1">
              <a:defRPr/>
            </a:pPr>
            <a:r>
              <a:rPr lang="en-US" dirty="0"/>
              <a:t>Only use additives approved by your local regulatory authority.</a:t>
            </a:r>
          </a:p>
          <a:p>
            <a:pPr marL="347472" lvl="1" indent="-347472" eaLnBrk="1" hangingPunct="1">
              <a:defRPr/>
            </a:pPr>
            <a:r>
              <a:rPr lang="en-US" dirty="0">
                <a:solidFill>
                  <a:schemeClr val="accent2"/>
                </a:solidFill>
              </a:rPr>
              <a:t>NEVER</a:t>
            </a:r>
            <a:r>
              <a:rPr lang="en-US" dirty="0"/>
              <a:t> use more additives than are allowed by law. </a:t>
            </a:r>
          </a:p>
          <a:p>
            <a:pPr marL="347472" lvl="1" indent="-347472" eaLnBrk="1" hangingPunct="1">
              <a:defRPr/>
            </a:pPr>
            <a:r>
              <a:rPr lang="en-US" dirty="0">
                <a:solidFill>
                  <a:schemeClr val="accent2"/>
                </a:solidFill>
              </a:rPr>
              <a:t>NEVER</a:t>
            </a:r>
            <a:r>
              <a:rPr lang="en-US" dirty="0"/>
              <a:t> use additives to alter the appearance of food.</a:t>
            </a:r>
          </a:p>
          <a:p>
            <a:pPr marL="347472" lvl="1" indent="-347472" eaLnBrk="1" hangingPunct="1">
              <a:defRPr/>
            </a:pPr>
            <a:r>
              <a:rPr lang="en-US" dirty="0"/>
              <a:t>Do </a:t>
            </a:r>
            <a:r>
              <a:rPr lang="en-US" dirty="0">
                <a:solidFill>
                  <a:schemeClr val="accent2"/>
                </a:solidFill>
              </a:rPr>
              <a:t>NOT</a:t>
            </a:r>
            <a:r>
              <a:rPr lang="en-US" dirty="0"/>
              <a:t> sell produce treated with sulfites before it was received in the operation.</a:t>
            </a:r>
          </a:p>
          <a:p>
            <a:pPr marL="347472" lvl="1" indent="-347472" eaLnBrk="1" hangingPunct="1">
              <a:defRPr/>
            </a:pPr>
            <a:r>
              <a:rPr lang="en-US" dirty="0"/>
              <a:t>Do </a:t>
            </a:r>
            <a:r>
              <a:rPr lang="en-US" dirty="0">
                <a:solidFill>
                  <a:schemeClr val="accent2"/>
                </a:solidFill>
              </a:rPr>
              <a:t>NOT</a:t>
            </a:r>
            <a:r>
              <a:rPr lang="en-US" dirty="0"/>
              <a:t> add sulfites to produce that will be eaten raw.</a:t>
            </a:r>
          </a:p>
          <a:p>
            <a:pPr marL="571500" lvl="1" indent="-457200" eaLnBrk="1" hangingPunct="1">
              <a:defRPr/>
            </a:pPr>
            <a:endParaRPr lang="en-US" dirty="0"/>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a:t>
            </a:r>
            <a:fld id="{617483D3-8B4C-4AC7-971E-9B653BA91F5B}" type="slidenum">
              <a:rPr lang="en-US" sz="1200" b="0" smtClean="0">
                <a:solidFill>
                  <a:srgbClr val="000000"/>
                </a:solidFill>
              </a:rPr>
              <a:t>5</a:t>
            </a:fld>
            <a:endParaRPr lang="en-US" sz="1200" b="0" dirty="0">
              <a:solidFill>
                <a:srgbClr val="000000"/>
              </a:solidFill>
            </a:endParaRPr>
          </a:p>
        </p:txBody>
      </p:sp>
    </p:spTree>
    <p:custDataLst>
      <p:tags r:id="rId1"/>
    </p:custDataLst>
    <p:extLst>
      <p:ext uri="{BB962C8B-B14F-4D97-AF65-F5344CB8AC3E}">
        <p14:creationId xmlns:p14="http://schemas.microsoft.com/office/powerpoint/2010/main" val="417875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n-US" dirty="0">
                <a:cs typeface="+mj-cs"/>
              </a:rPr>
              <a:t>General Preparation Practices</a:t>
            </a:r>
          </a:p>
        </p:txBody>
      </p:sp>
      <p:sp>
        <p:nvSpPr>
          <p:cNvPr id="155650" name="Rectangle 4"/>
          <p:cNvSpPr>
            <a:spLocks noGrp="1" noChangeArrowheads="1"/>
          </p:cNvSpPr>
          <p:nvPr>
            <p:ph idx="1"/>
          </p:nvPr>
        </p:nvSpPr>
        <p:spPr/>
        <p:txBody>
          <a:bodyPr/>
          <a:lstStyle/>
          <a:p>
            <a:pPr marL="0" indent="0" eaLnBrk="1" hangingPunct="1">
              <a:defRPr/>
            </a:pPr>
            <a:r>
              <a:rPr lang="en-US" dirty="0">
                <a:cs typeface="+mn-cs"/>
              </a:rPr>
              <a:t>Present food honestly:</a:t>
            </a:r>
            <a:endParaRPr lang="en-US" i="1" dirty="0">
              <a:cs typeface="+mn-cs"/>
            </a:endParaRPr>
          </a:p>
          <a:p>
            <a:pPr marL="347472" lvl="1" indent="-347472" eaLnBrk="1" hangingPunct="1">
              <a:defRPr/>
            </a:pPr>
            <a:r>
              <a:rPr lang="en-US" dirty="0"/>
              <a:t>Do </a:t>
            </a:r>
            <a:r>
              <a:rPr lang="en-US" dirty="0">
                <a:solidFill>
                  <a:schemeClr val="accent2"/>
                </a:solidFill>
              </a:rPr>
              <a:t>NOT</a:t>
            </a:r>
            <a:r>
              <a:rPr lang="en-US" dirty="0"/>
              <a:t> use the following to misrepresent the appearance of food:</a:t>
            </a:r>
          </a:p>
          <a:p>
            <a:pPr marL="694944" lvl="2" indent="-347472" eaLnBrk="1" hangingPunct="1">
              <a:defRPr/>
            </a:pPr>
            <a:r>
              <a:rPr lang="en-US" dirty="0"/>
              <a:t>Food additives or color additives</a:t>
            </a:r>
          </a:p>
          <a:p>
            <a:pPr marL="694944" lvl="2" indent="-347472" eaLnBrk="1" hangingPunct="1">
              <a:defRPr/>
            </a:pPr>
            <a:r>
              <a:rPr lang="en-US" dirty="0"/>
              <a:t>Colored overwraps</a:t>
            </a:r>
          </a:p>
          <a:p>
            <a:pPr marL="694944" lvl="2" indent="-347472" eaLnBrk="1" hangingPunct="1">
              <a:defRPr/>
            </a:pPr>
            <a:r>
              <a:rPr lang="en-US" dirty="0"/>
              <a:t>Lights</a:t>
            </a:r>
          </a:p>
          <a:p>
            <a:pPr marL="347472" lvl="1" indent="-347472" eaLnBrk="1" hangingPunct="1">
              <a:defRPr/>
            </a:pPr>
            <a:r>
              <a:rPr lang="en-US" dirty="0"/>
              <a:t>Food must be presented in the way it was described.</a:t>
            </a:r>
          </a:p>
          <a:p>
            <a:pPr marL="695135" lvl="2" indent="-347472" eaLnBrk="1" hangingPunct="1">
              <a:defRPr/>
            </a:pPr>
            <a:r>
              <a:rPr lang="en-US" dirty="0">
                <a:latin typeface="Arial Narrow" charset="0"/>
              </a:rPr>
              <a:t>For example, if a menu offers “Fried Perch,” another fish cannot be substituted.</a:t>
            </a:r>
          </a:p>
          <a:p>
            <a:pPr marL="347472" lvl="1" indent="-347472" eaLnBrk="1" hangingPunct="1">
              <a:defRPr/>
            </a:pPr>
            <a:r>
              <a:rPr lang="en-US" dirty="0"/>
              <a:t>Food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8-6</a:t>
            </a:r>
          </a:p>
        </p:txBody>
      </p:sp>
    </p:spTree>
    <p:custDataLst>
      <p:tags r:id="rId1"/>
    </p:custDataLst>
    <p:extLst>
      <p:ext uri="{BB962C8B-B14F-4D97-AF65-F5344CB8AC3E}">
        <p14:creationId xmlns:p14="http://schemas.microsoft.com/office/powerpoint/2010/main" val="45152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n-US" dirty="0">
                <a:cs typeface="+mj-cs"/>
              </a:rPr>
              <a:t>General Preparation Practices</a:t>
            </a:r>
          </a:p>
        </p:txBody>
      </p:sp>
      <p:sp>
        <p:nvSpPr>
          <p:cNvPr id="156674" name="Rectangle 4"/>
          <p:cNvSpPr>
            <a:spLocks noGrp="1" noChangeArrowheads="1"/>
          </p:cNvSpPr>
          <p:nvPr>
            <p:ph idx="1"/>
          </p:nvPr>
        </p:nvSpPr>
        <p:spPr/>
        <p:txBody>
          <a:bodyPr/>
          <a:lstStyle/>
          <a:p>
            <a:pPr marL="0" indent="0" eaLnBrk="1" hangingPunct="1">
              <a:defRPr/>
            </a:pPr>
            <a:r>
              <a:rPr lang="en-US" dirty="0">
                <a:cs typeface="+mn-cs"/>
              </a:rPr>
              <a:t>Corrective actions:</a:t>
            </a:r>
            <a:endParaRPr lang="en-US" i="1" dirty="0">
              <a:cs typeface="+mn-cs"/>
            </a:endParaRPr>
          </a:p>
          <a:p>
            <a:pPr marL="347472" lvl="1" indent="-347472" eaLnBrk="1" hangingPunct="1">
              <a:defRPr/>
            </a:pPr>
            <a:r>
              <a:rPr lang="en-US" dirty="0"/>
              <a:t>Food must be thrown out in the following situations:</a:t>
            </a:r>
          </a:p>
          <a:p>
            <a:pPr marL="694944" lvl="2" indent="-347472" eaLnBrk="1" hangingPunct="1">
              <a:defRPr/>
            </a:pPr>
            <a:r>
              <a:rPr lang="en-US" dirty="0"/>
              <a:t>When it is handled by staff who have been restricted or excluded from the operation due to illness</a:t>
            </a:r>
          </a:p>
          <a:p>
            <a:pPr marL="694944" lvl="2" indent="-347472" eaLnBrk="1" hangingPunct="1">
              <a:defRPr/>
            </a:pPr>
            <a:r>
              <a:rPr lang="en-US" dirty="0"/>
              <a:t>When it is contaminated by hands or bodily fluids from the nose or mouth</a:t>
            </a:r>
          </a:p>
          <a:p>
            <a:pPr marL="694944" lvl="2" indent="-347472" eaLnBrk="1" hangingPunct="1">
              <a:defRPr/>
            </a:pPr>
            <a:r>
              <a:rPr lang="en-US" dirty="0"/>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8-7</a:t>
            </a:r>
          </a:p>
        </p:txBody>
      </p:sp>
    </p:spTree>
    <p:custDataLst>
      <p:tags r:id="rId1"/>
    </p:custDataLst>
    <p:extLst>
      <p:ext uri="{BB962C8B-B14F-4D97-AF65-F5344CB8AC3E}">
        <p14:creationId xmlns:p14="http://schemas.microsoft.com/office/powerpoint/2010/main" val="129900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cooler, keeping its temperature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a:t>
            </a:r>
          </a:p>
          <a:p>
            <a:pPr lvl="1" eaLnBrk="1" hangingPunct="1">
              <a:buSzTx/>
              <a:defRPr/>
            </a:pPr>
            <a:r>
              <a:rPr lang="en-US" dirty="0">
                <a:latin typeface="Arial Narrow" charset="0"/>
              </a:rPr>
              <a:t>Submerge food under running, drinkable water at 70</a:t>
            </a:r>
            <a:r>
              <a:rPr lang="en-US" dirty="0">
                <a:solidFill>
                  <a:schemeClr val="tx1"/>
                </a:solidFill>
              </a:rPr>
              <a:t>˚F</a:t>
            </a:r>
            <a:r>
              <a:rPr lang="en-US" dirty="0">
                <a:latin typeface="Arial Narrow" charset="0"/>
              </a:rPr>
              <a:t> (21</a:t>
            </a:r>
            <a:r>
              <a:rPr lang="en-US" dirty="0">
                <a:solidFill>
                  <a:schemeClr val="tx1"/>
                </a:solidFill>
              </a:rPr>
              <a:t>˚C</a:t>
            </a:r>
            <a:r>
              <a:rPr lang="en-US" dirty="0">
                <a:latin typeface="Arial Narrow" charset="0"/>
              </a:rPr>
              <a:t>) or lower:</a:t>
            </a:r>
          </a:p>
          <a:p>
            <a:pPr lvl="2" eaLnBrk="1" hangingPunct="1">
              <a:buSzTx/>
              <a:defRPr/>
            </a:pPr>
            <a:r>
              <a:rPr lang="en-US" dirty="0">
                <a:latin typeface="Arial Narrow" charset="0"/>
              </a:rPr>
              <a:t>Use a clean and sanitized food-prep sink.</a:t>
            </a:r>
          </a:p>
          <a:p>
            <a:pPr lvl="2" eaLnBrk="1" hangingPunct="1">
              <a:buSzTx/>
              <a:defRPr/>
            </a:pPr>
            <a:r>
              <a:rPr lang="en-US" dirty="0">
                <a:latin typeface="Arial Narrow" charset="0"/>
              </a:rPr>
              <a:t>Use water flow strong enough to wash away food bits.</a:t>
            </a:r>
          </a:p>
          <a:p>
            <a:pPr lvl="2" eaLnBrk="1" hangingPunct="1">
              <a:buSzTx/>
              <a:defRPr/>
            </a:pPr>
            <a:r>
              <a:rPr lang="en-US" dirty="0">
                <a:latin typeface="Arial Narrow" charset="0"/>
              </a:rPr>
              <a:t>Never let the temperature of the food go above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for longer than four hours. </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8-8</a:t>
            </a:r>
          </a:p>
        </p:txBody>
      </p:sp>
      <p:pic>
        <p:nvPicPr>
          <p:cNvPr id="10" name="Picture Placeholder 5">
            <a:extLst>
              <a:ext uri="{FF2B5EF4-FFF2-40B4-BE49-F238E27FC236}">
                <a16:creationId xmlns:a16="http://schemas.microsoft.com/office/drawing/2014/main" id="{883DBCA5-56AC-4AF3-B93B-BD90CB573D41}"/>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pic>
        <p:nvPicPr>
          <p:cNvPr id="11" name="Picture Placeholder 5">
            <a:extLst>
              <a:ext uri="{FF2B5EF4-FFF2-40B4-BE49-F238E27FC236}">
                <a16:creationId xmlns:a16="http://schemas.microsoft.com/office/drawing/2014/main" id="{EC7D6467-22D9-44CD-A7D0-CC292EEA27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037" y="354933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173204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microwave.</a:t>
            </a:r>
          </a:p>
          <a:p>
            <a:pPr lvl="2" eaLnBrk="1" hangingPunct="1">
              <a:buSzTx/>
              <a:defRPr/>
            </a:pPr>
            <a:r>
              <a:rPr lang="en-US" dirty="0">
                <a:latin typeface="Arial Narrow" charset="0"/>
              </a:rPr>
              <a:t>Cook it in conventional cooking equipment immediately after thawing.</a:t>
            </a:r>
          </a:p>
          <a:p>
            <a:pPr lvl="1" eaLnBrk="1" hangingPunct="1">
              <a:buSzTx/>
              <a:defRPr/>
            </a:pPr>
            <a:r>
              <a:rPr lang="en-US" dirty="0">
                <a:latin typeface="Arial Narrow" charset="0"/>
              </a:rPr>
              <a:t>Thaw food as part of the cooking process.</a:t>
            </a:r>
          </a:p>
          <a:p>
            <a:pPr lvl="1" eaLnBrk="1" hangingPunct="1">
              <a:buSzTx/>
              <a:defRPr/>
            </a:pPr>
            <a:r>
              <a:rPr lang="en-US" dirty="0">
                <a:latin typeface="Arial Narrow" charset="0"/>
              </a:rPr>
              <a:t>Some foods may be slacked before cooking.</a:t>
            </a:r>
          </a:p>
          <a:p>
            <a:pPr lvl="2" eaLnBrk="1" hangingPunct="1">
              <a:buSzTx/>
              <a:defRPr/>
            </a:pPr>
            <a:r>
              <a:rPr lang="en-US" dirty="0">
                <a:latin typeface="Arial Narrow" charset="0"/>
              </a:rPr>
              <a:t>Do not let the food get warmer than 41</a:t>
            </a:r>
            <a:r>
              <a:rPr lang="en-US" kern="1200" dirty="0">
                <a:solidFill>
                  <a:srgbClr val="000000"/>
                </a:solidFill>
              </a:rPr>
              <a:t>º</a:t>
            </a:r>
            <a:r>
              <a:rPr lang="en-US" dirty="0">
                <a:latin typeface="Arial Narrow" charset="0"/>
              </a:rPr>
              <a:t>F (5</a:t>
            </a:r>
            <a:r>
              <a:rPr lang="en-US" kern="1200" dirty="0">
                <a:solidFill>
                  <a:srgbClr val="000000"/>
                </a:solidFill>
              </a:rPr>
              <a:t>º</a:t>
            </a:r>
            <a:r>
              <a:rPr lang="en-US" dirty="0">
                <a:latin typeface="Arial Narrow" charset="0"/>
              </a:rPr>
              <a:t>C).</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8-9</a:t>
            </a:r>
          </a:p>
        </p:txBody>
      </p:sp>
      <p:pic>
        <p:nvPicPr>
          <p:cNvPr id="10" name="Picture Placeholder 3">
            <a:extLst>
              <a:ext uri="{FF2B5EF4-FFF2-40B4-BE49-F238E27FC236}">
                <a16:creationId xmlns:a16="http://schemas.microsoft.com/office/drawing/2014/main" id="{2D6945E6-7685-47D0-821F-4F73D26FD832}"/>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pic>
        <p:nvPicPr>
          <p:cNvPr id="11" name="Picture Placeholder 5">
            <a:extLst>
              <a:ext uri="{FF2B5EF4-FFF2-40B4-BE49-F238E27FC236}">
                <a16:creationId xmlns:a16="http://schemas.microsoft.com/office/drawing/2014/main" id="{9E329790-367E-43AF-AE4F-917A8BA115C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3566533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TotalTime>
  <Words>4308</Words>
  <Application>Microsoft Office PowerPoint</Application>
  <PresentationFormat>On-screen Show (4:3)</PresentationFormat>
  <Paragraphs>501</Paragraphs>
  <Slides>46</Slides>
  <Notes>46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ＭＳ Ｐゴシック</vt:lpstr>
      <vt:lpstr>Arial</vt:lpstr>
      <vt:lpstr>Arial Narrow</vt:lpstr>
      <vt:lpstr>Calibri</vt:lpstr>
      <vt:lpstr>Courier New</vt:lpstr>
      <vt:lpstr>Times New Roman</vt:lpstr>
      <vt:lpstr>Wingdings</vt:lpstr>
      <vt:lpstr>ヒラギノ角ゴ Pro W3</vt:lpstr>
      <vt:lpstr>3_SS5e_08_16hr</vt:lpstr>
      <vt:lpstr>5_SS5e_08_16hr</vt:lpstr>
      <vt:lpstr>PowerPoint Presentation</vt:lpstr>
      <vt:lpstr>Objectives</vt:lpstr>
      <vt:lpstr>Objectives</vt:lpstr>
      <vt:lpstr>General Preparation Practices</vt:lpstr>
      <vt:lpstr>General Preparation Practices</vt:lpstr>
      <vt:lpstr>General Preparation Practices</vt:lpstr>
      <vt:lpstr>General Preparation Practices</vt:lpstr>
      <vt:lpstr>Thawing</vt:lpstr>
      <vt:lpstr>Thawing</vt:lpstr>
      <vt:lpstr>Thawing ROP Fish</vt:lpstr>
      <vt:lpstr>Prepping Specific Food</vt:lpstr>
      <vt:lpstr>Prepping Specific Food</vt:lpstr>
      <vt:lpstr>Prepping Specific Food</vt:lpstr>
      <vt:lpstr>Prepping Specific Food</vt:lpstr>
      <vt:lpstr>Prepping Specific Food</vt:lpstr>
      <vt:lpstr>Prepping Specific Food</vt:lpstr>
      <vt:lpstr>Prepping Specific Food</vt:lpstr>
      <vt:lpstr>Prepping Specific Food</vt:lpstr>
      <vt:lpstr>Prepping Specific Food</vt:lpstr>
      <vt:lpstr>Prepping Specific Food</vt:lpstr>
      <vt:lpstr>Prepping Specific Food</vt:lpstr>
      <vt:lpstr>Preparation Practices That Have Special Requirements</vt:lpstr>
      <vt:lpstr>Preparation Practices That Have Special Requirements</vt:lpstr>
      <vt:lpstr>Preparation Practices That Have Special Requirements</vt:lpstr>
      <vt:lpstr>Preparation Practices That Have Special Requirements</vt:lpstr>
      <vt:lpstr>Cooking Requirements for Specific Food</vt:lpstr>
      <vt:lpstr>Cooking Requirements for Specific Food</vt:lpstr>
      <vt:lpstr>Cooking Food</vt:lpstr>
      <vt:lpstr>Cooking Food</vt:lpstr>
      <vt:lpstr>Cooking Requirements for Specific Food</vt:lpstr>
      <vt:lpstr>Cooking Food</vt:lpstr>
      <vt:lpstr>Cooking Food</vt:lpstr>
      <vt:lpstr>Cooking Food</vt:lpstr>
      <vt:lpstr>Cooking Food</vt:lpstr>
      <vt:lpstr>Consumer Advisories</vt:lpstr>
      <vt:lpstr>Consumer Advisories</vt:lpstr>
      <vt:lpstr>Children’s Menus</vt:lpstr>
      <vt:lpstr>Operations That Mainly Serve High-Risk Populations</vt:lpstr>
      <vt:lpstr>Partial Cooking During Preparation</vt:lpstr>
      <vt:lpstr>Partial Cooking During Preparation</vt:lpstr>
      <vt:lpstr>Temperature Requirements for Cooling Food</vt:lpstr>
      <vt:lpstr>Temperature Requirements for Cooling Food</vt:lpstr>
      <vt:lpstr>Cooling Food</vt:lpstr>
      <vt:lpstr>Cooling Food</vt:lpstr>
      <vt:lpstr>Cooling Food</vt:lpstr>
      <vt:lpstr>Reheating Food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Peter Morris</cp:lastModifiedBy>
  <cp:revision>222</cp:revision>
  <dcterms:created xsi:type="dcterms:W3CDTF">2014-05-05T19:40:15Z</dcterms:created>
  <dcterms:modified xsi:type="dcterms:W3CDTF">2018-10-01T20:43:03Z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7316F3CF-600C-4A6B-B5AE-2E7F8F65CF7E</vt:lpwstr>
  </property>
  <property fmtid="{D5CDD505-2E9C-101B-9397-08002B2CF9AE}" pid="3" name="ArticulatePath">
    <vt:lpwstr>SS_7e_CB_CH8_ComprehensivePPT_2018</vt:lpwstr>
  </property>
</Properties>
</file>