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60" r:id="rId2"/>
  </p:sldMasterIdLst>
  <p:notesMasterIdLst>
    <p:notesMasterId r:id="rId34"/>
  </p:notesMasterIdLst>
  <p:sldIdLst>
    <p:sldId id="294" r:id="rId3"/>
    <p:sldId id="412" r:id="rId4"/>
    <p:sldId id="413" r:id="rId5"/>
    <p:sldId id="414" r:id="rId6"/>
    <p:sldId id="416" r:id="rId7"/>
    <p:sldId id="296" r:id="rId8"/>
    <p:sldId id="417" r:id="rId9"/>
    <p:sldId id="422" r:id="rId10"/>
    <p:sldId id="419" r:id="rId11"/>
    <p:sldId id="420" r:id="rId12"/>
    <p:sldId id="423" r:id="rId13"/>
    <p:sldId id="424" r:id="rId14"/>
    <p:sldId id="425" r:id="rId15"/>
    <p:sldId id="426" r:id="rId16"/>
    <p:sldId id="427" r:id="rId17"/>
    <p:sldId id="428" r:id="rId18"/>
    <p:sldId id="432" r:id="rId19"/>
    <p:sldId id="433" r:id="rId20"/>
    <p:sldId id="430" r:id="rId21"/>
    <p:sldId id="431" r:id="rId22"/>
    <p:sldId id="309" r:id="rId23"/>
    <p:sldId id="434" r:id="rId24"/>
    <p:sldId id="435" r:id="rId25"/>
    <p:sldId id="436" r:id="rId26"/>
    <p:sldId id="437" r:id="rId27"/>
    <p:sldId id="438" r:id="rId28"/>
    <p:sldId id="439" r:id="rId29"/>
    <p:sldId id="440" r:id="rId30"/>
    <p:sldId id="441" r:id="rId31"/>
    <p:sldId id="442" r:id="rId32"/>
    <p:sldId id="44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00">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0" autoAdjust="0"/>
    <p:restoredTop sz="77006" autoAdjust="0"/>
  </p:normalViewPr>
  <p:slideViewPr>
    <p:cSldViewPr snapToGrid="0">
      <p:cViewPr varScale="1">
        <p:scale>
          <a:sx n="85" d="100"/>
          <a:sy n="85" d="100"/>
        </p:scale>
        <p:origin x="960" y="160"/>
      </p:cViewPr>
      <p:guideLst>
        <p:guide orient="horz" pos="2160"/>
        <p:guide pos="2880"/>
        <p:guide orient="horz" pos="220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67" d="100"/>
          <a:sy n="67" d="100"/>
        </p:scale>
        <p:origin x="-3120" y="-86"/>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547A8F-A197-4018-BC14-B23CCDC32EF7}" type="datetimeFigureOut">
              <a:rPr lang="en-US" smtClean="0"/>
              <a:t>10/1/18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5FFA4-CEBA-4C41-8405-953EB8F4240D}" type="slidenum">
              <a:rPr lang="en-US" smtClean="0"/>
              <a:t>‹#›</a:t>
            </a:fld>
            <a:endParaRPr lang="en-US"/>
          </a:p>
        </p:txBody>
      </p:sp>
    </p:spTree>
    <p:extLst>
      <p:ext uri="{BB962C8B-B14F-4D97-AF65-F5344CB8AC3E}">
        <p14:creationId xmlns:p14="http://schemas.microsoft.com/office/powerpoint/2010/main" val="19029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Slide Image Placeholder 1"/>
          <p:cNvSpPr>
            <a:spLocks noGrp="1" noRot="1" noChangeAspect="1" noTextEdit="1"/>
          </p:cNvSpPr>
          <p:nvPr>
            <p:ph type="sldImg"/>
          </p:nvPr>
        </p:nvSpPr>
        <p:spPr>
          <a:ln/>
        </p:spPr>
      </p:sp>
      <p:sp>
        <p:nvSpPr>
          <p:cNvPr id="57037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57037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E36D7F0-5929-4343-996E-DC931ACAFAFF}" type="slidenum">
              <a:rPr lang="en-US">
                <a:solidFill>
                  <a:prstClr val="black"/>
                </a:solidFill>
                <a:latin typeface="Arial" charset="0"/>
                <a:ea typeface="ＭＳ Ｐゴシック" charset="0"/>
                <a:cs typeface="ＭＳ Ｐゴシック" charset="0"/>
              </a:rPr>
              <a:pPr/>
              <a:t>1</a:t>
            </a:fld>
            <a:endParaRPr lang="en-US">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93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10</a:t>
            </a:fld>
            <a:endParaRPr lang="en-US" sz="1200" b="0" dirty="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14300" indent="-114300" eaLnBrk="1" hangingPunct="1">
              <a:buFontTx/>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14300" indent="-114300" eaLnBrk="1" hangingPunct="1">
              <a:buFontTx/>
              <a:buChar char="•"/>
              <a:defRPr/>
            </a:pPr>
            <a:r>
              <a:rPr lang="en-US" dirty="0">
                <a:latin typeface="Times New Roman" charset="0"/>
                <a:cs typeface="+mn-cs"/>
              </a:rPr>
              <a:t>Remove the item from inventory, and place it in a secure and appropriate location. That may be a cooler or dry-storage area.</a:t>
            </a:r>
          </a:p>
          <a:p>
            <a:pPr marL="114300" indent="-114300" eaLnBrk="1" hangingPunct="1">
              <a:buFontTx/>
              <a:buChar char="•"/>
              <a:defRPr/>
            </a:pPr>
            <a:r>
              <a:rPr lang="en-US" dirty="0">
                <a:latin typeface="Times New Roman" charset="0"/>
                <a:cs typeface="+mn-cs"/>
              </a:rPr>
              <a:t>Store the recalled item separately from food, utensils, equipment, linens, and single-use items. </a:t>
            </a:r>
          </a:p>
          <a:p>
            <a:pPr marL="114300" indent="-114300" eaLnBrk="1" hangingPunct="1">
              <a:buFontTx/>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14300" indent="-114300" eaLnBrk="1" hangingPunct="1">
              <a:buFontTx/>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extLst>
      <p:ext uri="{BB962C8B-B14F-4D97-AF65-F5344CB8AC3E}">
        <p14:creationId xmlns:p14="http://schemas.microsoft.com/office/powerpoint/2010/main" val="869282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11</a:t>
            </a:fld>
            <a:endParaRPr lang="en-US" sz="1200" b="0" dirty="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291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12</a:t>
            </a:fld>
            <a:endParaRPr lang="en-US" sz="1200" b="0" dirty="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ROP stands for reduced-oxygen packaging. It includes </a:t>
            </a:r>
            <a:r>
              <a:rPr lang="en-US" dirty="0"/>
              <a:t>modified atmosphere packaging (MAP),</a:t>
            </a:r>
            <a:r>
              <a:rPr lang="en-US" dirty="0">
                <a:latin typeface="Times New Roman" charset="0"/>
                <a:cs typeface="+mn-cs"/>
              </a:rPr>
              <a:t> vacuum-packed, and </a:t>
            </a:r>
            <a:r>
              <a:rPr lang="en-US" i="0" dirty="0">
                <a:latin typeface="Times New Roman" charset="0"/>
                <a:cs typeface="+mn-cs"/>
              </a:rPr>
              <a:t>sous vide </a:t>
            </a:r>
            <a:r>
              <a:rPr lang="en-US" dirty="0">
                <a:latin typeface="Times New Roman" charset="0"/>
                <a:cs typeface="+mn-cs"/>
              </a:rPr>
              <a:t>food. </a:t>
            </a:r>
          </a:p>
          <a:p>
            <a:pPr marL="114300" indent="-114300" eaLnBrk="1" hangingPunct="1">
              <a:buFontTx/>
              <a:buChar char="•"/>
              <a:defRPr/>
            </a:pPr>
            <a:r>
              <a:rPr lang="en-US" dirty="0">
                <a:latin typeface="Times New Roman" charset="0"/>
                <a:cs typeface="+mn-cs"/>
              </a:rPr>
              <a:t>It may be possible to check the temperature of bulk food by folding the packaging around the thermometer stem or probe. Be careful not to puncture the packaging when using this method. </a:t>
            </a:r>
          </a:p>
          <a:p>
            <a:pPr marL="114300" indent="-114300" eaLnBrk="1" hangingPunct="1">
              <a:defRPr/>
            </a:pPr>
            <a:endParaRPr lang="en-US" dirty="0">
              <a:latin typeface="Times New Roman" charset="0"/>
              <a:cs typeface="+mn-cs"/>
            </a:endParaRPr>
          </a:p>
          <a:p>
            <a:pPr marL="114300" indent="-114300" eaLnBrk="1" hangingPunct="1">
              <a:lnSpc>
                <a:spcPct val="80000"/>
              </a:lnSpc>
              <a:spcBef>
                <a:spcPct val="50000"/>
              </a:spcBef>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72599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13</a:t>
            </a:fld>
            <a:endParaRPr lang="en-US" sz="1200" b="0" dirty="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When checking the temperature of food by this method, make sure the sensing area of the thermometer stem or probe is fully immersed in the food. The stem or probe must not touch the package. </a:t>
            </a:r>
          </a:p>
        </p:txBody>
      </p:sp>
    </p:spTree>
    <p:extLst>
      <p:ext uri="{BB962C8B-B14F-4D97-AF65-F5344CB8AC3E}">
        <p14:creationId xmlns:p14="http://schemas.microsoft.com/office/powerpoint/2010/main" val="271465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14</a:t>
            </a:fld>
            <a:endParaRPr lang="en-US" sz="1200" b="0" dirty="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75252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15</a:t>
            </a:fld>
            <a:endParaRPr lang="en-US" sz="1200" b="0" dirty="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561832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16</a:t>
            </a:fld>
            <a:endParaRPr lang="en-US" sz="1200" b="0" dirty="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n-US" b="1" dirty="0">
                <a:latin typeface="Times New Roman" charset="0"/>
                <a:cs typeface="+mn-cs"/>
              </a:rPr>
              <a:t>Instructor Notes</a:t>
            </a:r>
            <a:endParaRPr lang="en-US" dirty="0">
              <a:latin typeface="Times New Roman" charset="0"/>
              <a:cs typeface="+mn-cs"/>
            </a:endParaRPr>
          </a:p>
          <a:p>
            <a:pPr marL="228600" indent="-228600" eaLnBrk="1" hangingPunct="1">
              <a:buFontTx/>
              <a:buChar char="•"/>
              <a:defRPr/>
            </a:pPr>
            <a:r>
              <a:rPr lang="en-US" dirty="0">
                <a:latin typeface="Times New Roman" charset="0"/>
                <a:cs typeface="+mn-cs"/>
              </a:rPr>
              <a:t>Thawing and refreezing shows that the food was time-temperature abused. </a:t>
            </a:r>
          </a:p>
        </p:txBody>
      </p:sp>
    </p:spTree>
    <p:extLst>
      <p:ext uri="{BB962C8B-B14F-4D97-AF65-F5344CB8AC3E}">
        <p14:creationId xmlns:p14="http://schemas.microsoft.com/office/powerpoint/2010/main" val="428921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17</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Both food items and nonfood items such as single-use cups, utensils, and napkins, must be packaged correctly when you receive them. Items should be delivered in their original packaging with a manufacturer</a:t>
            </a:r>
            <a:r>
              <a:rPr lang="ja-JP" altLang="en-US" dirty="0">
                <a:latin typeface="Times New Roman" charset="0"/>
                <a:cs typeface="+mn-cs"/>
              </a:rPr>
              <a:t>’</a:t>
            </a:r>
            <a:r>
              <a:rPr lang="en-US" dirty="0">
                <a:latin typeface="Times New Roman" charset="0"/>
                <a:cs typeface="+mn-cs"/>
              </a:rPr>
              <a:t>s label. The packaging should be intact, clean, and protect food and food-contact surfaces from contamination. </a:t>
            </a:r>
          </a:p>
          <a:p>
            <a:pPr marL="114300" indent="-114300" eaLnBrk="1" hangingPunct="1">
              <a:buFontTx/>
              <a:buChar char="•"/>
              <a:defRPr/>
            </a:pPr>
            <a:r>
              <a:rPr lang="en-US" dirty="0">
                <a:latin typeface="Times New Roman" charset="0"/>
                <a:cs typeface="+mn-cs"/>
              </a:rPr>
              <a:t>Reject food and nonfood items if packaging has any of the problems listed on the slide.</a:t>
            </a:r>
          </a:p>
        </p:txBody>
      </p:sp>
    </p:spTree>
    <p:extLst>
      <p:ext uri="{BB962C8B-B14F-4D97-AF65-F5344CB8AC3E}">
        <p14:creationId xmlns:p14="http://schemas.microsoft.com/office/powerpoint/2010/main" val="351110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18</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Food items must be correctly labeled. </a:t>
            </a:r>
          </a:p>
          <a:p>
            <a:pPr marL="114300" indent="-114300" eaLnBrk="1" hangingPunct="1">
              <a:buFontTx/>
              <a:buChar char="•"/>
              <a:defRPr/>
            </a:pPr>
            <a:r>
              <a:rPr lang="en-US" dirty="0">
                <a:latin typeface="Times New Roman" charset="0"/>
                <a:cs typeface="+mn-cs"/>
              </a:rPr>
              <a:t>Do </a:t>
            </a:r>
            <a:r>
              <a:rPr lang="en-US" b="1" dirty="0">
                <a:latin typeface="Times New Roman" charset="0"/>
                <a:cs typeface="+mn-cs"/>
              </a:rPr>
              <a:t>NOT </a:t>
            </a:r>
            <a:r>
              <a:rPr lang="en-US" dirty="0">
                <a:latin typeface="Times New Roman" charset="0"/>
                <a:cs typeface="+mn-cs"/>
              </a:rPr>
              <a:t>accept food that is missing a use-by date or expiration date from the manufacturer. This date is the recommended last date for the product to be at peak quality. </a:t>
            </a:r>
          </a:p>
          <a:p>
            <a:pPr marL="114300" indent="-114300" eaLnBrk="1" hangingPunct="1">
              <a:buFontTx/>
              <a:buChar char="•"/>
              <a:defRPr/>
            </a:pPr>
            <a:r>
              <a:rPr lang="en-US" dirty="0">
                <a:latin typeface="Times New Roman" charset="0"/>
                <a:cs typeface="+mn-cs"/>
              </a:rPr>
              <a:t>Some operations label food items with the date the item was received to help with stock rotation during storage.</a:t>
            </a:r>
          </a:p>
          <a:p>
            <a:pPr marL="114300" indent="-114300" eaLnBrk="1" hangingPunct="1">
              <a:buFontTx/>
              <a:buChar char="•"/>
              <a:defRPr/>
            </a:pPr>
            <a:r>
              <a:rPr lang="en-US" dirty="0">
                <a:latin typeface="Times New Roman" charset="0"/>
                <a:cs typeface="+mn-cs"/>
              </a:rPr>
              <a:t>You may see other dates on labels. A sell-by date tells the store how long to display the product for sale. A best-by date is the date by which the product should be eaten for best flavor or quality.</a:t>
            </a:r>
          </a:p>
        </p:txBody>
      </p:sp>
    </p:spTree>
    <p:extLst>
      <p:ext uri="{BB962C8B-B14F-4D97-AF65-F5344CB8AC3E}">
        <p14:creationId xmlns:p14="http://schemas.microsoft.com/office/powerpoint/2010/main" val="4234447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19</a:t>
            </a:fld>
            <a:endParaRPr lang="en-US" sz="1200" b="0" dirty="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Store shellfish in their original container. Do </a:t>
            </a:r>
            <a:r>
              <a:rPr lang="en-US" sz="1200" b="1" i="0" u="none" strike="noStrike" kern="1200" baseline="0" dirty="0">
                <a:solidFill>
                  <a:schemeClr val="tx1"/>
                </a:solidFill>
                <a:latin typeface="Times New Roman" pitchFamily="18" charset="0"/>
                <a:ea typeface="ＭＳ Ｐゴシック" charset="0"/>
                <a:cs typeface="ＭＳ Ｐゴシック" charset="0"/>
              </a:rPr>
              <a:t>NOT </a:t>
            </a:r>
            <a:r>
              <a:rPr lang="en-US" sz="1200" b="0" i="0" u="none" strike="noStrike" kern="1200" baseline="0" dirty="0">
                <a:solidFill>
                  <a:schemeClr val="tx1"/>
                </a:solidFill>
                <a:latin typeface="Times New Roman" pitchFamily="18" charset="0"/>
                <a:ea typeface="ＭＳ Ｐゴシック" charset="0"/>
                <a:cs typeface="ＭＳ Ｐゴシック" charset="0"/>
              </a:rPr>
              <a:t>remove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from the container until the last shellfish has been used.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When the last shellfish is removed from the container, write the date on the </a:t>
            </a:r>
            <a:r>
              <a:rPr lang="en-US" sz="1200" b="0" i="0" u="none" strike="noStrike" kern="1200" baseline="0" dirty="0" err="1">
                <a:solidFill>
                  <a:schemeClr val="tx1"/>
                </a:solidFill>
                <a:latin typeface="Times New Roman" pitchFamily="18" charset="0"/>
                <a:ea typeface="ＭＳ Ｐゴシック" charset="0"/>
                <a:cs typeface="ＭＳ Ｐゴシック" charset="0"/>
              </a:rPr>
              <a:t>shellstock</a:t>
            </a:r>
            <a:r>
              <a:rPr lang="en-US" sz="1200" b="0" i="0" u="none" strike="noStrike" kern="1200" baseline="0" dirty="0">
                <a:solidFill>
                  <a:schemeClr val="tx1"/>
                </a:solidFill>
                <a:latin typeface="Times New Roman" pitchFamily="18" charset="0"/>
                <a:ea typeface="ＭＳ Ｐゴシック" charset="0"/>
                <a:cs typeface="ＭＳ Ｐゴシック" charset="0"/>
              </a:rPr>
              <a:t> tag. Then keep the tag on file for 90 days from that date. </a:t>
            </a:r>
            <a:endParaRPr lang="en-US" b="1" dirty="0">
              <a:latin typeface="Times New Roman" charset="0"/>
              <a:cs typeface="+mn-cs"/>
            </a:endParaRPr>
          </a:p>
        </p:txBody>
      </p:sp>
    </p:spTree>
    <p:extLst>
      <p:ext uri="{BB962C8B-B14F-4D97-AF65-F5344CB8AC3E}">
        <p14:creationId xmlns:p14="http://schemas.microsoft.com/office/powerpoint/2010/main" val="81334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2</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6013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20</a:t>
            </a:fld>
            <a:endParaRPr lang="en-US" sz="1200" b="0" dirty="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65515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33260367-5B1D-7D4F-8E68-DC8C18A4B7A1}" type="slidenum">
              <a:rPr lang="en-US">
                <a:solidFill>
                  <a:prstClr val="black"/>
                </a:solidFill>
                <a:latin typeface="Arial" charset="0"/>
                <a:ea typeface="ＭＳ Ｐゴシック" charset="0"/>
                <a:cs typeface="ＭＳ Ｐゴシック" charset="0"/>
              </a:rPr>
              <a:pPr/>
              <a:t>21</a:t>
            </a:fld>
            <a:endParaRPr lang="en-US">
              <a:solidFill>
                <a:prstClr val="black"/>
              </a:solidFill>
              <a:latin typeface="Arial" charset="0"/>
              <a:ea typeface="ＭＳ Ｐゴシック" charset="0"/>
              <a:cs typeface="ＭＳ Ｐゴシック" charset="0"/>
            </a:endParaRPr>
          </a:p>
        </p:txBody>
      </p:sp>
      <p:sp>
        <p:nvSpPr>
          <p:cNvPr id="585731"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656" tIns="48328" rIns="96656" bIns="48328"/>
          <a:lstStyle/>
          <a:p>
            <a:pPr marL="112163" indent="-112163">
              <a:defRPr/>
            </a:pPr>
            <a:r>
              <a:rPr lang="en-US" b="1" dirty="0">
                <a:latin typeface="Times New Roman" charset="0"/>
                <a:ea typeface="+mn-ea"/>
              </a:rPr>
              <a:t>Instructor Notes</a:t>
            </a:r>
          </a:p>
          <a:p>
            <a:pPr marL="112163" indent="-112163">
              <a:buFontTx/>
              <a:buChar char="•"/>
              <a:defRPr/>
            </a:pPr>
            <a:r>
              <a:rPr lang="en-US" dirty="0">
                <a:latin typeface="Times New Roman" charset="0"/>
                <a:ea typeface="+mn-ea"/>
              </a:rPr>
              <a:t>Meat must be purchased from plants inspected by the USDA or a state department of agriculture. Note that “inspected” does not mean that the product is free of pathogens; rather, it means that the product and the processing plant have met defined standards.</a:t>
            </a:r>
          </a:p>
          <a:p>
            <a:pPr marL="112163" indent="-112163">
              <a:buFontTx/>
              <a:buChar char="•"/>
              <a:defRPr/>
            </a:pPr>
            <a:r>
              <a:rPr lang="en-US" dirty="0">
                <a:latin typeface="Times New Roman" charset="0"/>
                <a:ea typeface="+mn-ea"/>
              </a:rPr>
              <a:t>Carcasses and packages of meat that have been inspected will have an inspection stamp with abbreviations for “inspected and passed” by the inspecting agency, along with a number identifying the processing plant. An example of this stamp appears in top right on the slides.</a:t>
            </a:r>
          </a:p>
          <a:p>
            <a:pPr marL="112163" indent="-112163">
              <a:buFontTx/>
              <a:buChar char="•"/>
              <a:defRPr/>
            </a:pPr>
            <a:r>
              <a:rPr lang="en-US" dirty="0">
                <a:latin typeface="Times New Roman" charset="0"/>
                <a:ea typeface="+mn-ea"/>
              </a:rPr>
              <a:t>Poultry is inspected by the USDA or the state department of agriculture in much the same way as meat. An example of a poultry inspection stamp is shown in the bottom right on the slide.</a:t>
            </a:r>
          </a:p>
          <a:p>
            <a:pPr marL="112163" indent="-112163">
              <a:buFontTx/>
              <a:buChar char="•"/>
              <a:defRPr/>
            </a:pPr>
            <a:r>
              <a:rPr lang="en-US" dirty="0">
                <a:latin typeface="Times New Roman" charset="0"/>
                <a:ea typeface="+mn-ea"/>
              </a:rPr>
              <a:t>Liquid, frozen, and dehydrated eggs must also have a USDA inspection mark. These types of eggs are required by law to be pasteurized.</a:t>
            </a:r>
          </a:p>
          <a:p>
            <a:pPr marL="112163" indent="-112163">
              <a:buFontTx/>
              <a:buChar char="•"/>
              <a:defRPr/>
            </a:pPr>
            <a:r>
              <a:rPr lang="en-US" dirty="0">
                <a:latin typeface="Times New Roman" charset="0"/>
                <a:ea typeface="+mn-ea"/>
              </a:rPr>
              <a:t>Note that grading stamps might also appear on packages of eggs, meat, and poultry. Grading of these types of products is voluntary and paid for by processors and packers.</a:t>
            </a:r>
          </a:p>
        </p:txBody>
      </p:sp>
    </p:spTree>
    <p:extLst>
      <p:ext uri="{BB962C8B-B14F-4D97-AF65-F5344CB8AC3E}">
        <p14:creationId xmlns:p14="http://schemas.microsoft.com/office/powerpoint/2010/main" val="3339535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22</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Poor food quality can be a sign that the food has been time-temperature abused and, therefore, may be unsafe.</a:t>
            </a:r>
          </a:p>
          <a:p>
            <a:pPr marL="114300" indent="-114300" eaLnBrk="1" hangingPunct="1">
              <a:buFontTx/>
              <a:buChar char="•"/>
              <a:defRPr/>
            </a:pPr>
            <a:r>
              <a:rPr lang="en-US" sz="1200" b="0" i="0" u="none" strike="noStrike" kern="1200" baseline="0" dirty="0">
                <a:solidFill>
                  <a:schemeClr val="tx1"/>
                </a:solidFill>
                <a:latin typeface="Times New Roman" pitchFamily="18" charset="0"/>
                <a:ea typeface="ＭＳ Ｐゴシック" charset="0"/>
                <a:cs typeface="ＭＳ Ｐゴシック" charset="0"/>
              </a:rPr>
              <a:t>Work with your suppliers to define specific safety and quality criteria for the food items you typically receive. Reject food if it has any of the problems shown on the slide. </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Reject food that is moldy or has an abnormal color. Food that is moist when it should be dry, such as salami, should also be rejected. Do not accept any food item that shows signs of pests or pest damage. Reject frozen food that has large ice crystals on it. This may be evidence of thawing and refreezing.</a:t>
            </a:r>
          </a:p>
          <a:p>
            <a:pPr marL="114300" indent="-114300" eaLnBrk="1" hangingPunct="1">
              <a:buFontTx/>
              <a:buChar char="•"/>
              <a:defRPr/>
            </a:pPr>
            <a:r>
              <a:rPr lang="en-US" dirty="0">
                <a:latin typeface="Times New Roman" charset="0"/>
                <a:cs typeface="+mn-cs"/>
              </a:rPr>
              <a:t>In addition to the guidelines above, you should always reject any item that does not meet your company</a:t>
            </a:r>
            <a:r>
              <a:rPr lang="ja-JP" altLang="en-US" dirty="0">
                <a:latin typeface="Times New Roman" charset="0"/>
                <a:cs typeface="+mn-cs"/>
              </a:rPr>
              <a:t>’</a:t>
            </a:r>
            <a:r>
              <a:rPr lang="en-US" dirty="0">
                <a:latin typeface="Times New Roman" charset="0"/>
                <a:cs typeface="+mn-cs"/>
              </a:rPr>
              <a:t>s standards for quality.</a:t>
            </a:r>
          </a:p>
        </p:txBody>
      </p:sp>
    </p:spTree>
    <p:extLst>
      <p:ext uri="{BB962C8B-B14F-4D97-AF65-F5344CB8AC3E}">
        <p14:creationId xmlns:p14="http://schemas.microsoft.com/office/powerpoint/2010/main" val="787803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23</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501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24</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711761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25</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3791568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26</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71450" indent="-171450" eaLnBrk="1" hangingPunct="1">
              <a:buFont typeface="Arial" panose="020B0604020202020204" pitchFamily="34" charset="0"/>
              <a:buChar char="•"/>
              <a:defRPr/>
            </a:pPr>
            <a:endParaRPr lang="en-US" b="0" dirty="0">
              <a:latin typeface="Times New Roman" charset="0"/>
              <a:cs typeface="+mn-cs"/>
            </a:endParaRPr>
          </a:p>
          <a:p>
            <a:pPr marL="171450" indent="-171450" eaLnBrk="1" hangingPunct="1">
              <a:buFont typeface="Arial" panose="020B0604020202020204" pitchFamily="34" charset="0"/>
              <a:buChar char="•"/>
              <a:defRPr/>
            </a:pPr>
            <a:endParaRPr lang="en-US" b="1" dirty="0">
              <a:latin typeface="Times New Roman" charset="0"/>
              <a:cs typeface="+mn-cs"/>
            </a:endParaRPr>
          </a:p>
        </p:txBody>
      </p:sp>
    </p:spTree>
    <p:extLst>
      <p:ext uri="{BB962C8B-B14F-4D97-AF65-F5344CB8AC3E}">
        <p14:creationId xmlns:p14="http://schemas.microsoft.com/office/powerpoint/2010/main" val="58801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27</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71450" indent="-171450" eaLnBrk="1" hangingPunct="1">
              <a:buFont typeface="Arial" panose="020B0604020202020204" pitchFamily="34" charset="0"/>
              <a:buChar char="•"/>
              <a:defRPr/>
            </a:pPr>
            <a:endParaRPr lang="en-US" b="0" dirty="0">
              <a:latin typeface="Times New Roman" charset="0"/>
              <a:cs typeface="+mn-cs"/>
            </a:endParaRPr>
          </a:p>
          <a:p>
            <a:pPr marL="171450" indent="-171450" eaLnBrk="1" hangingPunct="1">
              <a:buFont typeface="Arial" panose="020B0604020202020204" pitchFamily="34" charset="0"/>
              <a:buChar char="•"/>
              <a:defRPr/>
            </a:pPr>
            <a:endParaRPr lang="en-US" b="1" dirty="0">
              <a:latin typeface="Times New Roman" charset="0"/>
              <a:cs typeface="+mn-cs"/>
            </a:endParaRPr>
          </a:p>
        </p:txBody>
      </p:sp>
    </p:spTree>
    <p:extLst>
      <p:ext uri="{BB962C8B-B14F-4D97-AF65-F5344CB8AC3E}">
        <p14:creationId xmlns:p14="http://schemas.microsoft.com/office/powerpoint/2010/main" val="396828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28</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737045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29</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764657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3</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6155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30</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558910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31</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299066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4</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a:t>
            </a:r>
          </a:p>
          <a:p>
            <a:pPr marL="114300" indent="-114300" eaLnBrk="1" hangingPunct="1">
              <a:buFontTx/>
              <a:buChar char="•"/>
              <a:defRPr/>
            </a:pPr>
            <a:r>
              <a:rPr lang="en-US" dirty="0">
                <a:latin typeface="Times New Roman" charset="0"/>
                <a:cs typeface="+mn-cs"/>
              </a:rPr>
              <a:t>These standards apply to all suppliers in the supply chain. Your operation</a:t>
            </a:r>
            <a:r>
              <a:rPr lang="ja-JP" altLang="en-US" dirty="0">
                <a:latin typeface="Times New Roman" charset="0"/>
                <a:cs typeface="+mn-cs"/>
              </a:rPr>
              <a:t>’</a:t>
            </a:r>
            <a:r>
              <a:rPr lang="en-US" dirty="0">
                <a:latin typeface="Times New Roman" charset="0"/>
                <a:cs typeface="+mn-cs"/>
              </a:rPr>
              <a:t>s chain can include growers, shippers, packers, manufacturers, distributors (trucking fleets and warehouses), and local markets.</a:t>
            </a:r>
          </a:p>
          <a:p>
            <a:pPr marL="114300" indent="-114300" eaLnBrk="1" hangingPunct="1">
              <a:buFontTx/>
              <a:buChar char="•"/>
              <a:defRPr/>
            </a:pPr>
            <a:r>
              <a:rPr lang="en-US" dirty="0">
                <a:latin typeface="Times New Roman" charset="0"/>
                <a:cs typeface="+mn-cs"/>
              </a:rPr>
              <a:t>Develop a relationship with your suppliers, and get to know their food safety practices. </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77182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5</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mn-cs"/>
              </a:rPr>
              <a:t>Instructor Notes</a:t>
            </a:r>
            <a:endParaRPr lang="en-US" dirty="0">
              <a:latin typeface="Times New Roman" charset="0"/>
              <a:cs typeface="+mn-cs"/>
            </a:endParaRPr>
          </a:p>
          <a:p>
            <a:pPr marL="114300" indent="-114300" eaLnBrk="1" hangingPunct="1">
              <a:buFontTx/>
              <a:buChar char="•"/>
              <a:defRPr/>
            </a:pPr>
            <a:r>
              <a:rPr lang="en-US" dirty="0">
                <a:latin typeface="Times New Roman" charset="0"/>
                <a:cs typeface="+mn-cs"/>
              </a:rPr>
              <a:t>Consider reviewing suppliers’ most recent inspection reports. These reports can be from the U.S. Department of Agriculture (USDA), the Food and Drug Administration (FDA), or a third-party inspector. They should be based on Good Manufacturing Practices (GMP) or Good Agricultural Practices (GAP). </a:t>
            </a:r>
          </a:p>
          <a:p>
            <a:pPr marL="114300" indent="-114300" eaLnBrk="1" hangingPunct="1">
              <a:buFontTx/>
              <a:buChar char="•"/>
              <a:defRPr/>
            </a:pPr>
            <a:r>
              <a:rPr lang="en-US" dirty="0">
                <a:latin typeface="Times New Roman" charset="0"/>
                <a:cs typeface="+mn-cs"/>
              </a:rPr>
              <a:t>GMPs are the FDA’s minimum sanitation and processing requirements for producing safe food. They describe the methods, equipment, facilities, and controls used to process food. </a:t>
            </a:r>
          </a:p>
          <a:p>
            <a:pPr marL="114300" indent="-114300" eaLnBrk="1" hangingPunct="1">
              <a:buFontTx/>
              <a:buChar char="•"/>
              <a:defRPr/>
            </a:pPr>
            <a:r>
              <a:rPr lang="en-US" dirty="0">
                <a:latin typeface="Times New Roman" charset="0"/>
                <a:cs typeface="+mn-cs"/>
              </a:rPr>
              <a:t>Both suppliers and their sources are subject to GMP inspections.</a:t>
            </a:r>
          </a:p>
          <a:p>
            <a:pPr marL="114300" indent="-114300" eaLnBrk="1" hangingPunct="1">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85392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D5FD524A-87DB-6240-B7B4-37ECD507D9B8}" type="slidenum">
              <a:rPr lang="en-US">
                <a:solidFill>
                  <a:prstClr val="black"/>
                </a:solidFill>
                <a:latin typeface="Arial" charset="0"/>
                <a:ea typeface="ＭＳ Ｐゴシック" charset="0"/>
                <a:cs typeface="ＭＳ Ｐゴシック" charset="0"/>
              </a:rPr>
              <a:pPr/>
              <a:t>6</a:t>
            </a:fld>
            <a:endParaRPr lang="en-US">
              <a:solidFill>
                <a:prstClr val="black"/>
              </a:solidFill>
              <a:latin typeface="Arial" charset="0"/>
              <a:ea typeface="ＭＳ Ｐゴシック" charset="0"/>
              <a:cs typeface="ＭＳ Ｐゴシック" charset="0"/>
            </a:endParaRPr>
          </a:p>
        </p:txBody>
      </p:sp>
      <p:sp>
        <p:nvSpPr>
          <p:cNvPr id="572419"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656" tIns="48328" rIns="96656" bIns="48328"/>
          <a:lstStyle/>
          <a:p>
            <a:pPr marL="112163" indent="-112163">
              <a:defRPr/>
            </a:pPr>
            <a:r>
              <a:rPr lang="en-US" b="1" dirty="0">
                <a:latin typeface="Times New Roman" charset="0"/>
                <a:ea typeface="+mn-ea"/>
              </a:rPr>
              <a:t>Instructor Notes</a:t>
            </a:r>
          </a:p>
          <a:p>
            <a:pPr marL="112163" indent="-112163">
              <a:buFontTx/>
              <a:buChar char="•"/>
              <a:defRPr/>
            </a:pPr>
            <a:r>
              <a:rPr lang="en-US" dirty="0">
                <a:latin typeface="Times New Roman" charset="0"/>
                <a:ea typeface="+mn-ea"/>
              </a:rPr>
              <a:t>Suppliers should deliver food when staff have enough time to inspect it. Schedule deliveries at a time when they can be received correctly.</a:t>
            </a:r>
          </a:p>
          <a:p>
            <a:pPr marL="112163" indent="-112163">
              <a:buFontTx/>
              <a:buChar char="•"/>
              <a:defRPr/>
            </a:pPr>
            <a:r>
              <a:rPr lang="en-US" dirty="0">
                <a:latin typeface="Times New Roman" charset="0"/>
                <a:ea typeface="+mn-ea"/>
              </a:rPr>
              <a:t>Make specific staff responsible for receiving. Train them to follow food safety procedures, including checking items for correct temperatures, expired code dates, signs of thawing and refreezing, and pest damage.</a:t>
            </a:r>
          </a:p>
          <a:p>
            <a:pPr marL="112163" indent="-112163">
              <a:buFontTx/>
              <a:buChar char="•"/>
              <a:defRPr/>
            </a:pPr>
            <a:r>
              <a:rPr lang="en-US" dirty="0">
                <a:latin typeface="Times New Roman" charset="0"/>
                <a:ea typeface="+mn-ea"/>
              </a:rPr>
              <a:t>Provide staff with the tools they need, including purchase orders, thermometers, and scales. Then make sure enough trained staff are available to receive and inspect food items promptly. </a:t>
            </a:r>
          </a:p>
          <a:p>
            <a:pPr marL="112163" indent="-112163">
              <a:buFontTx/>
              <a:buChar char="•"/>
              <a:defRPr/>
            </a:pPr>
            <a:r>
              <a:rPr lang="en-US" dirty="0">
                <a:latin typeface="Times New Roman" charset="0"/>
                <a:ea typeface="+mn-ea"/>
              </a:rPr>
              <a:t>Plan ahead for deliveries. Have clean hand trucks, carts, dollies, and containers ready. Also make sure there is enough space in dry-storage and walk-in areas for deliveries.</a:t>
            </a:r>
          </a:p>
          <a:p>
            <a:pPr marL="112163" indent="-112163">
              <a:buFontTx/>
              <a:buChar char="•"/>
              <a:defRPr/>
            </a:pPr>
            <a:endParaRPr lang="en-US" dirty="0">
              <a:latin typeface="Times New Roman" charset="0"/>
              <a:ea typeface="+mn-ea"/>
            </a:endParaRPr>
          </a:p>
        </p:txBody>
      </p:sp>
    </p:spTree>
    <p:extLst>
      <p:ext uri="{BB962C8B-B14F-4D97-AF65-F5344CB8AC3E}">
        <p14:creationId xmlns:p14="http://schemas.microsoft.com/office/powerpoint/2010/main" val="122591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D5FD524A-87DB-6240-B7B4-37ECD507D9B8}" type="slidenum">
              <a:rPr lang="en-US">
                <a:solidFill>
                  <a:prstClr val="black"/>
                </a:solidFill>
                <a:latin typeface="Arial" charset="0"/>
                <a:ea typeface="ＭＳ Ｐゴシック" charset="0"/>
                <a:cs typeface="ＭＳ Ｐゴシック" charset="0"/>
              </a:rPr>
              <a:pPr/>
              <a:t>7</a:t>
            </a:fld>
            <a:endParaRPr lang="en-US">
              <a:solidFill>
                <a:prstClr val="black"/>
              </a:solidFill>
              <a:latin typeface="Arial" charset="0"/>
              <a:ea typeface="ＭＳ Ｐゴシック" charset="0"/>
              <a:cs typeface="ＭＳ Ｐゴシック" charset="0"/>
            </a:endParaRPr>
          </a:p>
        </p:txBody>
      </p:sp>
      <p:sp>
        <p:nvSpPr>
          <p:cNvPr id="572419"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6656" tIns="48328" rIns="96656" bIns="48328"/>
          <a:lstStyle/>
          <a:p>
            <a:pPr marL="112163" indent="-112163">
              <a:defRPr/>
            </a:pPr>
            <a:r>
              <a:rPr lang="en-US" b="1" dirty="0">
                <a:latin typeface="Times New Roman" charset="0"/>
                <a:ea typeface="+mn-ea"/>
              </a:rPr>
              <a:t>Instructor Notes</a:t>
            </a:r>
          </a:p>
          <a:p>
            <a:pPr marL="112163" indent="-112163">
              <a:buFontTx/>
              <a:buChar char="•"/>
              <a:defRPr/>
            </a:pPr>
            <a:r>
              <a:rPr lang="en-US" dirty="0">
                <a:latin typeface="Times New Roman" charset="0"/>
                <a:ea typeface="+mn-ea"/>
              </a:rPr>
              <a:t>The process starts with a visual inspection of the delivery truck. Check it for signs of contamination. Inspect the overall condition of the vehicle. Look for signs of pests. If there are signs of problems, reject the delivery.</a:t>
            </a:r>
          </a:p>
          <a:p>
            <a:pPr marL="112163" indent="-112163">
              <a:buFontTx/>
              <a:buChar char="•"/>
              <a:defRPr/>
            </a:pPr>
            <a:r>
              <a:rPr lang="en-US" dirty="0">
                <a:latin typeface="Times New Roman" charset="0"/>
                <a:ea typeface="+mn-ea"/>
              </a:rPr>
              <a:t>Continue with a visual inspection of food items. Look at each delivery right away to count quantities, check for damaged food, and look for items that might have been repacked or mishandled. Spot-check weights and take sample temperatures of all TCS food, as shown in the photo. </a:t>
            </a:r>
          </a:p>
          <a:p>
            <a:pPr marL="112163" indent="-112163">
              <a:buFontTx/>
              <a:buChar char="•"/>
              <a:defRPr/>
            </a:pPr>
            <a:r>
              <a:rPr lang="en-US" dirty="0">
                <a:latin typeface="Times New Roman" charset="0"/>
                <a:ea typeface="+mn-ea"/>
              </a:rPr>
              <a:t>Inspect and store each delivery before accepting another one. This will prevent temperature abuse in the receiving area. </a:t>
            </a:r>
          </a:p>
          <a:p>
            <a:pPr marL="112163" indent="-112163">
              <a:buFontTx/>
              <a:buChar char="•"/>
              <a:defRPr/>
            </a:pPr>
            <a:endParaRPr lang="en-US" dirty="0">
              <a:latin typeface="Times New Roman" charset="0"/>
              <a:ea typeface="+mn-ea"/>
            </a:endParaRPr>
          </a:p>
        </p:txBody>
      </p:sp>
    </p:spTree>
    <p:extLst>
      <p:ext uri="{BB962C8B-B14F-4D97-AF65-F5344CB8AC3E}">
        <p14:creationId xmlns:p14="http://schemas.microsoft.com/office/powerpoint/2010/main" val="26283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8</a:t>
            </a:fld>
            <a:endParaRPr lang="en-US" sz="1200" b="0" dirty="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Some restaurant and foodservice operations receive food after-hours when they are closed for business. This is often referred to as a key drop delivery.</a:t>
            </a:r>
          </a:p>
          <a:p>
            <a:pPr marL="114300" indent="-114300" eaLnBrk="1" hangingPunct="1">
              <a:buFontTx/>
              <a:buChar char="•"/>
              <a:defRPr/>
            </a:pPr>
            <a:r>
              <a:rPr lang="en-US" dirty="0">
                <a:latin typeface="Times New Roman" charset="0"/>
                <a:cs typeface="+mn-cs"/>
              </a:rPr>
              <a:t>The supplier is given a key or other access to the operation to make the delivery. Products are then placed in coolers, freezers, and dry storage areas. The delivery must be inspected once you arrive at the operation and meet the criteria identified in the slide. </a:t>
            </a:r>
          </a:p>
        </p:txBody>
      </p:sp>
    </p:spTree>
    <p:extLst>
      <p:ext uri="{BB962C8B-B14F-4D97-AF65-F5344CB8AC3E}">
        <p14:creationId xmlns:p14="http://schemas.microsoft.com/office/powerpoint/2010/main" val="1672825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9</a:t>
            </a:fld>
            <a:endParaRPr lang="en-US" sz="1200" b="0" dirty="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Occasionally, you may be able to recondition and use items that would have been rejected. For example, a shipment of cans with contaminated surfaces may be cleaned and sanitized, allowing them to be used. However the same cans may not be reconditioned if the contamination was a result of damage to the cans.</a:t>
            </a:r>
          </a:p>
        </p:txBody>
      </p:sp>
    </p:spTree>
    <p:extLst>
      <p:ext uri="{BB962C8B-B14F-4D97-AF65-F5344CB8AC3E}">
        <p14:creationId xmlns:p14="http://schemas.microsoft.com/office/powerpoint/2010/main" val="218786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6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7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7300790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797975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300948938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1835080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214970054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20263044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261890257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111232662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92584362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32380962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339797095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14014426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184256930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347087795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242413742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275097021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27954971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baseline="0" dirty="0">
                <a:solidFill>
                  <a:schemeClr val="tx1"/>
                </a:solidFill>
                <a:latin typeface="Arial"/>
                <a:cs typeface="Arial"/>
              </a:rPr>
              <a:t> </a:t>
            </a:r>
            <a:r>
              <a:rPr lang="en-US" sz="3000" b="1" i="0" dirty="0" err="1">
                <a:solidFill>
                  <a:schemeClr val="tx1"/>
                </a:solidFill>
                <a:latin typeface="Arial"/>
                <a:cs typeface="Arial"/>
              </a:rPr>
              <a:t>Coursebook</a:t>
            </a:r>
            <a:r>
              <a:rPr lang="en-US" sz="3000" b="1" i="0" dirty="0">
                <a:solidFill>
                  <a:schemeClr val="tx1"/>
                </a:solidFill>
                <a:latin typeface="Arial"/>
                <a:cs typeface="Arial"/>
              </a:rPr>
              <a:t>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29877186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428296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719499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8881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693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20444715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269742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7589742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column Content_2 image">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hasCustomPrompt="1"/>
          </p:nvPr>
        </p:nvSpPr>
        <p:spPr>
          <a:xfrm>
            <a:off x="4652176" y="1873878"/>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15" name="Picture Placeholder 10"/>
          <p:cNvSpPr>
            <a:spLocks noGrp="1"/>
          </p:cNvSpPr>
          <p:nvPr>
            <p:ph type="pic" sz="quarter" idx="17"/>
          </p:nvPr>
        </p:nvSpPr>
        <p:spPr>
          <a:xfrm>
            <a:off x="7267786"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Text Placeholder 15"/>
          <p:cNvSpPr>
            <a:spLocks noGrp="1"/>
          </p:cNvSpPr>
          <p:nvPr>
            <p:ph type="body" sz="quarter" idx="18" hasCustomPrompt="1"/>
          </p:nvPr>
        </p:nvSpPr>
        <p:spPr>
          <a:xfrm>
            <a:off x="2036566" y="1863246"/>
            <a:ext cx="2514601" cy="4706109"/>
          </a:xfrm>
        </p:spPr>
        <p:txBody>
          <a:bodyPr/>
          <a:lstStyle>
            <a:lvl1pPr marL="0" indent="0">
              <a:buFont typeface="Arial" panose="020B0604020202020204" pitchFamily="34" charset="0"/>
              <a:buNone/>
              <a:defRPr sz="20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0"/>
            <a:endParaRPr lang="en-US" dirty="0"/>
          </a:p>
          <a:p>
            <a:pPr lvl="0"/>
            <a:endParaRPr lang="en-US" dirty="0"/>
          </a:p>
        </p:txBody>
      </p:sp>
      <p:sp>
        <p:nvSpPr>
          <p:cNvPr id="20" name="Picture Placeholder 10"/>
          <p:cNvSpPr>
            <a:spLocks noGrp="1"/>
          </p:cNvSpPr>
          <p:nvPr>
            <p:ph type="pic" sz="quarter" idx="19"/>
          </p:nvPr>
        </p:nvSpPr>
        <p:spPr>
          <a:xfrm>
            <a:off x="187719" y="1878974"/>
            <a:ext cx="1747838" cy="1747838"/>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6993170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6807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102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26627032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67096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98039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87826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72107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10757988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220764"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1908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70932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559009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0076535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01491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7153916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919301016"/>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15751426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80569375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345644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2155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83654914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796879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9713841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9966200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35380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686852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04690719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66137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2329152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7511350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3855992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63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9095370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34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989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6743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533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3507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858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7512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631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50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79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40400833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3728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42295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176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3898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3985139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848019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28457625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35105648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2956189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366630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034538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3396136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1446065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2960942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7071719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8851788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13254247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1435639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1167141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48.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4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6164786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00" r:id="rId26"/>
    <p:sldLayoutId id="2147483701" r:id="rId27"/>
    <p:sldLayoutId id="2147483702" r:id="rId28"/>
    <p:sldLayoutId id="2147483703" r:id="rId29"/>
    <p:sldLayoutId id="2147483704" r:id="rId30"/>
    <p:sldLayoutId id="2147483705" r:id="rId31"/>
    <p:sldLayoutId id="2147483732"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756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89.tiff"/><Relationship Id="rId4" Type="http://schemas.openxmlformats.org/officeDocument/2006/relationships/image" Target="../media/image88.tiff"/></Relationships>
</file>

<file path=ppt/slides/_rels/slide1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92.tiff"/><Relationship Id="rId4" Type="http://schemas.openxmlformats.org/officeDocument/2006/relationships/image" Target="../media/image91.jpe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95.tiff"/></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tiff"/></Relationships>
</file>

<file path=ppt/slides/_rels/slide24.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05.tiff"/></Relationships>
</file>

<file path=ppt/slides/_rels/slide25.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07.tiff"/></Relationships>
</file>

<file path=ppt/slides/_rels/slide26.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09.tiff"/></Relationships>
</file>

<file path=ppt/slides/_rels/slide27.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09.tiff"/></Relationships>
</file>

<file path=ppt/slides/_rels/slide2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103.emf"/><Relationship Id="rId5" Type="http://schemas.openxmlformats.org/officeDocument/2006/relationships/image" Target="../media/image113.jpeg"/><Relationship Id="rId4" Type="http://schemas.openxmlformats.org/officeDocument/2006/relationships/image" Target="../media/image10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102.emf"/><Relationship Id="rId5" Type="http://schemas.openxmlformats.org/officeDocument/2006/relationships/image" Target="../media/image103.emf"/><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62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7"/>
          <p:cNvSpPr>
            <a:spLocks noGrp="1" noChangeArrowheads="1"/>
          </p:cNvSpPr>
          <p:nvPr>
            <p:ph type="title"/>
          </p:nvPr>
        </p:nvSpPr>
        <p:spPr/>
        <p:txBody>
          <a:bodyPr/>
          <a:lstStyle/>
          <a:p>
            <a:pPr eaLnBrk="1" hangingPunct="1">
              <a:defRPr/>
            </a:pPr>
            <a:r>
              <a:rPr lang="en-US" dirty="0">
                <a:latin typeface="Arial Narrow" charset="0"/>
              </a:rPr>
              <a:t>Receiving and Inspecting</a:t>
            </a:r>
            <a:endParaRPr lang="en-US" dirty="0">
              <a:latin typeface="Arial Narrow" charset="0"/>
              <a:cs typeface="+mj-cs"/>
            </a:endParaRPr>
          </a:p>
        </p:txBody>
      </p:sp>
      <p:sp>
        <p:nvSpPr>
          <p:cNvPr id="125954" name="Rectangle 3"/>
          <p:cNvSpPr>
            <a:spLocks noGrp="1" noChangeArrowheads="1"/>
          </p:cNvSpPr>
          <p:nvPr>
            <p:ph idx="1"/>
          </p:nvPr>
        </p:nvSpPr>
        <p:spPr/>
        <p:txBody>
          <a:bodyPr/>
          <a:lstStyle/>
          <a:p>
            <a:pPr marL="0" indent="0" eaLnBrk="1" hangingPunct="1">
              <a:defRPr/>
            </a:pPr>
            <a:r>
              <a:rPr lang="en-US" dirty="0">
                <a:latin typeface="Arial Narrow" charset="0"/>
                <a:cs typeface="+mn-cs"/>
              </a:rPr>
              <a:t>Recalls:</a:t>
            </a: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a:t>
            </a:r>
          </a:p>
          <a:p>
            <a:pPr marL="347472" lvl="1" indent="-347472" eaLnBrk="1" hangingPunct="1">
              <a:lnSpc>
                <a:spcPct val="100000"/>
              </a:lnSpc>
              <a:spcBef>
                <a:spcPts val="900"/>
              </a:spcBef>
              <a:defRPr/>
            </a:pPr>
            <a:r>
              <a:rPr lang="en-US" dirty="0">
                <a:solidFill>
                  <a:srgbClr val="000000"/>
                </a:solidFill>
                <a:latin typeface="Arial Narrow" charset="0"/>
              </a:rPr>
              <a:t>Store the item separately.</a:t>
            </a:r>
          </a:p>
          <a:p>
            <a:pPr marL="347472" lvl="1" indent="-347472" eaLnBrk="1" hangingPunct="1">
              <a:lnSpc>
                <a:spcPct val="100000"/>
              </a:lnSpc>
              <a:spcBef>
                <a:spcPts val="900"/>
              </a:spcBef>
              <a:defRPr/>
            </a:pPr>
            <a:r>
              <a:rPr lang="en-US" dirty="0">
                <a:solidFill>
                  <a:srgbClr val="000000"/>
                </a:solidFill>
                <a:latin typeface="Arial Narrow" charset="0"/>
              </a:rPr>
              <a:t>Label the item to prevent it from being placed back in inventory.</a:t>
            </a:r>
          </a:p>
          <a:p>
            <a:pPr marL="347472" lvl="1" indent="-347472" eaLnBrk="1" hangingPunct="1">
              <a:lnSpc>
                <a:spcPct val="100000"/>
              </a:lnSpc>
              <a:spcBef>
                <a:spcPts val="900"/>
              </a:spcBef>
              <a:defRPr/>
            </a:pPr>
            <a:r>
              <a:rPr lang="en-US" dirty="0">
                <a:solidFill>
                  <a:srgbClr val="000000"/>
                </a:solidFill>
                <a:latin typeface="Arial Narrow" charset="0"/>
              </a:rPr>
              <a:t>Inform staff not to use the product.</a:t>
            </a:r>
          </a:p>
          <a:p>
            <a:pPr marL="347472" lvl="1" indent="-347472" eaLnBrk="1" hangingPunct="1">
              <a:lnSpc>
                <a:spcPct val="100000"/>
              </a:lnSpc>
              <a:spcBef>
                <a:spcPts val="900"/>
              </a:spcBef>
              <a:defRPr/>
            </a:pPr>
            <a:r>
              <a:rPr lang="en-US" dirty="0">
                <a:solidFill>
                  <a:srgbClr val="000000"/>
                </a:solidFill>
                <a:latin typeface="Arial Narrow" charset="0"/>
              </a:rPr>
              <a:t>Refer to the vendor’s notification or recall notice for what to do with the 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6-10</a:t>
            </a:r>
            <a:endParaRPr lang="en-US" sz="1200" b="0" dirty="0">
              <a:solidFill>
                <a:schemeClr val="tx1"/>
              </a:solidFill>
              <a:cs typeface="+mn-cs"/>
            </a:endParaRPr>
          </a:p>
        </p:txBody>
      </p:sp>
      <p:pic>
        <p:nvPicPr>
          <p:cNvPr id="8" name="Picture Placeholder 4">
            <a:extLst>
              <a:ext uri="{FF2B5EF4-FFF2-40B4-BE49-F238E27FC236}">
                <a16:creationId xmlns:a16="http://schemas.microsoft.com/office/drawing/2014/main" id="{72D5F398-B2CC-4B35-90F1-BAD946730A3D}"/>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098824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6-11</a:t>
            </a:r>
            <a:endParaRPr lang="en-US" sz="1200" b="0" dirty="0">
              <a:solidFill>
                <a:schemeClr val="tx1"/>
              </a:solidFill>
              <a:cs typeface="+mn-cs"/>
            </a:endParaRP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a:solidFill>
                  <a:schemeClr val="bg1"/>
                </a:solidFill>
                <a:latin typeface="Arial Narrow" charset="0"/>
                <a:cs typeface="+mj-cs"/>
              </a:rPr>
              <a:t>Checking Temperatures</a:t>
            </a:r>
          </a:p>
        </p:txBody>
      </p:sp>
      <p:sp>
        <p:nvSpPr>
          <p:cNvPr id="3" name="Content Placeholder 2"/>
          <p:cNvSpPr>
            <a:spLocks noGrp="1"/>
          </p:cNvSpPr>
          <p:nvPr>
            <p:ph idx="1"/>
          </p:nvPr>
        </p:nvSpPr>
        <p:spPr/>
        <p:txBody>
          <a:bodyPr/>
          <a:lstStyle/>
          <a:p>
            <a:pPr marL="0" lvl="1" indent="0" eaLnBrk="1" hangingPunct="1">
              <a:buNone/>
              <a:defRPr/>
            </a:pPr>
            <a:r>
              <a:rPr lang="en-US" sz="2400" b="1" dirty="0">
                <a:solidFill>
                  <a:srgbClr val="E97635"/>
                </a:solidFill>
                <a:latin typeface="Arial Narrow" charset="0"/>
                <a:cs typeface="+mn-cs"/>
              </a:rPr>
              <a:t>Checking the temperature of meat, poultry, </a:t>
            </a:r>
            <a:br>
              <a:rPr lang="en-US" sz="2400" b="1" dirty="0">
                <a:solidFill>
                  <a:srgbClr val="E97635"/>
                </a:solidFill>
                <a:latin typeface="Arial Narrow" charset="0"/>
                <a:cs typeface="+mn-cs"/>
              </a:rPr>
            </a:br>
            <a:r>
              <a:rPr lang="en-US" sz="2400" b="1" dirty="0">
                <a:solidFill>
                  <a:srgbClr val="E97635"/>
                </a:solidFill>
                <a:latin typeface="Arial Narrow" charset="0"/>
                <a:cs typeface="+mn-cs"/>
              </a:rPr>
              <a:t>and fish:</a:t>
            </a:r>
          </a:p>
          <a:p>
            <a:pPr lvl="1" eaLnBrk="1" hangingPunct="1">
              <a:defRPr/>
            </a:pPr>
            <a:r>
              <a:rPr lang="en-US" dirty="0">
                <a:solidFill>
                  <a:srgbClr val="000000"/>
                </a:solidFill>
                <a:latin typeface="Arial Narrow" charset="0"/>
              </a:rPr>
              <a:t>Insert the thermometer stem or probe into the thickest part of the food (usually the center).</a:t>
            </a:r>
            <a:endParaRPr lang="en-US" dirty="0">
              <a:latin typeface="Arial Narrow" charset="0"/>
            </a:endParaRPr>
          </a:p>
          <a:p>
            <a:endParaRPr lang="en-US" dirty="0"/>
          </a:p>
        </p:txBody>
      </p:sp>
      <p:pic>
        <p:nvPicPr>
          <p:cNvPr id="10" name="Picture Placeholder 5">
            <a:extLst>
              <a:ext uri="{FF2B5EF4-FFF2-40B4-BE49-F238E27FC236}">
                <a16:creationId xmlns:a16="http://schemas.microsoft.com/office/drawing/2014/main" id="{8C09FE1E-3255-4760-AD6F-EE1E35461AF9}"/>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0642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6-12</a:t>
            </a:r>
            <a:endParaRPr lang="en-US" sz="1200" b="0" dirty="0">
              <a:solidFill>
                <a:schemeClr val="tx1"/>
              </a:solidFill>
              <a:cs typeface="+mn-cs"/>
            </a:endParaRPr>
          </a:p>
        </p:txBody>
      </p:sp>
      <p:sp>
        <p:nvSpPr>
          <p:cNvPr id="128003" name="Rectangle 7"/>
          <p:cNvSpPr>
            <a:spLocks noGrp="1" noChangeArrowheads="1"/>
          </p:cNvSpPr>
          <p:nvPr>
            <p:ph type="title"/>
          </p:nvPr>
        </p:nvSpPr>
        <p:spPr/>
        <p:txBody>
          <a:bodyPr/>
          <a:lstStyle/>
          <a:p>
            <a:pPr eaLnBrk="1" hangingPunct="1">
              <a:defRPr/>
            </a:pPr>
            <a:r>
              <a:rPr lang="en-US" dirty="0">
                <a:latin typeface="Arial Narrow" charset="0"/>
              </a:rPr>
              <a:t>Checking Temperatures</a:t>
            </a:r>
          </a:p>
        </p:txBody>
      </p:sp>
      <p:sp>
        <p:nvSpPr>
          <p:cNvPr id="2" name="Content Placeholder 1"/>
          <p:cNvSpPr>
            <a:spLocks noGrp="1"/>
          </p:cNvSpPr>
          <p:nvPr>
            <p:ph idx="1"/>
          </p:nvPr>
        </p:nvSpPr>
        <p:spPr/>
        <p:txBody>
          <a:bodyPr/>
          <a:lstStyle/>
          <a:p>
            <a:pPr eaLnBrk="1" hangingPunct="1">
              <a:defRPr/>
            </a:pPr>
            <a:r>
              <a:rPr lang="en-US" dirty="0">
                <a:latin typeface="Arial Narrow" charset="0"/>
                <a:cs typeface="+mn-cs"/>
              </a:rPr>
              <a:t>Checking the temperature of ROP Food </a:t>
            </a:r>
            <a:br>
              <a:rPr lang="en-US" dirty="0">
                <a:latin typeface="Arial Narrow" charset="0"/>
                <a:cs typeface="+mn-cs"/>
              </a:rPr>
            </a:br>
            <a:r>
              <a:rPr lang="en-US" dirty="0">
                <a:latin typeface="Arial Narrow" charset="0"/>
                <a:cs typeface="+mn-cs"/>
              </a:rPr>
              <a:t>(MAP, vacuum-packed, and sous vide food): </a:t>
            </a:r>
          </a:p>
          <a:p>
            <a:pPr lvl="1" eaLnBrk="1" hangingPunct="1">
              <a:defRPr/>
            </a:pPr>
            <a:r>
              <a:rPr lang="en-US" dirty="0">
                <a:solidFill>
                  <a:srgbClr val="000000"/>
                </a:solidFill>
                <a:latin typeface="Arial Narrow" charset="0"/>
              </a:rPr>
              <a:t>Insert the thermometer stem or probe between </a:t>
            </a:r>
            <a:br>
              <a:rPr lang="en-US" dirty="0">
                <a:solidFill>
                  <a:srgbClr val="000000"/>
                </a:solidFill>
                <a:latin typeface="Arial Narrow" charset="0"/>
              </a:rPr>
            </a:br>
            <a:r>
              <a:rPr lang="en-US" dirty="0">
                <a:solidFill>
                  <a:srgbClr val="000000"/>
                </a:solidFill>
                <a:latin typeface="Arial Narrow" charset="0"/>
              </a:rPr>
              <a:t>two packages.</a:t>
            </a:r>
          </a:p>
          <a:p>
            <a:pPr lvl="1" eaLnBrk="1" hangingPunct="1">
              <a:defRPr/>
            </a:pPr>
            <a:r>
              <a:rPr lang="en-US" dirty="0">
                <a:solidFill>
                  <a:srgbClr val="000000"/>
                </a:solidFill>
                <a:latin typeface="Arial Narrow" charset="0"/>
              </a:rPr>
              <a:t>As an alternative, fold packaging around the thermometer </a:t>
            </a:r>
            <a:r>
              <a:rPr lang="en-US" dirty="0">
                <a:latin typeface="Arial Narrow" charset="0"/>
              </a:rPr>
              <a:t>stem or probe.</a:t>
            </a:r>
          </a:p>
          <a:p>
            <a:endParaRPr lang="en-US" dirty="0"/>
          </a:p>
        </p:txBody>
      </p:sp>
      <p:pic>
        <p:nvPicPr>
          <p:cNvPr id="8" name="Picture Placeholder 6">
            <a:extLst>
              <a:ext uri="{FF2B5EF4-FFF2-40B4-BE49-F238E27FC236}">
                <a16:creationId xmlns:a16="http://schemas.microsoft.com/office/drawing/2014/main" id="{D53081BD-D960-48A1-8C2C-8E1CDD3AA1D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rot="16200000">
            <a:off x="6523038" y="1243013"/>
            <a:ext cx="2103437" cy="2103120"/>
          </a:xfrm>
        </p:spPr>
      </p:pic>
    </p:spTree>
    <p:extLst>
      <p:ext uri="{BB962C8B-B14F-4D97-AF65-F5344CB8AC3E}">
        <p14:creationId xmlns:p14="http://schemas.microsoft.com/office/powerpoint/2010/main" val="976301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6-13</a:t>
            </a:r>
            <a:endParaRPr lang="en-US" sz="1200" b="0" dirty="0">
              <a:solidFill>
                <a:schemeClr val="tx1"/>
              </a:solidFill>
              <a:cs typeface="+mn-cs"/>
            </a:endParaRPr>
          </a:p>
        </p:txBody>
      </p:sp>
      <p:pic>
        <p:nvPicPr>
          <p:cNvPr id="9" name="Picture Placeholder 8">
            <a:extLst>
              <a:ext uri="{FF2B5EF4-FFF2-40B4-BE49-F238E27FC236}">
                <a16:creationId xmlns:a16="http://schemas.microsoft.com/office/drawing/2014/main" id="{7F4172F3-95DA-4F6E-BD9E-5974101F87C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rot="16200000">
            <a:off x="6523038" y="1243013"/>
            <a:ext cx="2103437" cy="2103120"/>
          </a:xfrm>
        </p:spPr>
      </p:pic>
      <p:sp>
        <p:nvSpPr>
          <p:cNvPr id="129027" name="Rectangle 7"/>
          <p:cNvSpPr>
            <a:spLocks noGrp="1" noChangeArrowheads="1"/>
          </p:cNvSpPr>
          <p:nvPr>
            <p:ph type="title"/>
          </p:nvPr>
        </p:nvSpPr>
        <p:spPr/>
        <p:txBody>
          <a:bodyPr/>
          <a:lstStyle/>
          <a:p>
            <a:pPr eaLnBrk="1" hangingPunct="1">
              <a:defRPr/>
            </a:pPr>
            <a:r>
              <a:rPr lang="en-US" dirty="0">
                <a:latin typeface="Arial Narrow" charset="0"/>
              </a:rPr>
              <a:t>Checking Temperatures</a:t>
            </a: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charset="0"/>
                <a:cs typeface="+mn-cs"/>
              </a:rPr>
              <a:t>Checking the temperature of other packaged food:</a:t>
            </a:r>
          </a:p>
          <a:p>
            <a:pPr lvl="1" eaLnBrk="1" hangingPunct="1">
              <a:defRPr/>
            </a:pPr>
            <a:r>
              <a:rPr lang="en-US" dirty="0">
                <a:solidFill>
                  <a:srgbClr val="000000"/>
                </a:solidFill>
                <a:latin typeface="Arial Narrow" charset="0"/>
              </a:rPr>
              <a:t>Open the package and insert the thermometer stem or probe into the food.</a:t>
            </a:r>
          </a:p>
          <a:p>
            <a:endParaRPr lang="en-US" dirty="0"/>
          </a:p>
        </p:txBody>
      </p:sp>
    </p:spTree>
    <p:extLst>
      <p:ext uri="{BB962C8B-B14F-4D97-AF65-F5344CB8AC3E}">
        <p14:creationId xmlns:p14="http://schemas.microsoft.com/office/powerpoint/2010/main" val="1835554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9"/>
          <p:cNvSpPr>
            <a:spLocks noGrp="1" noChangeArrowheads="1"/>
          </p:cNvSpPr>
          <p:nvPr>
            <p:ph type="title"/>
          </p:nvPr>
        </p:nvSpPr>
        <p:spPr/>
        <p:txBody>
          <a:bodyPr/>
          <a:lstStyle/>
          <a:p>
            <a:pPr eaLnBrk="1" hangingPunct="1">
              <a:defRPr/>
            </a:pPr>
            <a:r>
              <a:rPr lang="en-US" dirty="0">
                <a:latin typeface="Arial Narrow" charset="0"/>
              </a:rPr>
              <a:t>Temperature Requirements</a:t>
            </a:r>
          </a:p>
        </p:txBody>
      </p:sp>
      <p:sp>
        <p:nvSpPr>
          <p:cNvPr id="130050"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a:t>
            </a:r>
          </a:p>
          <a:p>
            <a:pPr lvl="1" eaLnBrk="1" hangingPunct="1">
              <a:defRPr/>
            </a:pPr>
            <a:r>
              <a:rPr lang="en-US" b="1" dirty="0">
                <a:latin typeface="Arial Narrow" charset="0"/>
              </a:rPr>
              <a:t>Cold TCS food:</a:t>
            </a:r>
            <a:r>
              <a:rPr lang="en-US" dirty="0">
                <a:latin typeface="Arial Narrow" charset="0"/>
              </a:rPr>
              <a:t> Receive at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unless otherwise specified.</a:t>
            </a:r>
          </a:p>
          <a:p>
            <a:pPr lvl="1" eaLnBrk="1" hangingPunct="1">
              <a:defRPr/>
            </a:pPr>
            <a:r>
              <a:rPr lang="en-US" b="1" dirty="0">
                <a:latin typeface="Arial Narrow" charset="0"/>
              </a:rPr>
              <a:t>Live shellfish (oysters, mussels, clams, and scallops ):</a:t>
            </a:r>
            <a:r>
              <a:rPr lang="en-US" dirty="0">
                <a:latin typeface="Arial Narrow" charset="0"/>
              </a:rPr>
              <a:t> 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and an internal temperature no greater than </a:t>
            </a:r>
            <a:br>
              <a:rPr lang="en-US" dirty="0">
                <a:latin typeface="Arial Narrow" charset="0"/>
              </a:rPr>
            </a:br>
            <a:r>
              <a:rPr lang="en-US" dirty="0">
                <a:latin typeface="Arial Narrow" charset="0"/>
              </a:rPr>
              <a:t>50</a:t>
            </a:r>
            <a:r>
              <a:rPr lang="en-US" dirty="0">
                <a:solidFill>
                  <a:schemeClr val="tx1"/>
                </a:solidFill>
              </a:rPr>
              <a:t>˚F</a:t>
            </a:r>
            <a:r>
              <a:rPr lang="en-US" dirty="0">
                <a:latin typeface="Arial Narrow" charset="0"/>
              </a:rPr>
              <a:t> (10</a:t>
            </a:r>
            <a:r>
              <a:rPr lang="en-US" dirty="0">
                <a:solidFill>
                  <a:schemeClr val="tx1"/>
                </a:solidFill>
              </a:rPr>
              <a:t>˚C</a:t>
            </a:r>
            <a:r>
              <a:rPr lang="en-US" dirty="0">
                <a:latin typeface="Arial Narrow" charset="0"/>
              </a:rPr>
              <a:t>).</a:t>
            </a:r>
          </a:p>
          <a:p>
            <a:pPr lvl="2" eaLnBrk="1" hangingPunct="1">
              <a:defRPr/>
            </a:pPr>
            <a:r>
              <a:rPr lang="en-US" dirty="0">
                <a:latin typeface="Arial Narrow" charset="0"/>
              </a:rPr>
              <a:t>Once received, the shellfish must be cooled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Shucked shellfish:</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a:t>
            </a:r>
            <a:br>
              <a:rPr lang="en-US" dirty="0">
                <a:latin typeface="Arial Narrow" charset="0"/>
              </a:rPr>
            </a:br>
            <a:r>
              <a:rPr lang="en-US" dirty="0">
                <a:latin typeface="Arial Narrow" charset="0"/>
              </a:rPr>
              <a:t>or lower. </a:t>
            </a:r>
          </a:p>
          <a:p>
            <a:pPr lvl="2" eaLnBrk="1" hangingPunct="1">
              <a:defRPr/>
            </a:pPr>
            <a:r>
              <a:rPr lang="en-US" dirty="0">
                <a:latin typeface="Arial Narrow" charset="0"/>
              </a:rPr>
              <a:t>Cool the shellfish to 41</a:t>
            </a:r>
            <a:r>
              <a:rPr lang="en-US" dirty="0">
                <a:solidFill>
                  <a:schemeClr val="tx1"/>
                </a:solidFill>
              </a:rPr>
              <a:t>˚F</a:t>
            </a:r>
            <a:r>
              <a:rPr lang="en-US" dirty="0">
                <a:latin typeface="Arial Narrow" charset="0"/>
              </a:rPr>
              <a:t> (5</a:t>
            </a:r>
            <a:r>
              <a:rPr lang="en-US" dirty="0">
                <a:solidFill>
                  <a:schemeClr val="tx1"/>
                </a:solidFill>
              </a:rPr>
              <a:t>˚F</a:t>
            </a:r>
            <a:r>
              <a:rPr lang="en-US" dirty="0">
                <a:latin typeface="Arial Narrow" charset="0"/>
              </a:rPr>
              <a:t>) or lower in </a:t>
            </a:r>
            <a:br>
              <a:rPr lang="en-US" dirty="0">
                <a:latin typeface="Arial Narrow" charset="0"/>
              </a:rPr>
            </a:br>
            <a:r>
              <a:rPr lang="en-US" dirty="0">
                <a:latin typeface="Arial Narrow" charset="0"/>
              </a:rPr>
              <a:t>four hours.</a:t>
            </a: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6-14</a:t>
            </a:r>
            <a:endParaRPr lang="en-US" sz="1200" b="0" dirty="0">
              <a:solidFill>
                <a:schemeClr val="tx1"/>
              </a:solidFill>
              <a:cs typeface="+mn-cs"/>
            </a:endParaRPr>
          </a:p>
        </p:txBody>
      </p:sp>
      <p:pic>
        <p:nvPicPr>
          <p:cNvPr id="12" name="Picture Placeholder 7">
            <a:extLst>
              <a:ext uri="{FF2B5EF4-FFF2-40B4-BE49-F238E27FC236}">
                <a16:creationId xmlns:a16="http://schemas.microsoft.com/office/drawing/2014/main" id="{6074F296-A606-42CC-88F3-AA0155185FC9}"/>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ln w="3175">
            <a:solidFill>
              <a:schemeClr val="tx1"/>
            </a:solidFill>
          </a:ln>
        </p:spPr>
      </p:pic>
      <p:pic>
        <p:nvPicPr>
          <p:cNvPr id="13" name="Picture Placeholder 11">
            <a:extLst>
              <a:ext uri="{FF2B5EF4-FFF2-40B4-BE49-F238E27FC236}">
                <a16:creationId xmlns:a16="http://schemas.microsoft.com/office/drawing/2014/main" id="{C00A34E7-351D-4D06-921C-0037CC932039}"/>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ln w="3175">
            <a:solidFill>
              <a:schemeClr val="tx1"/>
            </a:solidFill>
          </a:ln>
        </p:spPr>
      </p:pic>
      <p:pic>
        <p:nvPicPr>
          <p:cNvPr id="14" name="Picture Placeholder 13">
            <a:extLst>
              <a:ext uri="{FF2B5EF4-FFF2-40B4-BE49-F238E27FC236}">
                <a16:creationId xmlns:a16="http://schemas.microsoft.com/office/drawing/2014/main" id="{712346F0-070E-41FE-B8AE-95230B00277E}"/>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ln w="3175">
            <a:solidFill>
              <a:schemeClr val="tx1"/>
            </a:solidFill>
          </a:ln>
        </p:spPr>
      </p:pic>
    </p:spTree>
    <p:extLst>
      <p:ext uri="{BB962C8B-B14F-4D97-AF65-F5344CB8AC3E}">
        <p14:creationId xmlns:p14="http://schemas.microsoft.com/office/powerpoint/2010/main" val="265819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9"/>
          <p:cNvSpPr>
            <a:spLocks noGrp="1" noChangeArrowheads="1"/>
          </p:cNvSpPr>
          <p:nvPr>
            <p:ph type="title"/>
          </p:nvPr>
        </p:nvSpPr>
        <p:spPr/>
        <p:txBody>
          <a:bodyPr/>
          <a:lstStyle/>
          <a:p>
            <a:pPr eaLnBrk="1" hangingPunct="1">
              <a:defRPr/>
            </a:pPr>
            <a:r>
              <a:rPr lang="en-US" dirty="0">
                <a:latin typeface="Arial Narrow" charset="0"/>
              </a:rPr>
              <a:t>Temperature Requirements</a:t>
            </a:r>
          </a:p>
        </p:txBody>
      </p:sp>
      <p:sp>
        <p:nvSpPr>
          <p:cNvPr id="131074"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defRPr/>
            </a:pPr>
            <a:r>
              <a:rPr lang="en-US" b="1" dirty="0">
                <a:latin typeface="Arial Narrow" charset="0"/>
              </a:rPr>
              <a:t>Milk:</a:t>
            </a:r>
            <a:r>
              <a:rPr lang="en-US" dirty="0">
                <a:latin typeface="Arial Narrow" charset="0"/>
              </a:rPr>
              <a:t> Receive at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2" eaLnBrk="1" hangingPunct="1">
              <a:defRPr/>
            </a:pPr>
            <a:r>
              <a:rPr lang="en-US" dirty="0">
                <a:latin typeface="Arial Narrow" charset="0"/>
              </a:rPr>
              <a:t>Cool the milk to 41</a:t>
            </a:r>
            <a:r>
              <a:rPr lang="en-US" dirty="0">
                <a:solidFill>
                  <a:schemeClr val="tx1"/>
                </a:solidFill>
              </a:rPr>
              <a:t>˚F</a:t>
            </a:r>
            <a:r>
              <a:rPr lang="en-US" dirty="0">
                <a:latin typeface="Arial Narrow" charset="0"/>
              </a:rPr>
              <a:t> (5</a:t>
            </a:r>
            <a:r>
              <a:rPr lang="en-US" dirty="0">
                <a:solidFill>
                  <a:schemeClr val="tx1"/>
                </a:solidFill>
              </a:rPr>
              <a:t>˚C</a:t>
            </a:r>
            <a:r>
              <a:rPr lang="en-US" dirty="0">
                <a:latin typeface="Arial Narrow" charset="0"/>
              </a:rPr>
              <a:t>) or lower in four hours.</a:t>
            </a:r>
          </a:p>
          <a:p>
            <a:pPr lvl="1" eaLnBrk="1" hangingPunct="1">
              <a:defRPr/>
            </a:pPr>
            <a:r>
              <a:rPr lang="en-US" b="1" dirty="0">
                <a:latin typeface="Arial Narrow" charset="0"/>
              </a:rPr>
              <a:t>Shell eggs: </a:t>
            </a:r>
            <a:r>
              <a:rPr lang="en-US" dirty="0">
                <a:latin typeface="Arial Narrow" charset="0"/>
              </a:rPr>
              <a:t>Receive at an air temperature of 45</a:t>
            </a:r>
            <a:r>
              <a:rPr lang="en-US" dirty="0">
                <a:solidFill>
                  <a:schemeClr val="tx1"/>
                </a:solidFill>
              </a:rPr>
              <a:t>˚F</a:t>
            </a:r>
            <a:r>
              <a:rPr lang="en-US" dirty="0">
                <a:latin typeface="Arial Narrow" charset="0"/>
              </a:rPr>
              <a:t> (7</a:t>
            </a:r>
            <a:r>
              <a:rPr lang="en-US" dirty="0">
                <a:solidFill>
                  <a:schemeClr val="tx1"/>
                </a:solidFill>
              </a:rPr>
              <a:t>˚C</a:t>
            </a:r>
            <a:r>
              <a:rPr lang="en-US" dirty="0">
                <a:latin typeface="Arial Narrow" charset="0"/>
              </a:rPr>
              <a:t>) or lower.</a:t>
            </a:r>
          </a:p>
          <a:p>
            <a:pPr lvl="1" eaLnBrk="1" hangingPunct="1">
              <a:defRPr/>
            </a:pPr>
            <a:r>
              <a:rPr lang="en-US" b="1" dirty="0">
                <a:latin typeface="Arial Narrow" charset="0"/>
              </a:rPr>
              <a:t>Hot TCS food:</a:t>
            </a:r>
            <a:r>
              <a:rPr lang="en-US" dirty="0">
                <a:latin typeface="Arial Narrow" charset="0"/>
              </a:rPr>
              <a:t> Receive at 135</a:t>
            </a:r>
            <a:r>
              <a:rPr lang="en-US" dirty="0">
                <a:solidFill>
                  <a:schemeClr val="tx1"/>
                </a:solidFill>
              </a:rPr>
              <a:t>˚F</a:t>
            </a:r>
            <a:r>
              <a:rPr lang="en-US" dirty="0">
                <a:latin typeface="Arial Narrow" charset="0"/>
              </a:rPr>
              <a:t> (57</a:t>
            </a:r>
            <a:r>
              <a:rPr lang="en-US" dirty="0">
                <a:solidFill>
                  <a:schemeClr val="tx1"/>
                </a:solidFill>
              </a:rPr>
              <a:t>˚C</a:t>
            </a:r>
            <a:r>
              <a:rPr lang="en-US" dirty="0">
                <a:latin typeface="Arial Narrow" charset="0"/>
              </a:rPr>
              <a:t>) or higher.</a:t>
            </a: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6-15</a:t>
            </a:r>
            <a:endParaRPr lang="en-US" sz="1200" b="0" dirty="0">
              <a:solidFill>
                <a:schemeClr val="tx1"/>
              </a:solidFill>
              <a:cs typeface="+mn-cs"/>
            </a:endParaRPr>
          </a:p>
        </p:txBody>
      </p:sp>
      <p:pic>
        <p:nvPicPr>
          <p:cNvPr id="12" name="Picture Placeholder 9">
            <a:extLst>
              <a:ext uri="{FF2B5EF4-FFF2-40B4-BE49-F238E27FC236}">
                <a16:creationId xmlns:a16="http://schemas.microsoft.com/office/drawing/2014/main" id="{F2C39DE8-DD0C-4070-92D6-A8E8F96EF20D}"/>
              </a:ext>
            </a:extLst>
          </p:cNvPr>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27476" r="-27498"/>
          <a:stretch/>
        </p:blipFill>
        <p:spPr>
          <a:ln w="3175">
            <a:solidFill>
              <a:schemeClr val="tx1"/>
            </a:solidFill>
          </a:ln>
        </p:spPr>
      </p:pic>
      <p:pic>
        <p:nvPicPr>
          <p:cNvPr id="13" name="Picture Placeholder 10">
            <a:extLst>
              <a:ext uri="{FF2B5EF4-FFF2-40B4-BE49-F238E27FC236}">
                <a16:creationId xmlns:a16="http://schemas.microsoft.com/office/drawing/2014/main" id="{35427DBC-DACF-470D-BDC4-485DC2896F32}"/>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l="-14015" r="-11593"/>
          <a:stretch/>
        </p:blipFill>
        <p:spPr>
          <a:solidFill>
            <a:srgbClr val="FBFCFC"/>
          </a:solidFill>
          <a:ln w="3175">
            <a:solidFill>
              <a:schemeClr val="tx1"/>
            </a:solidFill>
          </a:ln>
        </p:spPr>
      </p:pic>
      <p:pic>
        <p:nvPicPr>
          <p:cNvPr id="14" name="Picture Placeholder 4">
            <a:extLst>
              <a:ext uri="{FF2B5EF4-FFF2-40B4-BE49-F238E27FC236}">
                <a16:creationId xmlns:a16="http://schemas.microsoft.com/office/drawing/2014/main" id="{E13F19E2-A65E-479D-8318-B87D33259CD4}"/>
              </a:ext>
            </a:extLst>
          </p:cNvPr>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l="-6339" r="-6339"/>
          <a:stretch/>
        </p:blipFill>
        <p:spPr>
          <a:ln w="3175">
            <a:solidFill>
              <a:schemeClr val="tx1"/>
            </a:solidFill>
          </a:ln>
        </p:spPr>
      </p:pic>
    </p:spTree>
    <p:extLst>
      <p:ext uri="{BB962C8B-B14F-4D97-AF65-F5344CB8AC3E}">
        <p14:creationId xmlns:p14="http://schemas.microsoft.com/office/powerpoint/2010/main" val="607560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9"/>
          <p:cNvSpPr>
            <a:spLocks noGrp="1" noChangeArrowheads="1"/>
          </p:cNvSpPr>
          <p:nvPr>
            <p:ph type="title"/>
          </p:nvPr>
        </p:nvSpPr>
        <p:spPr/>
        <p:txBody>
          <a:bodyPr/>
          <a:lstStyle/>
          <a:p>
            <a:pPr eaLnBrk="1" hangingPunct="1">
              <a:defRPr/>
            </a:pPr>
            <a:r>
              <a:rPr lang="en-US" dirty="0">
                <a:latin typeface="Arial Narrow" charset="0"/>
              </a:rPr>
              <a:t>Temperature Requirements</a:t>
            </a:r>
            <a:endParaRPr lang="en-US" dirty="0">
              <a:latin typeface="Arial Narrow" charset="0"/>
              <a:cs typeface="+mj-cs"/>
            </a:endParaRPr>
          </a:p>
        </p:txBody>
      </p:sp>
      <p:sp>
        <p:nvSpPr>
          <p:cNvPr id="132098" name="Rectangle 3"/>
          <p:cNvSpPr>
            <a:spLocks noGrp="1" noChangeArrowheads="1"/>
          </p:cNvSpPr>
          <p:nvPr>
            <p:ph idx="1"/>
          </p:nvPr>
        </p:nvSpPr>
        <p:spPr/>
        <p:txBody>
          <a:bodyPr/>
          <a:lstStyle/>
          <a:p>
            <a:pPr marL="0" indent="0" eaLnBrk="1" hangingPunct="1">
              <a:lnSpc>
                <a:spcPct val="80000"/>
              </a:lnSpc>
              <a:defRPr/>
            </a:pPr>
            <a:r>
              <a:rPr lang="en-US" dirty="0">
                <a:latin typeface="Arial Narrow" charset="0"/>
                <a:cs typeface="+mn-cs"/>
              </a:rPr>
              <a:t>Temperature criteria for deliveries: </a:t>
            </a:r>
            <a:endParaRPr lang="en-US" sz="1800" i="1" dirty="0">
              <a:latin typeface="Arial Narrow" charset="0"/>
              <a:cs typeface="+mn-cs"/>
            </a:endParaRPr>
          </a:p>
          <a:p>
            <a:pPr lvl="1" eaLnBrk="1" hangingPunct="1">
              <a:spcAft>
                <a:spcPts val="0"/>
              </a:spcAft>
              <a:defRPr/>
            </a:pPr>
            <a:r>
              <a:rPr lang="en-US" b="1" dirty="0">
                <a:latin typeface="Arial Narrow" charset="0"/>
              </a:rPr>
              <a:t>Frozen food: </a:t>
            </a:r>
            <a:r>
              <a:rPr lang="en-US" dirty="0">
                <a:latin typeface="Arial Narrow" charset="0"/>
              </a:rPr>
              <a:t>Receive frozen solid. </a:t>
            </a:r>
            <a:endParaRPr lang="en-US" dirty="0">
              <a:solidFill>
                <a:srgbClr val="000000"/>
              </a:solidFill>
              <a:latin typeface="Arial Narrow" charset="0"/>
            </a:endParaRPr>
          </a:p>
          <a:p>
            <a:pPr marL="347472" lvl="1" indent="-347472" eaLnBrk="1" hangingPunct="1">
              <a:lnSpc>
                <a:spcPct val="100000"/>
              </a:lnSpc>
              <a:spcBef>
                <a:spcPts val="900"/>
              </a:spcBef>
              <a:spcAft>
                <a:spcPts val="0"/>
              </a:spcAft>
              <a:defRPr/>
            </a:pPr>
            <a:r>
              <a:rPr lang="en-US" dirty="0">
                <a:latin typeface="Arial Narrow" charset="0"/>
              </a:rPr>
              <a:t>Reject frozen food if there is evidence of thawing and refreezing.</a:t>
            </a:r>
          </a:p>
          <a:p>
            <a:pPr marL="694944" lvl="2" indent="-347472" eaLnBrk="1" hangingPunct="1">
              <a:lnSpc>
                <a:spcPct val="100000"/>
              </a:lnSpc>
              <a:spcBef>
                <a:spcPts val="900"/>
              </a:spcBef>
              <a:spcAft>
                <a:spcPts val="0"/>
              </a:spcAft>
              <a:defRPr/>
            </a:pPr>
            <a:r>
              <a:rPr lang="en-US" dirty="0">
                <a:latin typeface="Arial Narrow" charset="0"/>
              </a:rPr>
              <a:t>Fluids or water stains in case bottoms or </a:t>
            </a:r>
            <a:br>
              <a:rPr lang="en-US" dirty="0">
                <a:latin typeface="Arial Narrow" charset="0"/>
              </a:rPr>
            </a:br>
            <a:r>
              <a:rPr lang="en-US" dirty="0">
                <a:latin typeface="Arial Narrow" charset="0"/>
              </a:rPr>
              <a:t>on packaging</a:t>
            </a:r>
            <a:endParaRPr lang="en-US" dirty="0">
              <a:solidFill>
                <a:srgbClr val="000000"/>
              </a:solidFill>
              <a:latin typeface="Arial Narrow" charset="0"/>
            </a:endParaRPr>
          </a:p>
          <a:p>
            <a:pPr marL="694944" lvl="2" indent="-347472" eaLnBrk="1" hangingPunct="1">
              <a:lnSpc>
                <a:spcPct val="100000"/>
              </a:lnSpc>
              <a:spcBef>
                <a:spcPts val="900"/>
              </a:spcBef>
              <a:spcAft>
                <a:spcPts val="0"/>
              </a:spcAft>
              <a:defRPr/>
            </a:pPr>
            <a:r>
              <a:rPr lang="en-US" dirty="0">
                <a:latin typeface="Arial Narrow" charset="0"/>
              </a:rPr>
              <a:t>Ice crystals or frozen liquids on the food </a:t>
            </a:r>
            <a:br>
              <a:rPr lang="en-US" dirty="0">
                <a:latin typeface="Arial Narrow" charset="0"/>
              </a:rPr>
            </a:br>
            <a:r>
              <a:rPr lang="en-US" dirty="0">
                <a:latin typeface="Arial Narrow" charset="0"/>
              </a:rPr>
              <a:t>or packaging</a:t>
            </a:r>
            <a:endParaRPr lang="en-US" dirty="0">
              <a:solidFill>
                <a:srgbClr val="000000"/>
              </a:solidFill>
              <a:latin typeface="Arial Narrow" charset="0"/>
            </a:endParaRP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6-16</a:t>
            </a:r>
            <a:endParaRPr lang="en-US" sz="1200" b="0" dirty="0">
              <a:solidFill>
                <a:schemeClr val="tx1"/>
              </a:solidFill>
              <a:cs typeface="+mn-cs"/>
            </a:endParaRPr>
          </a:p>
        </p:txBody>
      </p:sp>
      <p:pic>
        <p:nvPicPr>
          <p:cNvPr id="8" name="Picture Placeholder 5">
            <a:extLst>
              <a:ext uri="{FF2B5EF4-FFF2-40B4-BE49-F238E27FC236}">
                <a16:creationId xmlns:a16="http://schemas.microsoft.com/office/drawing/2014/main" id="{64487994-2DD6-49F7-AC39-683FBC3A9B5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ln w="3175">
            <a:solidFill>
              <a:schemeClr val="tx1"/>
            </a:solidFill>
          </a:ln>
        </p:spPr>
      </p:pic>
    </p:spTree>
    <p:extLst>
      <p:ext uri="{BB962C8B-B14F-4D97-AF65-F5344CB8AC3E}">
        <p14:creationId xmlns:p14="http://schemas.microsoft.com/office/powerpoint/2010/main" val="105057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13"/>
          <p:cNvSpPr>
            <a:spLocks noGrp="1" noChangeArrowheads="1"/>
          </p:cNvSpPr>
          <p:nvPr>
            <p:ph type="title"/>
          </p:nvPr>
        </p:nvSpPr>
        <p:spPr/>
        <p:txBody>
          <a:bodyPr/>
          <a:lstStyle/>
          <a:p>
            <a:pPr eaLnBrk="1" hangingPunct="1">
              <a:defRPr/>
            </a:pPr>
            <a:r>
              <a:rPr lang="en-US" dirty="0">
                <a:latin typeface="Arial Narrow" charset="0"/>
                <a:cs typeface="+mj-cs"/>
              </a:rPr>
              <a:t>Packaging</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Tears, holes, or punctures in packaging</a:t>
            </a:r>
          </a:p>
          <a:p>
            <a:pPr lvl="1" eaLnBrk="1" hangingPunct="1">
              <a:defRPr/>
            </a:pPr>
            <a:r>
              <a:rPr lang="en-US" dirty="0">
                <a:latin typeface="Arial Narrow" charset="0"/>
              </a:rPr>
              <a:t>Cans—Severe dents in the seam or body, missing labels, swollen or bulging ends, holes, leaks, rust</a:t>
            </a:r>
          </a:p>
          <a:p>
            <a:pPr lvl="1" eaLnBrk="1" hangingPunct="1">
              <a:defRPr/>
            </a:pPr>
            <a:r>
              <a:rPr lang="en-US" dirty="0">
                <a:latin typeface="Arial Narrow" charset="0"/>
              </a:rPr>
              <a:t>ROP food—Bloating or leaking</a:t>
            </a:r>
          </a:p>
          <a:p>
            <a:pPr marL="347472" lvl="1" indent="-347472" eaLnBrk="1" hangingPunct="1">
              <a:lnSpc>
                <a:spcPct val="100000"/>
              </a:lnSpc>
              <a:spcBef>
                <a:spcPts val="900"/>
              </a:spcBef>
              <a:defRPr/>
            </a:pPr>
            <a:r>
              <a:rPr lang="en-US" dirty="0">
                <a:latin typeface="Arial Narrow" charset="0"/>
              </a:rPr>
              <a:t>Broken cartons or seals </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6-17</a:t>
            </a:r>
            <a:endParaRPr lang="en-US" sz="1200" b="0" dirty="0">
              <a:solidFill>
                <a:schemeClr val="tx1"/>
              </a:solidFill>
              <a:cs typeface="+mn-cs"/>
            </a:endParaRPr>
          </a:p>
        </p:txBody>
      </p:sp>
      <p:pic>
        <p:nvPicPr>
          <p:cNvPr id="9" name="Picture Placeholder 3">
            <a:extLst>
              <a:ext uri="{FF2B5EF4-FFF2-40B4-BE49-F238E27FC236}">
                <a16:creationId xmlns:a16="http://schemas.microsoft.com/office/drawing/2014/main" id="{6A306104-2A66-4C59-91CE-2B31CA9AE44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pic>
        <p:nvPicPr>
          <p:cNvPr id="10" name="Picture Placeholder 4" descr="6l_badvacpack.tif">
            <a:extLst>
              <a:ext uri="{FF2B5EF4-FFF2-40B4-BE49-F238E27FC236}">
                <a16:creationId xmlns:a16="http://schemas.microsoft.com/office/drawing/2014/main" id="{075F58D1-4CF5-4AC2-8C73-B45314BCA1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44059" y="3733800"/>
            <a:ext cx="2110581" cy="2110581"/>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66520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5" name="Rectangle 13"/>
          <p:cNvSpPr>
            <a:spLocks noGrp="1" noChangeArrowheads="1"/>
          </p:cNvSpPr>
          <p:nvPr>
            <p:ph type="title"/>
          </p:nvPr>
        </p:nvSpPr>
        <p:spPr/>
        <p:txBody>
          <a:bodyPr/>
          <a:lstStyle/>
          <a:p>
            <a:pPr eaLnBrk="1" hangingPunct="1">
              <a:defRPr/>
            </a:pPr>
            <a:r>
              <a:rPr lang="en-US" dirty="0">
                <a:latin typeface="Arial Narrow" charset="0"/>
              </a:rPr>
              <a:t>Packaging</a:t>
            </a:r>
            <a:endParaRPr lang="en-US" dirty="0">
              <a:latin typeface="Arial Narrow" charset="0"/>
              <a:cs typeface="+mj-cs"/>
            </a:endParaRP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charset="0"/>
                <a:cs typeface="+mn-cs"/>
              </a:rPr>
              <a:t>Reject packaged items with:</a:t>
            </a:r>
          </a:p>
          <a:p>
            <a:pPr marL="347472" lvl="1" indent="-347472" eaLnBrk="1" hangingPunct="1">
              <a:lnSpc>
                <a:spcPct val="100000"/>
              </a:lnSpc>
              <a:spcBef>
                <a:spcPts val="900"/>
              </a:spcBef>
              <a:defRPr/>
            </a:pPr>
            <a:r>
              <a:rPr lang="en-US" dirty="0">
                <a:latin typeface="Arial Narrow" charset="0"/>
              </a:rPr>
              <a:t>Dirty and discolored packaging</a:t>
            </a:r>
          </a:p>
          <a:p>
            <a:pPr marL="347472" lvl="1" indent="-347472" eaLnBrk="1" hangingPunct="1">
              <a:lnSpc>
                <a:spcPct val="100000"/>
              </a:lnSpc>
              <a:spcBef>
                <a:spcPts val="900"/>
              </a:spcBef>
              <a:defRPr/>
            </a:pPr>
            <a:r>
              <a:rPr lang="en-US" dirty="0">
                <a:latin typeface="Arial Narrow" charset="0"/>
              </a:rPr>
              <a:t>Leaks, dampness, or water stains</a:t>
            </a:r>
          </a:p>
          <a:p>
            <a:pPr marL="347472" lvl="1" indent="-347472" eaLnBrk="1" hangingPunct="1">
              <a:lnSpc>
                <a:spcPct val="100000"/>
              </a:lnSpc>
              <a:spcBef>
                <a:spcPts val="900"/>
              </a:spcBef>
              <a:defRPr/>
            </a:pPr>
            <a:r>
              <a:rPr lang="en-US" dirty="0">
                <a:latin typeface="Arial Narrow" charset="0"/>
              </a:rPr>
              <a:t>Signs of pests or pest damage</a:t>
            </a:r>
          </a:p>
          <a:p>
            <a:pPr marL="347472" lvl="1" indent="-347472" eaLnBrk="1" hangingPunct="1">
              <a:lnSpc>
                <a:spcPct val="100000"/>
              </a:lnSpc>
              <a:spcBef>
                <a:spcPts val="900"/>
              </a:spcBef>
              <a:defRPr/>
            </a:pPr>
            <a:r>
              <a:rPr lang="en-US" dirty="0">
                <a:latin typeface="Arial Narrow" charset="0"/>
              </a:rPr>
              <a:t>Signs of tampering</a:t>
            </a:r>
          </a:p>
          <a:p>
            <a:pPr lvl="1" eaLnBrk="1" hangingPunct="1">
              <a:defRPr/>
            </a:pPr>
            <a:r>
              <a:rPr lang="en-US" dirty="0">
                <a:latin typeface="Arial Narrow" charset="0"/>
              </a:rPr>
              <a:t>Missing or incorrect labels</a:t>
            </a:r>
          </a:p>
          <a:p>
            <a:pPr lvl="1" eaLnBrk="1" hangingPunct="1">
              <a:defRPr/>
            </a:pPr>
            <a:r>
              <a:rPr lang="en-US" dirty="0">
                <a:latin typeface="Arial Narrow" charset="0"/>
              </a:rPr>
              <a:t>Expired use-by/expiration dates</a:t>
            </a:r>
          </a:p>
          <a:p>
            <a:pPr marL="347472" lvl="1" indent="-347472" eaLnBrk="1" hangingPunct="1">
              <a:lnSpc>
                <a:spcPct val="100000"/>
              </a:lnSpc>
              <a:spcBef>
                <a:spcPts val="900"/>
              </a:spcBef>
              <a:defRPr/>
            </a:pPr>
            <a:endParaRPr lang="en-US" dirty="0">
              <a:latin typeface="Arial Narrow"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6-18</a:t>
            </a:r>
            <a:endParaRPr lang="en-US" sz="1200" b="0" dirty="0">
              <a:solidFill>
                <a:schemeClr val="tx1"/>
              </a:solidFill>
              <a:cs typeface="+mn-cs"/>
            </a:endParaRPr>
          </a:p>
        </p:txBody>
      </p:sp>
      <p:pic>
        <p:nvPicPr>
          <p:cNvPr id="8" name="Picture Placeholder 2">
            <a:extLst>
              <a:ext uri="{FF2B5EF4-FFF2-40B4-BE49-F238E27FC236}">
                <a16:creationId xmlns:a16="http://schemas.microsoft.com/office/drawing/2014/main" id="{25A6C2BE-BA42-4675-B74A-98F744C8BF9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85716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134148" name="Rectangle 10"/>
          <p:cNvSpPr>
            <a:spLocks noGrp="1" noChangeArrowheads="1"/>
          </p:cNvSpPr>
          <p:nvPr>
            <p:ph type="title"/>
          </p:nvPr>
        </p:nvSpPr>
        <p:spPr/>
        <p:txBody>
          <a:bodyPr/>
          <a:lstStyle/>
          <a:p>
            <a:pPr eaLnBrk="1" hangingPunct="1">
              <a:defRPr/>
            </a:pPr>
            <a:r>
              <a:rPr lang="en-US" dirty="0">
                <a:latin typeface="Arial Narrow" charset="0"/>
                <a:cs typeface="+mj-cs"/>
              </a:rPr>
              <a:t>Documents and Stamps</a:t>
            </a:r>
          </a:p>
        </p:txBody>
      </p:sp>
      <p:sp>
        <p:nvSpPr>
          <p:cNvPr id="134146"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a:t>
            </a:r>
          </a:p>
          <a:p>
            <a:pPr marL="347472" lvl="1" indent="-347472" eaLnBrk="1" hangingPunct="1">
              <a:lnSpc>
                <a:spcPct val="100000"/>
              </a:lnSpc>
              <a:spcBef>
                <a:spcPts val="900"/>
              </a:spcBef>
              <a:defRPr/>
            </a:pPr>
            <a:r>
              <a:rPr lang="en-US" dirty="0">
                <a:latin typeface="Arial Narrow" charset="0"/>
              </a:rPr>
              <a:t>Shellfish must be received with shellstock identification tags. </a:t>
            </a:r>
          </a:p>
          <a:p>
            <a:pPr marL="694944" lvl="2" indent="-347472" eaLnBrk="1" hangingPunct="1">
              <a:lnSpc>
                <a:spcPct val="100000"/>
              </a:lnSpc>
              <a:spcBef>
                <a:spcPts val="900"/>
              </a:spcBef>
              <a:defRPr/>
            </a:pPr>
            <a:r>
              <a:rPr lang="en-US" dirty="0">
                <a:latin typeface="Arial Narrow" charset="0"/>
              </a:rPr>
              <a:t>Tags indicate when and where the shellfish were harvested. </a:t>
            </a:r>
          </a:p>
          <a:p>
            <a:pPr marL="347281" lvl="1" indent="-347472" eaLnBrk="1" hangingPunct="1">
              <a:defRPr/>
            </a:pPr>
            <a:r>
              <a:rPr lang="en-US" dirty="0">
                <a:latin typeface="Arial Narrow" charset="0"/>
              </a:rPr>
              <a:t>Store shellfish in their original container.</a:t>
            </a:r>
          </a:p>
          <a:p>
            <a:pPr marL="694944" lvl="2" indent="-347472" eaLnBrk="1" hangingPunct="1">
              <a:lnSpc>
                <a:spcPct val="100000"/>
              </a:lnSpc>
              <a:spcBef>
                <a:spcPts val="900"/>
              </a:spcBef>
              <a:defRPr/>
            </a:pPr>
            <a:r>
              <a:rPr lang="en-US" dirty="0">
                <a:latin typeface="Arial Narrow" charset="0"/>
              </a:rPr>
              <a:t>Do </a:t>
            </a:r>
            <a:r>
              <a:rPr lang="en-US" dirty="0">
                <a:solidFill>
                  <a:srgbClr val="FF0000"/>
                </a:solidFill>
                <a:latin typeface="Arial Narrow" charset="0"/>
              </a:rPr>
              <a:t>NOT</a:t>
            </a:r>
            <a:r>
              <a:rPr lang="en-US" dirty="0">
                <a:latin typeface="Arial Narrow" charset="0"/>
              </a:rPr>
              <a:t> remove the </a:t>
            </a:r>
            <a:r>
              <a:rPr lang="en-US" dirty="0" err="1">
                <a:latin typeface="Arial Narrow" charset="0"/>
              </a:rPr>
              <a:t>shellstock</a:t>
            </a:r>
            <a:r>
              <a:rPr lang="en-US" dirty="0">
                <a:latin typeface="Arial Narrow" charset="0"/>
              </a:rPr>
              <a:t> tag until the last shellfish is used.</a:t>
            </a:r>
          </a:p>
          <a:p>
            <a:pPr marL="694944" lvl="2" indent="-347472" eaLnBrk="1" hangingPunct="1">
              <a:defRPr/>
            </a:pPr>
            <a:r>
              <a:rPr lang="en-US" dirty="0">
                <a:latin typeface="Arial Narrow" charset="0"/>
              </a:rPr>
              <a:t>Write the date the last shellfish was used on the </a:t>
            </a:r>
            <a:r>
              <a:rPr lang="en-US" dirty="0" err="1">
                <a:latin typeface="Arial Narrow" charset="0"/>
              </a:rPr>
              <a:t>shellstock</a:t>
            </a:r>
            <a:r>
              <a:rPr lang="en-US" dirty="0">
                <a:latin typeface="Arial Narrow" charset="0"/>
              </a:rPr>
              <a:t> tag.</a:t>
            </a:r>
          </a:p>
          <a:p>
            <a:pPr marL="694944" lvl="2" indent="-347472" eaLnBrk="1" hangingPunct="1">
              <a:lnSpc>
                <a:spcPct val="100000"/>
              </a:lnSpc>
              <a:spcBef>
                <a:spcPts val="900"/>
              </a:spcBef>
              <a:defRPr/>
            </a:pPr>
            <a:r>
              <a:rPr lang="en-US" dirty="0">
                <a:latin typeface="Arial Narrow" charset="0"/>
              </a:rPr>
              <a:t>Keep the </a:t>
            </a:r>
            <a:r>
              <a:rPr lang="en-US" dirty="0" err="1">
                <a:latin typeface="Arial Narrow" charset="0"/>
              </a:rPr>
              <a:t>shellstock</a:t>
            </a:r>
            <a:r>
              <a:rPr lang="en-US" dirty="0">
                <a:latin typeface="Arial Narrow" charset="0"/>
              </a:rPr>
              <a:t> tag on file for 90 days after the last shellfish was used.</a:t>
            </a:r>
          </a:p>
        </p:txBody>
      </p:sp>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6-19</a:t>
            </a:r>
            <a:endParaRPr lang="en-US" sz="1200" b="0" dirty="0">
              <a:solidFill>
                <a:schemeClr val="tx1"/>
              </a:solidFill>
              <a:cs typeface="+mn-cs"/>
            </a:endParaRPr>
          </a:p>
        </p:txBody>
      </p:sp>
    </p:spTree>
    <p:extLst>
      <p:ext uri="{BB962C8B-B14F-4D97-AF65-F5344CB8AC3E}">
        <p14:creationId xmlns:p14="http://schemas.microsoft.com/office/powerpoint/2010/main" val="3606098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Characteristics of an approved supplier</a:t>
            </a:r>
          </a:p>
          <a:p>
            <a:pPr marL="347472" lvl="1" indent="-347472" eaLnBrk="1" hangingPunct="1">
              <a:defRPr/>
            </a:pPr>
            <a:r>
              <a:rPr lang="en-US" dirty="0"/>
              <a:t>Guidelines for receiving and inspecting deliveries</a:t>
            </a:r>
          </a:p>
          <a:p>
            <a:pPr marL="347472" lvl="1" indent="-347472" eaLnBrk="1" hangingPunct="1">
              <a:defRPr/>
            </a:pPr>
            <a:r>
              <a:rPr lang="en-US" dirty="0"/>
              <a:t>Requirements for key drop deliveries</a:t>
            </a:r>
          </a:p>
          <a:p>
            <a:pPr marL="347472" lvl="1" indent="-347472" eaLnBrk="1" hangingPunct="1">
              <a:defRPr/>
            </a:pPr>
            <a:r>
              <a:rPr lang="en-US" dirty="0"/>
              <a:t>Procedure for handling food recalls</a:t>
            </a:r>
          </a:p>
          <a:p>
            <a:pPr marL="347472" lvl="1" indent="-347472" eaLnBrk="1" hangingPunct="1">
              <a:defRPr/>
            </a:pPr>
            <a:r>
              <a:rPr lang="en-US" dirty="0"/>
              <a:t>Procedures for checking the temperatures of various food items</a:t>
            </a:r>
          </a:p>
          <a:p>
            <a:pPr marL="347472" lvl="1" indent="-347472" eaLnBrk="1" hangingPunct="1">
              <a:defRPr/>
            </a:pPr>
            <a:r>
              <a:rPr lang="en-US" dirty="0"/>
              <a:t>Temperature requirements when receiving food</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290374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n-US" dirty="0">
                <a:latin typeface="Arial Narrow" charset="0"/>
              </a:rPr>
              <a:t>Documents and Stamps</a:t>
            </a:r>
            <a:endParaRPr lang="en-US" dirty="0">
              <a:latin typeface="Arial Narrow" charset="0"/>
              <a:cs typeface="+mj-cs"/>
            </a:endParaRPr>
          </a:p>
        </p:txBody>
      </p:sp>
      <p:sp>
        <p:nvSpPr>
          <p:cNvPr id="135170" name="Rectangle 3"/>
          <p:cNvSpPr>
            <a:spLocks noGrp="1" noChangeArrowheads="1"/>
          </p:cNvSpPr>
          <p:nvPr>
            <p:ph idx="1"/>
          </p:nvPr>
        </p:nvSpPr>
        <p:spPr/>
        <p:txBody>
          <a:bodyPr/>
          <a:lstStyle/>
          <a:p>
            <a:pPr marL="0" indent="0" eaLnBrk="1" hangingPunct="1">
              <a:defRPr/>
            </a:pPr>
            <a:r>
              <a:rPr lang="en-US" dirty="0">
                <a:latin typeface="Arial Narrow" charset="0"/>
                <a:cs typeface="+mn-cs"/>
              </a:rPr>
              <a:t>Required documents: </a:t>
            </a:r>
            <a:endParaRPr lang="en-US" sz="1800"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Fish that will be eaten raw or partially cooked</a:t>
            </a:r>
          </a:p>
          <a:p>
            <a:pPr marL="694944" lvl="2" indent="-347472" eaLnBrk="1" hangingPunct="1">
              <a:lnSpc>
                <a:spcPct val="100000"/>
              </a:lnSpc>
              <a:spcBef>
                <a:spcPts val="900"/>
              </a:spcBef>
              <a:defRPr/>
            </a:pPr>
            <a:r>
              <a:rPr lang="en-US" spc="-20" dirty="0">
                <a:latin typeface="Arial Narrow" charset="0"/>
              </a:rPr>
              <a:t>Documentation must show the fish was correctly frozen before being received</a:t>
            </a:r>
            <a:r>
              <a:rPr lang="en-US" dirty="0">
                <a:latin typeface="Arial Narrow" charset="0"/>
              </a:rPr>
              <a:t> </a:t>
            </a:r>
          </a:p>
          <a:p>
            <a:pPr marL="694944" lvl="2" indent="-347472" eaLnBrk="1" hangingPunct="1">
              <a:lnSpc>
                <a:spcPct val="100000"/>
              </a:lnSpc>
              <a:spcBef>
                <a:spcPts val="900"/>
              </a:spcBef>
              <a:defRPr/>
            </a:pPr>
            <a:r>
              <a:rPr lang="en-US" dirty="0">
                <a:latin typeface="Arial Narrow" charset="0"/>
              </a:rPr>
              <a:t>Keep documents for 90 days from the sale of the fish </a:t>
            </a:r>
          </a:p>
          <a:p>
            <a:pPr marL="347472" lvl="1" indent="-347472" eaLnBrk="1" hangingPunct="1">
              <a:lnSpc>
                <a:spcPct val="100000"/>
              </a:lnSpc>
              <a:spcBef>
                <a:spcPts val="900"/>
              </a:spcBef>
              <a:defRPr/>
            </a:pPr>
            <a:r>
              <a:rPr lang="en-US" dirty="0">
                <a:latin typeface="Arial Narrow" charset="0"/>
              </a:rPr>
              <a:t>Farm raised fish </a:t>
            </a:r>
          </a:p>
          <a:p>
            <a:pPr marL="694944" lvl="2" indent="-347472" eaLnBrk="1" hangingPunct="1">
              <a:lnSpc>
                <a:spcPct val="100000"/>
              </a:lnSpc>
              <a:spcBef>
                <a:spcPts val="900"/>
              </a:spcBef>
              <a:defRPr/>
            </a:pPr>
            <a:r>
              <a:rPr lang="en-US" dirty="0">
                <a:latin typeface="Arial Narrow" charset="0"/>
              </a:rPr>
              <a:t>Must have documentation stating the fish was raised to FDA standards </a:t>
            </a: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6-20</a:t>
            </a:r>
            <a:endParaRPr lang="en-US" sz="1200" b="0" dirty="0">
              <a:solidFill>
                <a:schemeClr val="tx1"/>
              </a:solidFill>
              <a:cs typeface="+mn-cs"/>
            </a:endParaRPr>
          </a:p>
        </p:txBody>
      </p:sp>
    </p:spTree>
    <p:extLst>
      <p:ext uri="{BB962C8B-B14F-4D97-AF65-F5344CB8AC3E}">
        <p14:creationId xmlns:p14="http://schemas.microsoft.com/office/powerpoint/2010/main" val="350251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l="-17134" t="-2409"/>
          <a:stretch/>
        </p:blipFill>
        <p:spPr>
          <a:ln w="3175">
            <a:solidFill>
              <a:schemeClr val="tx1"/>
            </a:solidFill>
          </a:ln>
        </p:spPr>
      </p:pic>
      <p:sp>
        <p:nvSpPr>
          <p:cNvPr id="1600525" name="Rectangle 13"/>
          <p:cNvSpPr>
            <a:spLocks noGrp="1" noChangeArrowheads="1"/>
          </p:cNvSpPr>
          <p:nvPr>
            <p:ph type="title"/>
          </p:nvPr>
        </p:nvSpPr>
        <p:spPr/>
        <p:txBody>
          <a:bodyPr/>
          <a:lstStyle/>
          <a:p>
            <a:pPr eaLnBrk="1" hangingPunct="1">
              <a:defRPr/>
            </a:pPr>
            <a:r>
              <a:rPr lang="en-US" dirty="0"/>
              <a:t>Documents and Stamps</a:t>
            </a:r>
          </a:p>
        </p:txBody>
      </p:sp>
      <p:sp>
        <p:nvSpPr>
          <p:cNvPr id="1600515" name="Rectangle 3"/>
          <p:cNvSpPr>
            <a:spLocks noGrp="1" noChangeArrowheads="1"/>
          </p:cNvSpPr>
          <p:nvPr>
            <p:ph idx="1"/>
          </p:nvPr>
        </p:nvSpPr>
        <p:spPr/>
        <p:txBody>
          <a:bodyPr/>
          <a:lstStyle/>
          <a:p>
            <a:pPr marL="0" indent="0" eaLnBrk="1" hangingPunct="1">
              <a:defRPr/>
            </a:pPr>
            <a:r>
              <a:rPr lang="en-US" sz="2500" dirty="0"/>
              <a:t>Products requiring inspection stamps:</a:t>
            </a:r>
          </a:p>
          <a:p>
            <a:pPr marL="571500" lvl="1" indent="-457200" eaLnBrk="1" hangingPunct="1">
              <a:defRPr/>
            </a:pPr>
            <a:r>
              <a:rPr lang="en-US" dirty="0"/>
              <a:t>Meat and poultry</a:t>
            </a:r>
          </a:p>
          <a:p>
            <a:pPr marL="1028700" lvl="2" indent="-342900" eaLnBrk="1" hangingPunct="1">
              <a:defRPr/>
            </a:pPr>
            <a:r>
              <a:rPr lang="en-US" dirty="0"/>
              <a:t>Carcass or packaging must have a USDA or state department of agriculture stamp.</a:t>
            </a:r>
          </a:p>
          <a:p>
            <a:pPr marL="1028700" lvl="2" indent="-342900" eaLnBrk="1" hangingPunct="1">
              <a:defRPr/>
            </a:pPr>
            <a:r>
              <a:rPr lang="en-US" dirty="0"/>
              <a:t>Stamp indicates product and processing plant have met certain standards.</a:t>
            </a:r>
          </a:p>
          <a:p>
            <a:pPr marL="571500" lvl="1" indent="-457200" eaLnBrk="1" hangingPunct="1">
              <a:defRPr/>
            </a:pPr>
            <a:r>
              <a:rPr lang="en-US" dirty="0"/>
              <a:t>Egg products</a:t>
            </a:r>
          </a:p>
          <a:p>
            <a:pPr marL="1028700" lvl="2" indent="-342900" eaLnBrk="1" hangingPunct="1">
              <a:defRPr/>
            </a:pPr>
            <a:r>
              <a:rPr lang="en-US" dirty="0"/>
              <a:t>Liquid, frozen, and dehydrated eggs must also have a USDA inspection mark.</a:t>
            </a:r>
          </a:p>
          <a:p>
            <a:pPr marL="0" lvl="2" indent="0" eaLnBrk="1" hangingPunct="1">
              <a:lnSpc>
                <a:spcPct val="90000"/>
              </a:lnSpc>
              <a:spcBef>
                <a:spcPct val="100000"/>
              </a:spcBef>
              <a:buFont typeface="Courier New" pitchFamily="49" charset="0"/>
              <a:buNone/>
              <a:defRPr/>
            </a:pPr>
            <a:r>
              <a:rPr lang="en-US" sz="2500" b="1" dirty="0">
                <a:solidFill>
                  <a:srgbClr val="E97635"/>
                </a:solidFill>
                <a:cs typeface="ＭＳ Ｐゴシック" charset="0"/>
              </a:rPr>
              <a:t>Grading stamps:</a:t>
            </a:r>
          </a:p>
          <a:p>
            <a:pPr marL="457200" lvl="1" indent="-342900" eaLnBrk="1" hangingPunct="1">
              <a:lnSpc>
                <a:spcPct val="90000"/>
              </a:lnSpc>
              <a:defRPr/>
            </a:pPr>
            <a:r>
              <a:rPr lang="en-US" dirty="0"/>
              <a:t>Voluntary</a:t>
            </a:r>
          </a:p>
          <a:p>
            <a:pPr marL="457200" lvl="1" indent="-342900" eaLnBrk="1" hangingPunct="1">
              <a:lnSpc>
                <a:spcPct val="90000"/>
              </a:lnSpc>
              <a:defRPr/>
            </a:pPr>
            <a:r>
              <a:rPr lang="en-US" dirty="0"/>
              <a:t>Paid for by processors and packers</a:t>
            </a:r>
          </a:p>
          <a:p>
            <a:pPr marL="457200" lvl="1" indent="-342900" eaLnBrk="1" hangingPunct="1">
              <a:lnSpc>
                <a:spcPct val="90000"/>
              </a:lnSpc>
              <a:defRPr/>
            </a:pPr>
            <a:endParaRPr lang="en-US" dirty="0"/>
          </a:p>
          <a:p>
            <a:pPr marL="685800" lvl="2" indent="0" eaLnBrk="1" hangingPunct="1">
              <a:buFont typeface="Courier New" pitchFamily="49" charset="0"/>
              <a:buNone/>
              <a:defRPr/>
            </a:pPr>
            <a:endParaRPr lang="en-US" dirty="0"/>
          </a:p>
        </p:txBody>
      </p:sp>
      <p:sp>
        <p:nvSpPr>
          <p:cNvPr id="4608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6-21</a:t>
            </a:r>
          </a:p>
        </p:txBody>
      </p:sp>
    </p:spTree>
    <p:extLst>
      <p:ext uri="{BB962C8B-B14F-4D97-AF65-F5344CB8AC3E}">
        <p14:creationId xmlns:p14="http://schemas.microsoft.com/office/powerpoint/2010/main" val="337305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Food Quality</a:t>
            </a:r>
          </a:p>
        </p:txBody>
      </p:sp>
      <p:sp>
        <p:nvSpPr>
          <p:cNvPr id="136194" name="Rectangle 3"/>
          <p:cNvSpPr>
            <a:spLocks noGrp="1" noChangeArrowheads="1"/>
          </p:cNvSpPr>
          <p:nvPr>
            <p:ph idx="1"/>
          </p:nvPr>
        </p:nvSpPr>
        <p:spPr/>
        <p:txBody>
          <a:bodyPr/>
          <a:lstStyle/>
          <a:p>
            <a:pPr marL="0" indent="0" eaLnBrk="1" hangingPunct="1">
              <a:defRPr/>
            </a:pPr>
            <a:r>
              <a:rPr lang="en-US" dirty="0">
                <a:latin typeface="Arial Narrow" charset="0"/>
                <a:cs typeface="+mn-cs"/>
              </a:rPr>
              <a:t>Assessing food quality:</a:t>
            </a:r>
          </a:p>
          <a:p>
            <a:pPr marL="347472" lvl="1" indent="-347472" eaLnBrk="1" hangingPunct="1">
              <a:lnSpc>
                <a:spcPct val="100000"/>
              </a:lnSpc>
              <a:spcBef>
                <a:spcPts val="900"/>
              </a:spcBef>
              <a:defRPr/>
            </a:pPr>
            <a:r>
              <a:rPr lang="en-US" b="1" dirty="0">
                <a:latin typeface="Arial Narrow" charset="0"/>
              </a:rPr>
              <a:t>Appearance:</a:t>
            </a:r>
            <a:r>
              <a:rPr lang="en-US" dirty="0">
                <a:latin typeface="Arial Narrow" charset="0"/>
              </a:rPr>
              <a:t> Reject food that is moldy or has an abnormal color.</a:t>
            </a:r>
          </a:p>
          <a:p>
            <a:pPr marL="347472" lvl="1" indent="-347472" eaLnBrk="1" hangingPunct="1">
              <a:lnSpc>
                <a:spcPct val="100000"/>
              </a:lnSpc>
              <a:spcBef>
                <a:spcPts val="900"/>
              </a:spcBef>
              <a:defRPr/>
            </a:pPr>
            <a:r>
              <a:rPr lang="en-US" b="1" dirty="0">
                <a:latin typeface="Arial Narrow" charset="0"/>
              </a:rPr>
              <a:t>Texture:</a:t>
            </a:r>
            <a:r>
              <a:rPr lang="en-US" dirty="0">
                <a:latin typeface="Arial Narrow" charset="0"/>
              </a:rPr>
              <a:t> Reject meat, fish, or poultry if</a:t>
            </a:r>
          </a:p>
          <a:p>
            <a:pPr marL="694944" lvl="2" indent="-347472" eaLnBrk="1" hangingPunct="1">
              <a:lnSpc>
                <a:spcPct val="100000"/>
              </a:lnSpc>
              <a:spcBef>
                <a:spcPts val="900"/>
              </a:spcBef>
              <a:defRPr/>
            </a:pPr>
            <a:r>
              <a:rPr lang="en-US" dirty="0">
                <a:latin typeface="Arial Narrow" charset="0"/>
              </a:rPr>
              <a:t>It is slimy, sticky, or dry</a:t>
            </a:r>
          </a:p>
          <a:p>
            <a:pPr marL="694944" lvl="2" indent="-347472" eaLnBrk="1" hangingPunct="1">
              <a:lnSpc>
                <a:spcPct val="100000"/>
              </a:lnSpc>
              <a:spcBef>
                <a:spcPts val="900"/>
              </a:spcBef>
              <a:defRPr/>
            </a:pPr>
            <a:r>
              <a:rPr lang="en-US" dirty="0">
                <a:latin typeface="Arial Narrow" charset="0"/>
              </a:rPr>
              <a:t>It has soft flesh that leaves an imprint when touched</a:t>
            </a:r>
          </a:p>
          <a:p>
            <a:pPr marL="347472" lvl="1" indent="-347472" eaLnBrk="1" hangingPunct="1">
              <a:lnSpc>
                <a:spcPct val="100000"/>
              </a:lnSpc>
              <a:spcBef>
                <a:spcPts val="900"/>
              </a:spcBef>
              <a:defRPr/>
            </a:pPr>
            <a:r>
              <a:rPr lang="en-US" b="1" dirty="0">
                <a:latin typeface="Arial Narrow" charset="0"/>
              </a:rPr>
              <a:t>Odor:</a:t>
            </a:r>
            <a:r>
              <a:rPr lang="en-US" dirty="0">
                <a:latin typeface="Arial Narrow" charset="0"/>
              </a:rPr>
              <a:t> Reject food with an abnormal or unpleasant odor.</a:t>
            </a:r>
          </a:p>
          <a:p>
            <a:pPr marL="0" indent="0" eaLnBrk="1" hangingPunct="1">
              <a:defRPr/>
            </a:pPr>
            <a:endParaRPr lang="en-US" dirty="0">
              <a:latin typeface="Arial Narrow" charset="0"/>
              <a:cs typeface="+mn-cs"/>
            </a:endParaRP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6-22</a:t>
            </a:r>
            <a:endParaRPr lang="en-US" sz="1200" b="0" dirty="0">
              <a:solidFill>
                <a:schemeClr val="tx1"/>
              </a:solidFill>
              <a:cs typeface="+mn-cs"/>
            </a:endParaRPr>
          </a:p>
        </p:txBody>
      </p:sp>
      <p:pic>
        <p:nvPicPr>
          <p:cNvPr id="8" name="Picture Placeholder 4">
            <a:extLst>
              <a:ext uri="{FF2B5EF4-FFF2-40B4-BE49-F238E27FC236}">
                <a16:creationId xmlns:a16="http://schemas.microsoft.com/office/drawing/2014/main" id="{291550BE-2EBD-4C76-A5AD-4AE91A684ECB}"/>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ln w="3175">
            <a:solidFill>
              <a:schemeClr val="tx1"/>
            </a:solidFill>
          </a:ln>
        </p:spPr>
      </p:pic>
    </p:spTree>
    <p:extLst>
      <p:ext uri="{BB962C8B-B14F-4D97-AF65-F5344CB8AC3E}">
        <p14:creationId xmlns:p14="http://schemas.microsoft.com/office/powerpoint/2010/main" val="275257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Fresh fish:</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3" name="Text Placeholder 2"/>
          <p:cNvSpPr>
            <a:spLocks noGrp="1"/>
          </p:cNvSpPr>
          <p:nvPr>
            <p:ph type="body" sz="quarter" idx="16"/>
          </p:nvPr>
        </p:nvSpPr>
        <p:spPr>
          <a:xfrm>
            <a:off x="4652176" y="1727886"/>
            <a:ext cx="2514601" cy="4706109"/>
          </a:xfrm>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defRPr/>
            </a:pPr>
            <a:r>
              <a:rPr lang="en-US" sz="2000" dirty="0"/>
              <a:t>Dull gray gills; dull dry skin</a:t>
            </a:r>
          </a:p>
          <a:p>
            <a:pPr marL="571500" lvl="1" indent="-457200" eaLnBrk="1" hangingPunct="1">
              <a:defRPr/>
            </a:pPr>
            <a:r>
              <a:rPr lang="en-US" sz="2000" dirty="0"/>
              <a:t>Soft flesh that leaves an imprint when touched</a:t>
            </a:r>
          </a:p>
          <a:p>
            <a:pPr marL="571500" lvl="1" indent="-457200" eaLnBrk="1" hangingPunct="1">
              <a:defRPr/>
            </a:pPr>
            <a:r>
              <a:rPr lang="en-US" sz="2000" dirty="0"/>
              <a:t>Strong fishy or ammonia smell</a:t>
            </a:r>
          </a:p>
          <a:p>
            <a:pPr marL="571500" lvl="1" indent="-457200" eaLnBrk="1" hangingPunct="1">
              <a:defRPr/>
            </a:pPr>
            <a:r>
              <a:rPr lang="en-US" sz="2000" dirty="0"/>
              <a:t>Cloudy, red-rimmed, sunken eyes</a:t>
            </a:r>
          </a:p>
          <a:p>
            <a:pPr marL="571500" lvl="1" indent="-457200" eaLnBrk="1" hangingPunct="1">
              <a:defRPr/>
            </a:pPr>
            <a:r>
              <a:rPr lang="en-US" sz="2000" dirty="0"/>
              <a:t>Tumors, abscesses, or cysts on the skin</a:t>
            </a:r>
          </a:p>
          <a:p>
            <a:endParaRPr lang="en-US" dirty="0"/>
          </a:p>
        </p:txBody>
      </p:sp>
      <p:pic>
        <p:nvPicPr>
          <p:cNvPr id="2" name="Picture Placeholder 1"/>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7267575" y="1752600"/>
            <a:ext cx="1747838" cy="1747838"/>
          </a:xfrm>
        </p:spPr>
      </p:pic>
      <p:sp>
        <p:nvSpPr>
          <p:cNvPr id="8" name="Text Placeholder 7"/>
          <p:cNvSpPr>
            <a:spLocks noGrp="1"/>
          </p:cNvSpPr>
          <p:nvPr>
            <p:ph type="body" sz="quarter" idx="18"/>
          </p:nvPr>
        </p:nvSpPr>
        <p:spPr>
          <a:xfrm>
            <a:off x="2036566" y="1752600"/>
            <a:ext cx="2514601" cy="4706109"/>
          </a:xfrm>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sz="2000" dirty="0"/>
              <a:t>Bright red gills; bright shiny skin</a:t>
            </a:r>
          </a:p>
          <a:p>
            <a:pPr marL="571500" lvl="1" indent="-457200" eaLnBrk="1" hangingPunct="1">
              <a:defRPr/>
            </a:pPr>
            <a:r>
              <a:rPr lang="en-US" sz="2000" dirty="0"/>
              <a:t>Firm flesh that springs back when touched</a:t>
            </a:r>
          </a:p>
          <a:p>
            <a:pPr marL="571500" lvl="1" indent="-457200" eaLnBrk="1" hangingPunct="1">
              <a:defRPr/>
            </a:pPr>
            <a:r>
              <a:rPr lang="en-US" sz="2000" dirty="0"/>
              <a:t>Mild ocean or seaweed smell</a:t>
            </a:r>
          </a:p>
          <a:p>
            <a:pPr marL="571500" lvl="1" indent="-457200" eaLnBrk="1" hangingPunct="1">
              <a:defRPr/>
            </a:pPr>
            <a:r>
              <a:rPr lang="en-US" sz="2000" dirty="0"/>
              <a:t>Bright, clear, full eyes</a:t>
            </a:r>
          </a:p>
          <a:p>
            <a:pPr marL="571500" lvl="1" indent="-457200" eaLnBrk="1" hangingPunct="1">
              <a:defRPr/>
            </a:pPr>
            <a:r>
              <a:rPr lang="en-US" sz="2000" dirty="0"/>
              <a:t>Product surrounded by crushed, self-draining ice</a:t>
            </a:r>
          </a:p>
        </p:txBody>
      </p:sp>
      <p:pic>
        <p:nvPicPr>
          <p:cNvPr id="11" name="Picture Placeholder 10"/>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a:stretch/>
        </p:blipFill>
        <p:spPr>
          <a:xfrm>
            <a:off x="187325" y="1828800"/>
            <a:ext cx="1747838" cy="1747838"/>
          </a:xfrm>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6-23</a:t>
            </a:r>
            <a:endParaRPr lang="en-US" sz="1200" b="0" dirty="0">
              <a:solidFill>
                <a:schemeClr val="tx1"/>
              </a:solidFill>
              <a:cs typeface="+mn-cs"/>
            </a:endParaRPr>
          </a:p>
        </p:txBody>
      </p:sp>
      <p:pic>
        <p:nvPicPr>
          <p:cNvPr id="9" name="Picture 8"/>
          <p:cNvPicPr>
            <a:picLocks noChangeAspect="1"/>
          </p:cNvPicPr>
          <p:nvPr/>
        </p:nvPicPr>
        <p:blipFill>
          <a:blip r:embed="rId5"/>
          <a:stretch>
            <a:fillRect/>
          </a:stretch>
        </p:blipFill>
        <p:spPr>
          <a:xfrm>
            <a:off x="7267575" y="1752600"/>
            <a:ext cx="330200" cy="330200"/>
          </a:xfrm>
          <a:prstGeom prst="rect">
            <a:avLst/>
          </a:prstGeom>
        </p:spPr>
      </p:pic>
      <p:pic>
        <p:nvPicPr>
          <p:cNvPr id="14" name="Picture 13"/>
          <p:cNvPicPr>
            <a:picLocks noChangeAspect="1"/>
          </p:cNvPicPr>
          <p:nvPr/>
        </p:nvPicPr>
        <p:blipFill>
          <a:blip r:embed="rId6"/>
          <a:stretch>
            <a:fillRect/>
          </a:stretch>
        </p:blipFill>
        <p:spPr>
          <a:xfrm>
            <a:off x="182261" y="1828800"/>
            <a:ext cx="330200" cy="330200"/>
          </a:xfrm>
          <a:prstGeom prst="rect">
            <a:avLst/>
          </a:prstGeom>
        </p:spPr>
      </p:pic>
    </p:spTree>
    <p:extLst>
      <p:ext uri="{BB962C8B-B14F-4D97-AF65-F5344CB8AC3E}">
        <p14:creationId xmlns:p14="http://schemas.microsoft.com/office/powerpoint/2010/main" val="78042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Shellfish:</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defRPr/>
            </a:pPr>
            <a:r>
              <a:rPr lang="en-US" dirty="0"/>
              <a:t>Slimy, sticky, or dry</a:t>
            </a:r>
          </a:p>
          <a:p>
            <a:pPr marL="571500" lvl="1" indent="-457200" eaLnBrk="1" hangingPunct="1">
              <a:defRPr/>
            </a:pPr>
            <a:r>
              <a:rPr lang="en-US" dirty="0"/>
              <a:t>Strong fishy smell</a:t>
            </a:r>
          </a:p>
          <a:p>
            <a:pPr marL="571500" lvl="1" indent="-457200" eaLnBrk="1" hangingPunct="1">
              <a:defRPr/>
            </a:pPr>
            <a:r>
              <a:rPr lang="en-US" dirty="0"/>
              <a:t>Shells are excessively muddy or broken</a:t>
            </a:r>
          </a:p>
          <a:p>
            <a:pPr marL="571500" lvl="1" indent="-457200" eaLnBrk="1" hangingPunct="1">
              <a:defRPr/>
            </a:pPr>
            <a:r>
              <a:rPr lang="en-US" dirty="0"/>
              <a:t>Dead on arrival (open shells that do not close when tapped)</a:t>
            </a:r>
          </a:p>
          <a:p>
            <a:endParaRPr lang="en-US" dirty="0"/>
          </a:p>
        </p:txBody>
      </p:sp>
      <p:pic>
        <p:nvPicPr>
          <p:cNvPr id="11" name="Picture Placeholder 10"/>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l="17651" t="212" r="9632" b="27072"/>
          <a:stretch/>
        </p:blipFill>
        <p:spPr>
          <a:ln w="3175">
            <a:solidFill>
              <a:schemeClr val="tx1"/>
            </a:solidFill>
          </a:ln>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Mild ocean or seaweed smell</a:t>
            </a:r>
          </a:p>
          <a:p>
            <a:pPr marL="571500" lvl="1" indent="-457200" eaLnBrk="1" hangingPunct="1">
              <a:defRPr/>
            </a:pPr>
            <a:r>
              <a:rPr lang="en-US" dirty="0"/>
              <a:t>Shells are closed and unbroken, indicating that the shellfish are alive</a:t>
            </a:r>
          </a:p>
          <a:p>
            <a:pPr marL="571500" lvl="1" indent="-457200" eaLnBrk="1" hangingPunct="1">
              <a:defRPr/>
            </a:pPr>
            <a:r>
              <a:rPr lang="en-US" dirty="0"/>
              <a:t>If fresh, they must be received alive</a:t>
            </a:r>
          </a:p>
          <a:p>
            <a:endParaRPr lang="en-US" dirty="0"/>
          </a:p>
        </p:txBody>
      </p:sp>
      <p:pic>
        <p:nvPicPr>
          <p:cNvPr id="9" name="Picture Placeholder 8"/>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l="16445" t="673" r="8800" b="24572"/>
          <a:stretch/>
        </p:blipFill>
        <p:spPr>
          <a:ln w="3175">
            <a:solidFill>
              <a:schemeClr val="tx1"/>
            </a:solidFill>
          </a:ln>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6-24</a:t>
            </a:r>
            <a:endParaRPr lang="en-US" sz="1200" b="0" dirty="0">
              <a:solidFill>
                <a:schemeClr val="tx1"/>
              </a:solidFill>
              <a:cs typeface="+mn-cs"/>
            </a:endParaRPr>
          </a:p>
        </p:txBody>
      </p:sp>
      <p:pic>
        <p:nvPicPr>
          <p:cNvPr id="10" name="Picture 9"/>
          <p:cNvPicPr>
            <a:picLocks noChangeAspect="1"/>
          </p:cNvPicPr>
          <p:nvPr/>
        </p:nvPicPr>
        <p:blipFill>
          <a:blip r:embed="rId5"/>
          <a:stretch>
            <a:fillRect/>
          </a:stretch>
        </p:blipFill>
        <p:spPr>
          <a:xfrm>
            <a:off x="257169" y="1932696"/>
            <a:ext cx="330200" cy="330200"/>
          </a:xfrm>
          <a:prstGeom prst="rect">
            <a:avLst/>
          </a:prstGeom>
        </p:spPr>
      </p:pic>
      <p:pic>
        <p:nvPicPr>
          <p:cNvPr id="15" name="Picture 14"/>
          <p:cNvPicPr>
            <a:picLocks noChangeAspect="1"/>
          </p:cNvPicPr>
          <p:nvPr/>
        </p:nvPicPr>
        <p:blipFill>
          <a:blip r:embed="rId6"/>
          <a:stretch>
            <a:fillRect/>
          </a:stretch>
        </p:blipFill>
        <p:spPr>
          <a:xfrm>
            <a:off x="7314086" y="1920178"/>
            <a:ext cx="330200" cy="330200"/>
          </a:xfrm>
          <a:prstGeom prst="rect">
            <a:avLst/>
          </a:prstGeom>
        </p:spPr>
      </p:pic>
    </p:spTree>
    <p:extLst>
      <p:ext uri="{BB962C8B-B14F-4D97-AF65-F5344CB8AC3E}">
        <p14:creationId xmlns:p14="http://schemas.microsoft.com/office/powerpoint/2010/main" val="3315542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Crustaceans:</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defRPr/>
            </a:pPr>
            <a:r>
              <a:rPr lang="en-US" dirty="0"/>
              <a:t>Strong fishy smell</a:t>
            </a:r>
          </a:p>
          <a:p>
            <a:pPr marL="571500" lvl="1" indent="-457200" eaLnBrk="1" hangingPunct="1">
              <a:defRPr/>
            </a:pPr>
            <a:r>
              <a:rPr lang="en-US" dirty="0"/>
              <a:t>Dead on arrival</a:t>
            </a:r>
          </a:p>
          <a:p>
            <a:endParaRPr lang="en-US" dirty="0"/>
          </a:p>
        </p:txBody>
      </p:sp>
      <p:pic>
        <p:nvPicPr>
          <p:cNvPr id="10"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ln w="3175">
            <a:solidFill>
              <a:schemeClr val="tx1"/>
            </a:solidFill>
          </a:ln>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Mild ocean or seaweed smell</a:t>
            </a:r>
          </a:p>
          <a:p>
            <a:pPr marL="571500" lvl="1" indent="-457200" eaLnBrk="1" hangingPunct="1">
              <a:defRPr/>
            </a:pPr>
            <a:r>
              <a:rPr lang="en-US" dirty="0"/>
              <a:t>Shipped alive, packed in seaweed, and kept moist</a:t>
            </a:r>
          </a:p>
          <a:p>
            <a:endParaRPr lang="en-US" dirty="0"/>
          </a:p>
        </p:txBody>
      </p:sp>
      <p:pic>
        <p:nvPicPr>
          <p:cNvPr id="9" name="Picture Placeholder 8"/>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a:stretch/>
        </p:blipFill>
        <p:spPr>
          <a:ln w="3175">
            <a:solidFill>
              <a:schemeClr val="tx1"/>
            </a:solidFill>
          </a:ln>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6-25</a:t>
            </a:r>
            <a:endParaRPr lang="en-US" sz="1200" b="0" dirty="0">
              <a:solidFill>
                <a:schemeClr val="tx1"/>
              </a:solidFill>
              <a:cs typeface="+mn-cs"/>
            </a:endParaRPr>
          </a:p>
        </p:txBody>
      </p:sp>
      <p:pic>
        <p:nvPicPr>
          <p:cNvPr id="14" name="Picture 13"/>
          <p:cNvPicPr>
            <a:picLocks noChangeAspect="1"/>
          </p:cNvPicPr>
          <p:nvPr/>
        </p:nvPicPr>
        <p:blipFill>
          <a:blip r:embed="rId5"/>
          <a:stretch>
            <a:fillRect/>
          </a:stretch>
        </p:blipFill>
        <p:spPr>
          <a:xfrm>
            <a:off x="257169" y="1932696"/>
            <a:ext cx="330200" cy="330200"/>
          </a:xfrm>
          <a:prstGeom prst="rect">
            <a:avLst/>
          </a:prstGeom>
        </p:spPr>
      </p:pic>
      <p:pic>
        <p:nvPicPr>
          <p:cNvPr id="15" name="Picture 14"/>
          <p:cNvPicPr>
            <a:picLocks noChangeAspect="1"/>
          </p:cNvPicPr>
          <p:nvPr/>
        </p:nvPicPr>
        <p:blipFill>
          <a:blip r:embed="rId6"/>
          <a:stretch>
            <a:fillRect/>
          </a:stretch>
        </p:blipFill>
        <p:spPr>
          <a:xfrm>
            <a:off x="7314086" y="1920178"/>
            <a:ext cx="330200" cy="330200"/>
          </a:xfrm>
          <a:prstGeom prst="rect">
            <a:avLst/>
          </a:prstGeom>
        </p:spPr>
      </p:pic>
    </p:spTree>
    <p:extLst>
      <p:ext uri="{BB962C8B-B14F-4D97-AF65-F5344CB8AC3E}">
        <p14:creationId xmlns:p14="http://schemas.microsoft.com/office/powerpoint/2010/main" val="7202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Meat:</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criteria—color:</a:t>
            </a:r>
          </a:p>
          <a:p>
            <a:pPr marL="571500" lvl="1" indent="-457200" eaLnBrk="1" hangingPunct="1">
              <a:defRPr/>
            </a:pPr>
            <a:r>
              <a:rPr lang="en-US" dirty="0"/>
              <a:t>Beef: brown or green</a:t>
            </a:r>
          </a:p>
          <a:p>
            <a:pPr marL="571500" lvl="1" indent="-457200" eaLnBrk="1" hangingPunct="1">
              <a:defRPr/>
            </a:pPr>
            <a:r>
              <a:rPr lang="en-US" dirty="0"/>
              <a:t>Lamb: brown, whitish surface covering the lean meat</a:t>
            </a:r>
          </a:p>
          <a:p>
            <a:pPr marL="571500" lvl="1" indent="-457200" eaLnBrk="1" hangingPunct="1">
              <a:defRPr/>
            </a:pPr>
            <a:r>
              <a:rPr lang="en-US" dirty="0"/>
              <a:t>Pork: excessively dark color; soft or rancid fat</a:t>
            </a:r>
          </a:p>
          <a:p>
            <a:endParaRPr lang="en-US" dirty="0"/>
          </a:p>
        </p:txBody>
      </p:sp>
      <p:pic>
        <p:nvPicPr>
          <p:cNvPr id="10"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l="-6734" t="11700" r="-6257" b="12647"/>
          <a:stretch/>
        </p:blipFill>
        <p:spPr>
          <a:ln w="3175">
            <a:solidFill>
              <a:schemeClr val="tx1"/>
            </a:solidFill>
          </a:ln>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criteria—color:</a:t>
            </a:r>
          </a:p>
          <a:p>
            <a:pPr marL="571500" lvl="1" indent="-457200" eaLnBrk="1" hangingPunct="1">
              <a:defRPr/>
            </a:pPr>
            <a:r>
              <a:rPr lang="en-US" dirty="0"/>
              <a:t>Beef: bright cherry red; aged beef may be darker;  vacuum-packed beef will appear purplish</a:t>
            </a:r>
          </a:p>
          <a:p>
            <a:pPr marL="571500" lvl="1" indent="-457200" eaLnBrk="1" hangingPunct="1">
              <a:defRPr/>
            </a:pPr>
            <a:r>
              <a:rPr lang="en-US" dirty="0"/>
              <a:t>Lamb: light red</a:t>
            </a:r>
          </a:p>
          <a:p>
            <a:pPr marL="571500" lvl="1" indent="-457200" eaLnBrk="1" hangingPunct="1">
              <a:defRPr/>
            </a:pPr>
            <a:r>
              <a:rPr lang="en-US" dirty="0"/>
              <a:t>Pork: light pink meat; firm, white fat</a:t>
            </a:r>
          </a:p>
          <a:p>
            <a:endParaRPr lang="en-US" dirty="0"/>
          </a:p>
        </p:txBody>
      </p:sp>
      <p:pic>
        <p:nvPicPr>
          <p:cNvPr id="9" name="Picture Placeholder 8"/>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l="-3114" t="13048" r="-7285" b="13048"/>
          <a:stretch/>
        </p:blipFill>
        <p:spPr>
          <a:ln w="3175">
            <a:solidFill>
              <a:schemeClr val="tx1"/>
            </a:solidFill>
          </a:ln>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6-26</a:t>
            </a:r>
            <a:endParaRPr lang="en-US" sz="1200" b="0" dirty="0">
              <a:solidFill>
                <a:schemeClr val="tx1"/>
              </a:solidFill>
              <a:cs typeface="+mn-cs"/>
            </a:endParaRPr>
          </a:p>
        </p:txBody>
      </p:sp>
      <p:pic>
        <p:nvPicPr>
          <p:cNvPr id="14" name="Picture 13"/>
          <p:cNvPicPr>
            <a:picLocks noChangeAspect="1"/>
          </p:cNvPicPr>
          <p:nvPr/>
        </p:nvPicPr>
        <p:blipFill>
          <a:blip r:embed="rId5"/>
          <a:stretch>
            <a:fillRect/>
          </a:stretch>
        </p:blipFill>
        <p:spPr>
          <a:xfrm>
            <a:off x="257169" y="1932696"/>
            <a:ext cx="330200" cy="330200"/>
          </a:xfrm>
          <a:prstGeom prst="rect">
            <a:avLst/>
          </a:prstGeom>
        </p:spPr>
      </p:pic>
      <p:pic>
        <p:nvPicPr>
          <p:cNvPr id="15" name="Picture 14"/>
          <p:cNvPicPr>
            <a:picLocks noChangeAspect="1"/>
          </p:cNvPicPr>
          <p:nvPr/>
        </p:nvPicPr>
        <p:blipFill>
          <a:blip r:embed="rId6"/>
          <a:stretch>
            <a:fillRect/>
          </a:stretch>
        </p:blipFill>
        <p:spPr>
          <a:xfrm>
            <a:off x="7314086" y="1920178"/>
            <a:ext cx="330200" cy="330200"/>
          </a:xfrm>
          <a:prstGeom prst="rect">
            <a:avLst/>
          </a:prstGeom>
        </p:spPr>
      </p:pic>
    </p:spTree>
    <p:extLst>
      <p:ext uri="{BB962C8B-B14F-4D97-AF65-F5344CB8AC3E}">
        <p14:creationId xmlns:p14="http://schemas.microsoft.com/office/powerpoint/2010/main" val="934638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Meat:</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Reject—other criteria:</a:t>
            </a:r>
          </a:p>
          <a:p>
            <a:pPr marL="571500" lvl="1" indent="-457200" eaLnBrk="1" hangingPunct="1">
              <a:defRPr/>
            </a:pPr>
            <a:r>
              <a:rPr lang="en-US" dirty="0"/>
              <a:t>Slimy, sticky, or dry</a:t>
            </a:r>
          </a:p>
          <a:p>
            <a:pPr marL="571500" lvl="1" indent="-457200" eaLnBrk="1" hangingPunct="1">
              <a:defRPr/>
            </a:pPr>
            <a:r>
              <a:rPr lang="en-US" dirty="0"/>
              <a:t>Sour odor</a:t>
            </a:r>
          </a:p>
          <a:p>
            <a:pPr marL="571500" lvl="1" indent="-457200" eaLnBrk="1" hangingPunct="1">
              <a:defRPr/>
            </a:pPr>
            <a:r>
              <a:rPr lang="en-US" dirty="0"/>
              <a:t>Broken cartons; dirty wrappers; torn packaging; broken seals</a:t>
            </a:r>
          </a:p>
          <a:p>
            <a:endParaRPr lang="en-US" dirty="0"/>
          </a:p>
        </p:txBody>
      </p:sp>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Accept—other  criteria:</a:t>
            </a:r>
          </a:p>
          <a:p>
            <a:pPr marL="571500" lvl="1" indent="-457200" eaLnBrk="1" hangingPunct="1">
              <a:defRPr/>
            </a:pPr>
            <a:r>
              <a:rPr lang="en-US" dirty="0"/>
              <a:t>Firm flesh that springs back when touched</a:t>
            </a:r>
          </a:p>
          <a:p>
            <a:pPr marL="571500" lvl="1" indent="-457200" eaLnBrk="1" hangingPunct="1">
              <a:defRPr/>
            </a:pPr>
            <a:r>
              <a:rPr lang="en-US" dirty="0"/>
              <a:t>No odor</a:t>
            </a:r>
          </a:p>
          <a:p>
            <a:pPr marL="571500" lvl="1" indent="-457200" eaLnBrk="1" hangingPunct="1">
              <a:defRPr/>
            </a:pPr>
            <a:r>
              <a:rPr lang="en-US" dirty="0"/>
              <a:t>Packaging is intact and clean</a:t>
            </a:r>
          </a:p>
          <a:p>
            <a:endParaRPr lang="en-US" dirty="0"/>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6-27</a:t>
            </a:r>
            <a:endParaRPr lang="en-US" sz="1200" b="0" dirty="0">
              <a:solidFill>
                <a:schemeClr val="tx1"/>
              </a:solidFill>
              <a:cs typeface="+mn-cs"/>
            </a:endParaRPr>
          </a:p>
        </p:txBody>
      </p:sp>
      <p:pic>
        <p:nvPicPr>
          <p:cNvPr id="12" name="Picture Placeholder 9"/>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l="-6734" t="11700" r="-6257" b="12647"/>
          <a:stretch/>
        </p:blipFill>
        <p:spPr>
          <a:xfrm>
            <a:off x="7267786" y="1878974"/>
            <a:ext cx="1747838" cy="1747838"/>
          </a:xfrm>
          <a:ln w="3175">
            <a:solidFill>
              <a:schemeClr val="tx1"/>
            </a:solidFill>
          </a:ln>
        </p:spPr>
      </p:pic>
      <p:pic>
        <p:nvPicPr>
          <p:cNvPr id="13" name="Picture Placeholder 8"/>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l="-3114" t="13048" r="-7285" b="13048"/>
          <a:stretch/>
        </p:blipFill>
        <p:spPr>
          <a:xfrm>
            <a:off x="187719" y="1878974"/>
            <a:ext cx="1747838" cy="1747838"/>
          </a:xfrm>
          <a:ln w="3175">
            <a:solidFill>
              <a:schemeClr val="tx1"/>
            </a:solidFill>
          </a:ln>
        </p:spPr>
      </p:pic>
      <p:pic>
        <p:nvPicPr>
          <p:cNvPr id="14" name="Picture 13"/>
          <p:cNvPicPr>
            <a:picLocks noChangeAspect="1"/>
          </p:cNvPicPr>
          <p:nvPr/>
        </p:nvPicPr>
        <p:blipFill>
          <a:blip r:embed="rId5"/>
          <a:stretch>
            <a:fillRect/>
          </a:stretch>
        </p:blipFill>
        <p:spPr>
          <a:xfrm>
            <a:off x="257169" y="1932696"/>
            <a:ext cx="330200" cy="330200"/>
          </a:xfrm>
          <a:prstGeom prst="rect">
            <a:avLst/>
          </a:prstGeom>
        </p:spPr>
      </p:pic>
      <p:pic>
        <p:nvPicPr>
          <p:cNvPr id="15" name="Picture 14"/>
          <p:cNvPicPr>
            <a:picLocks noChangeAspect="1"/>
          </p:cNvPicPr>
          <p:nvPr/>
        </p:nvPicPr>
        <p:blipFill>
          <a:blip r:embed="rId6"/>
          <a:stretch>
            <a:fillRect/>
          </a:stretch>
        </p:blipFill>
        <p:spPr>
          <a:xfrm>
            <a:off x="7314086" y="1920178"/>
            <a:ext cx="330200" cy="330200"/>
          </a:xfrm>
          <a:prstGeom prst="rect">
            <a:avLst/>
          </a:prstGeom>
        </p:spPr>
      </p:pic>
    </p:spTree>
    <p:extLst>
      <p:ext uri="{BB962C8B-B14F-4D97-AF65-F5344CB8AC3E}">
        <p14:creationId xmlns:p14="http://schemas.microsoft.com/office/powerpoint/2010/main" val="25593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Poultry:</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defRPr/>
            </a:pPr>
            <a:r>
              <a:rPr lang="en-US" dirty="0"/>
              <a:t>Purple or green discoloration around the neck; dark wing tips (red are acceptable)</a:t>
            </a:r>
          </a:p>
          <a:p>
            <a:pPr marL="571500" lvl="1" indent="-457200" eaLnBrk="1" hangingPunct="1">
              <a:defRPr/>
            </a:pPr>
            <a:r>
              <a:rPr lang="en-US" dirty="0"/>
              <a:t>Stickiness under the wings and around joints</a:t>
            </a:r>
          </a:p>
          <a:p>
            <a:pPr marL="571500" lvl="1" indent="-457200" eaLnBrk="1" hangingPunct="1">
              <a:defRPr/>
            </a:pPr>
            <a:r>
              <a:rPr lang="en-US" dirty="0"/>
              <a:t>Abnormal, unpleasant odor</a:t>
            </a:r>
          </a:p>
          <a:p>
            <a:endParaRPr lang="en-US" dirty="0"/>
          </a:p>
        </p:txBody>
      </p:sp>
      <p:pic>
        <p:nvPicPr>
          <p:cNvPr id="10" name="Picture Placeholder 9"/>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No discoloration</a:t>
            </a:r>
          </a:p>
          <a:p>
            <a:pPr marL="571500" lvl="1" indent="-457200" eaLnBrk="1" hangingPunct="1">
              <a:defRPr/>
            </a:pPr>
            <a:r>
              <a:rPr lang="en-US" dirty="0"/>
              <a:t>Firm flesh that springs back when touched</a:t>
            </a:r>
          </a:p>
          <a:p>
            <a:pPr marL="571500" lvl="1" indent="-457200" eaLnBrk="1" hangingPunct="1">
              <a:defRPr/>
            </a:pPr>
            <a:r>
              <a:rPr lang="en-US" dirty="0"/>
              <a:t>No odor</a:t>
            </a:r>
          </a:p>
          <a:p>
            <a:pPr marL="571500" lvl="1" indent="-457200" eaLnBrk="1" hangingPunct="1">
              <a:defRPr/>
            </a:pPr>
            <a:r>
              <a:rPr lang="en-US" dirty="0"/>
              <a:t>Should be surrounded by crushed, self-draining ice</a:t>
            </a:r>
          </a:p>
          <a:p>
            <a:endParaRPr lang="en-US" dirty="0"/>
          </a:p>
        </p:txBody>
      </p:sp>
      <p:pic>
        <p:nvPicPr>
          <p:cNvPr id="9" name="Picture Placeholder 8"/>
          <p:cNvPicPr>
            <a:picLocks noGrp="1" noChangeAspect="1"/>
          </p:cNvPicPr>
          <p:nvPr>
            <p:ph type="pic" sz="quarter" idx="19"/>
          </p:nvPr>
        </p:nvPicPr>
        <p:blipFill>
          <a:blip r:embed="rId4" cstate="hqprint">
            <a:extLst>
              <a:ext uri="{28A0092B-C50C-407E-A947-70E740481C1C}">
                <a14:useLocalDpi xmlns:a14="http://schemas.microsoft.com/office/drawing/2010/main"/>
              </a:ext>
            </a:extLst>
          </a:blip>
          <a:srcRect/>
          <a:stretch>
            <a:fillRect/>
          </a:stretch>
        </p:blipFill>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6-28</a:t>
            </a:r>
            <a:endParaRPr lang="en-US" sz="1200" b="0" dirty="0">
              <a:solidFill>
                <a:schemeClr val="tx1"/>
              </a:solidFill>
              <a:cs typeface="+mn-cs"/>
            </a:endParaRPr>
          </a:p>
        </p:txBody>
      </p:sp>
      <p:pic>
        <p:nvPicPr>
          <p:cNvPr id="14" name="Picture 13"/>
          <p:cNvPicPr>
            <a:picLocks noChangeAspect="1"/>
          </p:cNvPicPr>
          <p:nvPr/>
        </p:nvPicPr>
        <p:blipFill>
          <a:blip r:embed="rId5"/>
          <a:stretch>
            <a:fillRect/>
          </a:stretch>
        </p:blipFill>
        <p:spPr>
          <a:xfrm>
            <a:off x="257169" y="1932696"/>
            <a:ext cx="330200" cy="330200"/>
          </a:xfrm>
          <a:prstGeom prst="rect">
            <a:avLst/>
          </a:prstGeom>
        </p:spPr>
      </p:pic>
      <p:pic>
        <p:nvPicPr>
          <p:cNvPr id="15" name="Picture 14"/>
          <p:cNvPicPr>
            <a:picLocks noChangeAspect="1"/>
          </p:cNvPicPr>
          <p:nvPr/>
        </p:nvPicPr>
        <p:blipFill>
          <a:blip r:embed="rId6"/>
          <a:stretch>
            <a:fillRect/>
          </a:stretch>
        </p:blipFill>
        <p:spPr>
          <a:xfrm>
            <a:off x="7314086" y="1920178"/>
            <a:ext cx="330200" cy="330200"/>
          </a:xfrm>
          <a:prstGeom prst="rect">
            <a:avLst/>
          </a:prstGeom>
        </p:spPr>
      </p:pic>
    </p:spTree>
    <p:extLst>
      <p:ext uri="{BB962C8B-B14F-4D97-AF65-F5344CB8AC3E}">
        <p14:creationId xmlns:p14="http://schemas.microsoft.com/office/powerpoint/2010/main" val="142433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Eggs:</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defRPr/>
            </a:pPr>
            <a:r>
              <a:rPr lang="en-US" dirty="0"/>
              <a:t>Sulfur smell or off odor</a:t>
            </a:r>
          </a:p>
          <a:p>
            <a:pPr marL="571500" lvl="1" indent="-457200" eaLnBrk="1" hangingPunct="1">
              <a:defRPr/>
            </a:pPr>
            <a:r>
              <a:rPr lang="en-US" dirty="0"/>
              <a:t>Dirty or cracked shells</a:t>
            </a:r>
          </a:p>
          <a:p>
            <a:endParaRPr lang="en-US" dirty="0"/>
          </a:p>
        </p:txBody>
      </p:sp>
      <p:pic>
        <p:nvPicPr>
          <p:cNvPr id="14" name="Picture Placeholder 13"/>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No odor</a:t>
            </a:r>
          </a:p>
          <a:p>
            <a:pPr marL="571500" lvl="1" indent="-457200" eaLnBrk="1" hangingPunct="1">
              <a:defRPr/>
            </a:pPr>
            <a:r>
              <a:rPr lang="en-US" dirty="0"/>
              <a:t>Clean and unbroken shells</a:t>
            </a:r>
          </a:p>
          <a:p>
            <a:endParaRPr lang="en-US" dirty="0"/>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6-29</a:t>
            </a:r>
            <a:endParaRPr lang="en-US" sz="1200" b="0" dirty="0">
              <a:solidFill>
                <a:schemeClr val="tx1"/>
              </a:solidFill>
              <a:cs typeface="+mn-cs"/>
            </a:endParaRPr>
          </a:p>
        </p:txBody>
      </p:sp>
      <p:pic>
        <p:nvPicPr>
          <p:cNvPr id="13" name="Picture 12"/>
          <p:cNvPicPr>
            <a:picLocks noChangeAspect="1"/>
          </p:cNvPicPr>
          <p:nvPr/>
        </p:nvPicPr>
        <p:blipFill>
          <a:blip r:embed="rId4"/>
          <a:stretch>
            <a:fillRect/>
          </a:stretch>
        </p:blipFill>
        <p:spPr>
          <a:xfrm>
            <a:off x="7267786" y="1873878"/>
            <a:ext cx="330200" cy="330200"/>
          </a:xfrm>
          <a:prstGeom prst="rect">
            <a:avLst/>
          </a:prstGeom>
        </p:spPr>
      </p:pic>
      <p:pic>
        <p:nvPicPr>
          <p:cNvPr id="11" name="Picture Placeholder 10"/>
          <p:cNvPicPr>
            <a:picLocks noGrp="1" noChangeAspect="1"/>
          </p:cNvPicPr>
          <p:nvPr>
            <p:ph type="pic" sz="quarter" idx="19"/>
          </p:nvPr>
        </p:nvPicPr>
        <p:blipFill rotWithShape="1">
          <a:blip r:embed="rId5" cstate="print">
            <a:extLst>
              <a:ext uri="{28A0092B-C50C-407E-A947-70E740481C1C}">
                <a14:useLocalDpi xmlns:a14="http://schemas.microsoft.com/office/drawing/2010/main"/>
              </a:ext>
            </a:extLst>
          </a:blip>
          <a:srcRect/>
          <a:stretch/>
        </p:blipFill>
        <p:spPr/>
      </p:pic>
      <p:pic>
        <p:nvPicPr>
          <p:cNvPr id="12" name="Picture 11"/>
          <p:cNvPicPr>
            <a:picLocks noChangeAspect="1"/>
          </p:cNvPicPr>
          <p:nvPr/>
        </p:nvPicPr>
        <p:blipFill>
          <a:blip r:embed="rId6"/>
          <a:stretch>
            <a:fillRect/>
          </a:stretch>
        </p:blipFill>
        <p:spPr>
          <a:xfrm>
            <a:off x="187719" y="1863246"/>
            <a:ext cx="330200" cy="330200"/>
          </a:xfrm>
          <a:prstGeom prst="rect">
            <a:avLst/>
          </a:prstGeom>
        </p:spPr>
      </p:pic>
    </p:spTree>
    <p:extLst>
      <p:ext uri="{BB962C8B-B14F-4D97-AF65-F5344CB8AC3E}">
        <p14:creationId xmlns:p14="http://schemas.microsoft.com/office/powerpoint/2010/main" val="168561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Packaging requirements when receiving food</a:t>
            </a:r>
          </a:p>
          <a:p>
            <a:pPr marL="347472" lvl="1" indent="-347472" eaLnBrk="1" hangingPunct="1">
              <a:defRPr/>
            </a:pPr>
            <a:r>
              <a:rPr lang="en-US" dirty="0"/>
              <a:t>Documentation required when receiving food</a:t>
            </a:r>
          </a:p>
          <a:p>
            <a:pPr marL="347472" lvl="1" indent="-347472" eaLnBrk="1" hangingPunct="1">
              <a:defRPr/>
            </a:pPr>
            <a:r>
              <a:rPr lang="en-US" dirty="0"/>
              <a:t>Government inspection stamps required when receiving food</a:t>
            </a:r>
          </a:p>
          <a:p>
            <a:pPr marL="347472" lvl="1" indent="-347472" eaLnBrk="1" hangingPunct="1">
              <a:defRPr/>
            </a:pPr>
            <a:r>
              <a:rPr lang="en-US" dirty="0"/>
              <a:t>Quality requirements when receiving food</a:t>
            </a:r>
          </a:p>
          <a:p>
            <a:pPr marL="347472" lvl="1" indent="-347472" eaLnBrk="1" hangingPunct="1">
              <a:defRPr/>
            </a:pPr>
            <a:r>
              <a:rPr lang="en-US" dirty="0"/>
              <a:t>Receiving criteria for specific food items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2910943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Dairy products:</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a:xfrm>
            <a:off x="4582660" y="1608667"/>
            <a:ext cx="2653633" cy="4706109"/>
          </a:xfrm>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lnSpc>
                <a:spcPct val="90000"/>
              </a:lnSpc>
              <a:defRPr/>
            </a:pPr>
            <a:r>
              <a:rPr lang="en-US" sz="2000" dirty="0"/>
              <a:t>Milk: Sour, bitter, or moldy taste; off odor; expired sell-by date</a:t>
            </a:r>
          </a:p>
          <a:p>
            <a:pPr marL="571500" lvl="1" indent="-457200" eaLnBrk="1" hangingPunct="1">
              <a:lnSpc>
                <a:spcPct val="90000"/>
              </a:lnSpc>
              <a:defRPr/>
            </a:pPr>
            <a:r>
              <a:rPr lang="en-US" sz="2000" dirty="0"/>
              <a:t>Butter: Sour, bitter, or moldy taste; uneven color; soft texture; contains foreign matter</a:t>
            </a:r>
          </a:p>
          <a:p>
            <a:pPr marL="571500" lvl="1" indent="-457200" eaLnBrk="1" hangingPunct="1">
              <a:lnSpc>
                <a:spcPct val="90000"/>
              </a:lnSpc>
              <a:defRPr/>
            </a:pPr>
            <a:r>
              <a:rPr lang="en-US" sz="2000" dirty="0"/>
              <a:t>Cheese: Abnormal flavor or texture; uneven color; unnatural mold; unclean or broken </a:t>
            </a:r>
            <a:r>
              <a:rPr lang="en-US" dirty="0"/>
              <a:t>rind</a:t>
            </a:r>
          </a:p>
          <a:p>
            <a:endParaRPr lang="en-US" dirty="0"/>
          </a:p>
        </p:txBody>
      </p:sp>
      <p:pic>
        <p:nvPicPr>
          <p:cNvPr id="11" name="Picture Placeholder 10"/>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p:pic>
      <p:sp>
        <p:nvSpPr>
          <p:cNvPr id="5" name="Text Placeholder 4"/>
          <p:cNvSpPr>
            <a:spLocks noGrp="1"/>
          </p:cNvSpPr>
          <p:nvPr>
            <p:ph type="body" sz="quarter" idx="18"/>
          </p:nvPr>
        </p:nvSpPr>
        <p:spPr>
          <a:xfrm>
            <a:off x="1973580" y="1596591"/>
            <a:ext cx="2577587" cy="4706109"/>
          </a:xfrm>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Milk: Sweetish flavor</a:t>
            </a:r>
          </a:p>
          <a:p>
            <a:pPr marL="571500" lvl="1" indent="-457200" eaLnBrk="1" hangingPunct="1">
              <a:defRPr/>
            </a:pPr>
            <a:r>
              <a:rPr lang="en-US" dirty="0"/>
              <a:t>Butter: Sweet flavor; uniform color; firm texture</a:t>
            </a:r>
          </a:p>
          <a:p>
            <a:pPr marL="571500" lvl="1" indent="-457200" eaLnBrk="1" hangingPunct="1">
              <a:defRPr/>
            </a:pPr>
            <a:r>
              <a:rPr lang="en-US" dirty="0"/>
              <a:t>Cheese: Typical flavor and texture; uniform color; clean and unbroken rind</a:t>
            </a:r>
          </a:p>
          <a:p>
            <a:endParaRPr lang="en-US" dirty="0"/>
          </a:p>
        </p:txBody>
      </p:sp>
      <p:pic>
        <p:nvPicPr>
          <p:cNvPr id="9" name="Picture Placeholder 8"/>
          <p:cNvPicPr>
            <a:picLocks noGrp="1" noChangeAspect="1"/>
          </p:cNvPicPr>
          <p:nvPr>
            <p:ph type="pic" sz="quarter" idx="19"/>
          </p:nvPr>
        </p:nvPicPr>
        <p:blipFill rotWithShape="1">
          <a:blip r:embed="rId4" cstate="print">
            <a:extLst>
              <a:ext uri="{28A0092B-C50C-407E-A947-70E740481C1C}">
                <a14:useLocalDpi xmlns:a14="http://schemas.microsoft.com/office/drawing/2010/main"/>
              </a:ext>
            </a:extLst>
          </a:blip>
          <a:srcRect/>
          <a:stretch/>
        </p:blipFill>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6-30</a:t>
            </a:r>
            <a:endParaRPr lang="en-US" sz="1200" b="0" dirty="0">
              <a:solidFill>
                <a:schemeClr val="tx1"/>
              </a:solidFill>
              <a:cs typeface="+mn-cs"/>
            </a:endParaRPr>
          </a:p>
        </p:txBody>
      </p:sp>
      <p:pic>
        <p:nvPicPr>
          <p:cNvPr id="12" name="Picture 11"/>
          <p:cNvPicPr>
            <a:picLocks noChangeAspect="1"/>
          </p:cNvPicPr>
          <p:nvPr/>
        </p:nvPicPr>
        <p:blipFill>
          <a:blip r:embed="rId5"/>
          <a:stretch>
            <a:fillRect/>
          </a:stretch>
        </p:blipFill>
        <p:spPr>
          <a:xfrm>
            <a:off x="187719" y="1878974"/>
            <a:ext cx="330200" cy="330200"/>
          </a:xfrm>
          <a:prstGeom prst="rect">
            <a:avLst/>
          </a:prstGeom>
        </p:spPr>
      </p:pic>
      <p:pic>
        <p:nvPicPr>
          <p:cNvPr id="13" name="Picture 12"/>
          <p:cNvPicPr>
            <a:picLocks noChangeAspect="1"/>
          </p:cNvPicPr>
          <p:nvPr/>
        </p:nvPicPr>
        <p:blipFill>
          <a:blip r:embed="rId6"/>
          <a:stretch>
            <a:fillRect/>
          </a:stretch>
        </p:blipFill>
        <p:spPr>
          <a:xfrm>
            <a:off x="7236293" y="1878974"/>
            <a:ext cx="330200" cy="330200"/>
          </a:xfrm>
          <a:prstGeom prst="rect">
            <a:avLst/>
          </a:prstGeom>
        </p:spPr>
      </p:pic>
    </p:spTree>
    <p:extLst>
      <p:ext uri="{BB962C8B-B14F-4D97-AF65-F5344CB8AC3E}">
        <p14:creationId xmlns:p14="http://schemas.microsoft.com/office/powerpoint/2010/main" val="128020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sz="quarter" idx="13"/>
          </p:nvPr>
        </p:nvSpPr>
        <p:spPr/>
        <p:txBody>
          <a:bodyPr/>
          <a:lstStyle/>
          <a:p>
            <a:pPr marL="0" indent="0" eaLnBrk="1" hangingPunct="1">
              <a:defRPr/>
            </a:pPr>
            <a:r>
              <a:rPr lang="en-US" dirty="0">
                <a:latin typeface="Arial Narrow" charset="0"/>
                <a:cs typeface="+mn-cs"/>
              </a:rPr>
              <a:t>Fresh produce:</a:t>
            </a:r>
          </a:p>
        </p:txBody>
      </p:sp>
      <p:sp>
        <p:nvSpPr>
          <p:cNvPr id="136196" name="Rectangle 10"/>
          <p:cNvSpPr>
            <a:spLocks noGrp="1" noChangeArrowheads="1"/>
          </p:cNvSpPr>
          <p:nvPr>
            <p:ph type="title"/>
          </p:nvPr>
        </p:nvSpPr>
        <p:spPr/>
        <p:txBody>
          <a:bodyPr/>
          <a:lstStyle/>
          <a:p>
            <a:pPr eaLnBrk="1" hangingPunct="1">
              <a:defRPr/>
            </a:pPr>
            <a:r>
              <a:rPr lang="en-US" dirty="0">
                <a:latin typeface="Arial Narrow" charset="0"/>
                <a:cs typeface="+mj-cs"/>
              </a:rPr>
              <a:t>Inspecting Specific Types of Food</a:t>
            </a:r>
          </a:p>
        </p:txBody>
      </p:sp>
      <p:sp>
        <p:nvSpPr>
          <p:cNvPr id="2" name="Text Placeholder 1"/>
          <p:cNvSpPr>
            <a:spLocks noGrp="1"/>
          </p:cNvSpPr>
          <p:nvPr>
            <p:ph type="body" sz="quarter" idx="16"/>
          </p:nvPr>
        </p:nvSpPr>
        <p:spPr/>
        <p:txBody>
          <a:bodyPr/>
          <a:lstStyle/>
          <a:p>
            <a:pPr eaLnBrk="1" hangingPunct="1">
              <a:defRPr/>
            </a:pPr>
            <a:r>
              <a:rPr lang="en-US" sz="2400" dirty="0">
                <a:solidFill>
                  <a:srgbClr val="E97635"/>
                </a:solidFill>
                <a:latin typeface="Arial Narrow" charset="0"/>
                <a:cs typeface="+mn-cs"/>
              </a:rPr>
              <a:t>Reject criteria:</a:t>
            </a:r>
          </a:p>
          <a:p>
            <a:pPr marL="571500" lvl="1" indent="-457200" eaLnBrk="1" hangingPunct="1">
              <a:lnSpc>
                <a:spcPct val="90000"/>
              </a:lnSpc>
              <a:defRPr/>
            </a:pPr>
            <a:r>
              <a:rPr lang="en-US" dirty="0"/>
              <a:t>Evidence of mishandling or insects (including insect eggs and egg cases)</a:t>
            </a:r>
          </a:p>
          <a:p>
            <a:pPr marL="571500" lvl="1" indent="-457200" eaLnBrk="1" hangingPunct="1">
              <a:lnSpc>
                <a:spcPct val="90000"/>
              </a:lnSpc>
              <a:defRPr/>
            </a:pPr>
            <a:r>
              <a:rPr lang="en-US" dirty="0"/>
              <a:t>Mold, cuts, wilting, unpleasant odors, discoloration, etc. (will depend on the produce involved)</a:t>
            </a:r>
          </a:p>
        </p:txBody>
      </p:sp>
      <p:pic>
        <p:nvPicPr>
          <p:cNvPr id="10" name="Picture Placeholder 9"/>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a:stretch/>
        </p:blipFill>
        <p:spPr>
          <a:ln w="3175">
            <a:solidFill>
              <a:schemeClr val="tx1"/>
            </a:solidFill>
          </a:ln>
        </p:spPr>
      </p:pic>
      <p:sp>
        <p:nvSpPr>
          <p:cNvPr id="5" name="Text Placeholder 4"/>
          <p:cNvSpPr>
            <a:spLocks noGrp="1"/>
          </p:cNvSpPr>
          <p:nvPr>
            <p:ph type="body" sz="quarter" idx="18"/>
          </p:nvPr>
        </p:nvSpPr>
        <p:spPr/>
        <p:txBody>
          <a:bodyPr/>
          <a:lstStyle/>
          <a:p>
            <a:pPr eaLnBrk="1" hangingPunct="1">
              <a:buFont typeface="Wingdings" charset="0"/>
              <a:defRPr/>
            </a:pPr>
            <a:r>
              <a:rPr lang="en-US" sz="2400" dirty="0">
                <a:solidFill>
                  <a:srgbClr val="E97635"/>
                </a:solidFill>
                <a:latin typeface="Arial Narrow" charset="0"/>
                <a:cs typeface="+mn-cs"/>
              </a:rPr>
              <a:t>Accept criteria:</a:t>
            </a:r>
          </a:p>
          <a:p>
            <a:pPr marL="571500" lvl="1" indent="-457200" eaLnBrk="1" hangingPunct="1">
              <a:defRPr/>
            </a:pPr>
            <a:r>
              <a:rPr lang="en-US" dirty="0"/>
              <a:t>Temperature varies according to the product</a:t>
            </a:r>
          </a:p>
          <a:p>
            <a:pPr marL="571500" lvl="1" indent="-457200" eaLnBrk="1" hangingPunct="1">
              <a:defRPr/>
            </a:pPr>
            <a:r>
              <a:rPr lang="en-US" dirty="0"/>
              <a:t>Condition varies according to the product</a:t>
            </a:r>
          </a:p>
          <a:p>
            <a:endParaRPr lang="en-US" dirty="0"/>
          </a:p>
        </p:txBody>
      </p:sp>
      <p:pic>
        <p:nvPicPr>
          <p:cNvPr id="9" name="Picture Placeholder 8"/>
          <p:cNvPicPr>
            <a:picLocks noGrp="1" noChangeAspect="1"/>
          </p:cNvPicPr>
          <p:nvPr>
            <p:ph type="pic" sz="quarter" idx="19"/>
          </p:nvPr>
        </p:nvPicPr>
        <p:blipFill rotWithShape="1">
          <a:blip r:embed="rId4" cstate="hqprint">
            <a:extLst>
              <a:ext uri="{28A0092B-C50C-407E-A947-70E740481C1C}">
                <a14:useLocalDpi xmlns:a14="http://schemas.microsoft.com/office/drawing/2010/main"/>
              </a:ext>
            </a:extLst>
          </a:blip>
          <a:srcRect/>
          <a:stretch/>
        </p:blipFill>
        <p:spPr>
          <a:ln w="3175">
            <a:solidFill>
              <a:schemeClr val="tx1"/>
            </a:solidFill>
          </a:ln>
        </p:spPr>
      </p:pic>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6-31</a:t>
            </a:r>
            <a:endParaRPr lang="en-US" sz="1200" b="0" dirty="0">
              <a:solidFill>
                <a:schemeClr val="tx1"/>
              </a:solidFill>
              <a:cs typeface="+mn-cs"/>
            </a:endParaRPr>
          </a:p>
        </p:txBody>
      </p:sp>
      <p:pic>
        <p:nvPicPr>
          <p:cNvPr id="12" name="Picture 11"/>
          <p:cNvPicPr>
            <a:picLocks noChangeAspect="1"/>
          </p:cNvPicPr>
          <p:nvPr/>
        </p:nvPicPr>
        <p:blipFill>
          <a:blip r:embed="rId5"/>
          <a:stretch>
            <a:fillRect/>
          </a:stretch>
        </p:blipFill>
        <p:spPr>
          <a:xfrm>
            <a:off x="187719" y="1882694"/>
            <a:ext cx="330200" cy="330200"/>
          </a:xfrm>
          <a:prstGeom prst="rect">
            <a:avLst/>
          </a:prstGeom>
        </p:spPr>
      </p:pic>
      <p:pic>
        <p:nvPicPr>
          <p:cNvPr id="13" name="Picture 12"/>
          <p:cNvPicPr>
            <a:picLocks noChangeAspect="1"/>
          </p:cNvPicPr>
          <p:nvPr/>
        </p:nvPicPr>
        <p:blipFill>
          <a:blip r:embed="rId6"/>
          <a:stretch>
            <a:fillRect/>
          </a:stretch>
        </p:blipFill>
        <p:spPr>
          <a:xfrm>
            <a:off x="7267786" y="1882694"/>
            <a:ext cx="330200" cy="330200"/>
          </a:xfrm>
          <a:prstGeom prst="rect">
            <a:avLst/>
          </a:prstGeom>
        </p:spPr>
      </p:pic>
    </p:spTree>
    <p:extLst>
      <p:ext uri="{BB962C8B-B14F-4D97-AF65-F5344CB8AC3E}">
        <p14:creationId xmlns:p14="http://schemas.microsoft.com/office/powerpoint/2010/main" val="224711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2CE17F6-87E2-45F7-89F5-E8C03A6F45A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121860" name="Rectangle 8"/>
          <p:cNvSpPr>
            <a:spLocks noGrp="1" noChangeArrowheads="1"/>
          </p:cNvSpPr>
          <p:nvPr>
            <p:ph type="title"/>
          </p:nvPr>
        </p:nvSpPr>
        <p:spPr/>
        <p:txBody>
          <a:bodyPr/>
          <a:lstStyle/>
          <a:p>
            <a:pPr eaLnBrk="1" hangingPunct="1">
              <a:defRPr/>
            </a:pPr>
            <a:r>
              <a:rPr lang="en-US" dirty="0">
                <a:latin typeface="Arial Narrow" charset="0"/>
                <a:cs typeface="+mj-cs"/>
              </a:rPr>
              <a:t>Purchasing Considerations</a:t>
            </a:r>
          </a:p>
        </p:txBody>
      </p:sp>
      <p:sp>
        <p:nvSpPr>
          <p:cNvPr id="121858" name="Rectangle 3"/>
          <p:cNvSpPr>
            <a:spLocks noGrp="1" noChangeArrowheads="1"/>
          </p:cNvSpPr>
          <p:nvPr>
            <p:ph idx="1"/>
          </p:nvPr>
        </p:nvSpPr>
        <p:spPr/>
        <p:txBody>
          <a:bodyPr/>
          <a:lstStyle/>
          <a:p>
            <a:pPr marL="0" indent="0" eaLnBrk="1" hangingPunct="1">
              <a:defRPr/>
            </a:pPr>
            <a:r>
              <a:rPr lang="en-US" dirty="0">
                <a:latin typeface="Arial Narrow" charset="0"/>
                <a:cs typeface="+mn-cs"/>
              </a:rPr>
              <a:t>Purchase food from approved, reputable 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They have been inspected</a:t>
            </a:r>
          </a:p>
          <a:p>
            <a:pPr marL="347472" lvl="1" indent="-347472" eaLnBrk="1" hangingPunct="1">
              <a:lnSpc>
                <a:spcPct val="100000"/>
              </a:lnSpc>
              <a:spcBef>
                <a:spcPts val="900"/>
              </a:spcBef>
              <a:defRPr/>
            </a:pPr>
            <a:r>
              <a:rPr lang="en-US" dirty="0">
                <a:solidFill>
                  <a:srgbClr val="000000"/>
                </a:solidFill>
                <a:latin typeface="Arial Narrow" charset="0"/>
              </a:rPr>
              <a:t>They meet all applicable local, state, and federal laws</a:t>
            </a:r>
          </a:p>
          <a:p>
            <a:pPr marL="0" lvl="1" indent="0" eaLnBrk="1" hangingPunct="1">
              <a:lnSpc>
                <a:spcPct val="90000"/>
              </a:lnSpc>
              <a:spcBef>
                <a:spcPct val="100000"/>
              </a:spcBef>
              <a:buNone/>
              <a:tabLst>
                <a:tab pos="448650" algn="l"/>
              </a:tabLst>
              <a:defRPr/>
            </a:pPr>
            <a:endParaRPr lang="en-US" sz="2400" b="1" dirty="0">
              <a:solidFill>
                <a:srgbClr val="009DDC"/>
              </a:solidFill>
              <a:latin typeface="Arial Narrow" charset="0"/>
              <a:cs typeface="+mn-cs"/>
            </a:endParaRPr>
          </a:p>
          <a:p>
            <a:pPr marL="347472" lvl="1" indent="-347472" eaLnBrk="1" hangingPunct="1">
              <a:lnSpc>
                <a:spcPct val="100000"/>
              </a:lnSpc>
              <a:spcBef>
                <a:spcPts val="900"/>
              </a:spcBef>
              <a:defRPr/>
            </a:pPr>
            <a:endParaRPr lang="en-US" dirty="0">
              <a:solidFill>
                <a:srgbClr val="000000"/>
              </a:solidFill>
              <a:latin typeface="Arial Narrow" charset="0"/>
            </a:endParaRPr>
          </a:p>
        </p:txBody>
      </p:sp>
      <p:sp>
        <p:nvSpPr>
          <p:cNvPr id="121859" name="Text Box 5"/>
          <p:cNvSpPr txBox="1">
            <a:spLocks noChangeArrowheads="1"/>
          </p:cNvSpPr>
          <p:nvPr/>
        </p:nvSpPr>
        <p:spPr bwMode="auto">
          <a:xfrm>
            <a:off x="30996"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6-4</a:t>
            </a:r>
            <a:endParaRPr lang="en-US" sz="1200" b="0" dirty="0">
              <a:solidFill>
                <a:schemeClr val="tx1"/>
              </a:solidFill>
              <a:cs typeface="+mn-cs"/>
            </a:endParaRPr>
          </a:p>
        </p:txBody>
      </p:sp>
    </p:spTree>
    <p:extLst>
      <p:ext uri="{BB962C8B-B14F-4D97-AF65-F5344CB8AC3E}">
        <p14:creationId xmlns:p14="http://schemas.microsoft.com/office/powerpoint/2010/main" val="3611409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E291C65-DD27-425B-A81D-59296BB5FD0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121860" name="Rectangle 8"/>
          <p:cNvSpPr>
            <a:spLocks noGrp="1" noChangeArrowheads="1"/>
          </p:cNvSpPr>
          <p:nvPr>
            <p:ph type="title"/>
          </p:nvPr>
        </p:nvSpPr>
        <p:spPr/>
        <p:txBody>
          <a:bodyPr/>
          <a:lstStyle/>
          <a:p>
            <a:pPr eaLnBrk="1" hangingPunct="1">
              <a:defRPr/>
            </a:pPr>
            <a:r>
              <a:rPr lang="en-US" dirty="0">
                <a:latin typeface="Arial Narrow" charset="0"/>
                <a:cs typeface="+mj-cs"/>
              </a:rPr>
              <a:t>Purchasing Considerations</a:t>
            </a:r>
          </a:p>
        </p:txBody>
      </p:sp>
      <p:sp>
        <p:nvSpPr>
          <p:cNvPr id="121858" name="Rectangle 3"/>
          <p:cNvSpPr>
            <a:spLocks noGrp="1" noChangeArrowheads="1"/>
          </p:cNvSpPr>
          <p:nvPr>
            <p:ph idx="1"/>
          </p:nvPr>
        </p:nvSpPr>
        <p:spPr/>
        <p:txBody>
          <a:bodyPr/>
          <a:lstStyle/>
          <a:p>
            <a:pPr marL="0" indent="0" eaLnBrk="1" hangingPunct="1">
              <a:defRPr/>
            </a:pPr>
            <a:r>
              <a:rPr lang="en-US" dirty="0">
                <a:latin typeface="Arial Narrow" charset="0"/>
              </a:rPr>
              <a:t>A supplier’s inspection report should review these areas</a:t>
            </a:r>
            <a:r>
              <a:rPr lang="en-US" dirty="0">
                <a:latin typeface="Arial Narrow" charset="0"/>
                <a:cs typeface="+mn-cs"/>
              </a:rPr>
              <a:t>:</a:t>
            </a:r>
            <a:endParaRPr lang="en-US" dirty="0">
              <a:solidFill>
                <a:srgbClr val="000000"/>
              </a:solidFill>
              <a:latin typeface="Arial Narrow" charset="0"/>
              <a:cs typeface="+mn-cs"/>
            </a:endParaRPr>
          </a:p>
          <a:p>
            <a:pPr marL="347472" lvl="1" indent="-347472" eaLnBrk="1" hangingPunct="1">
              <a:defRPr/>
            </a:pPr>
            <a:r>
              <a:rPr lang="en-US" dirty="0">
                <a:solidFill>
                  <a:srgbClr val="000000"/>
                </a:solidFill>
                <a:latin typeface="Arial Narrow" charset="0"/>
              </a:rPr>
              <a:t>Receiving and storage</a:t>
            </a:r>
          </a:p>
          <a:p>
            <a:pPr marL="347472" lvl="1" indent="-347472" eaLnBrk="1" hangingPunct="1">
              <a:defRPr/>
            </a:pPr>
            <a:r>
              <a:rPr lang="en-US" dirty="0">
                <a:solidFill>
                  <a:srgbClr val="000000"/>
                </a:solidFill>
                <a:latin typeface="Arial Narrow" charset="0"/>
              </a:rPr>
              <a:t>Processing</a:t>
            </a:r>
          </a:p>
          <a:p>
            <a:pPr marL="347472" lvl="1" indent="-347472" eaLnBrk="1" hangingPunct="1">
              <a:defRPr/>
            </a:pPr>
            <a:r>
              <a:rPr lang="en-US" dirty="0">
                <a:solidFill>
                  <a:srgbClr val="000000"/>
                </a:solidFill>
                <a:latin typeface="Arial Narrow" charset="0"/>
              </a:rPr>
              <a:t>Shipping</a:t>
            </a:r>
          </a:p>
          <a:p>
            <a:pPr marL="347472" lvl="1" indent="-347472" eaLnBrk="1" hangingPunct="1">
              <a:defRPr/>
            </a:pPr>
            <a:r>
              <a:rPr lang="en-US" dirty="0">
                <a:solidFill>
                  <a:srgbClr val="000000"/>
                </a:solidFill>
                <a:latin typeface="Arial Narrow" charset="0"/>
              </a:rPr>
              <a:t>Cleaning and sanitizing</a:t>
            </a:r>
          </a:p>
          <a:p>
            <a:pPr marL="347472" lvl="1" indent="-347472" eaLnBrk="1" hangingPunct="1">
              <a:defRPr/>
            </a:pPr>
            <a:r>
              <a:rPr lang="en-US" dirty="0">
                <a:solidFill>
                  <a:srgbClr val="000000"/>
                </a:solidFill>
                <a:latin typeface="Arial Narrow" charset="0"/>
              </a:rPr>
              <a:t>Personal hygiene</a:t>
            </a:r>
          </a:p>
          <a:p>
            <a:pPr marL="347472" lvl="1" indent="-347472" eaLnBrk="1" hangingPunct="1">
              <a:defRPr/>
            </a:pPr>
            <a:r>
              <a:rPr lang="en-US" dirty="0">
                <a:solidFill>
                  <a:srgbClr val="000000"/>
                </a:solidFill>
                <a:latin typeface="Arial Narrow" charset="0"/>
              </a:rPr>
              <a:t>Staff training</a:t>
            </a:r>
          </a:p>
          <a:p>
            <a:pPr marL="347472" lvl="1" indent="-347472" eaLnBrk="1" hangingPunct="1">
              <a:defRPr/>
            </a:pPr>
            <a:r>
              <a:rPr lang="en-US" dirty="0">
                <a:solidFill>
                  <a:srgbClr val="000000"/>
                </a:solidFill>
                <a:latin typeface="Arial Narrow" charset="0"/>
              </a:rPr>
              <a:t>Recall program</a:t>
            </a:r>
          </a:p>
          <a:p>
            <a:pPr marL="347472" lvl="1" indent="-347472" eaLnBrk="1" hangingPunct="1">
              <a:defRPr/>
            </a:pPr>
            <a:r>
              <a:rPr lang="en-US" dirty="0">
                <a:solidFill>
                  <a:srgbClr val="000000"/>
                </a:solidFill>
                <a:latin typeface="Arial Narrow" charset="0"/>
              </a:rPr>
              <a:t>HACCP program or other food safety system</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6-5</a:t>
            </a:r>
            <a:endParaRPr lang="en-US" sz="1200" b="0" dirty="0">
              <a:solidFill>
                <a:schemeClr val="tx1"/>
              </a:solidFill>
              <a:cs typeface="+mn-cs"/>
            </a:endParaRPr>
          </a:p>
        </p:txBody>
      </p:sp>
    </p:spTree>
    <p:extLst>
      <p:ext uri="{BB962C8B-B14F-4D97-AF65-F5344CB8AC3E}">
        <p14:creationId xmlns:p14="http://schemas.microsoft.com/office/powerpoint/2010/main" val="2412268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7"/>
          <p:cNvSpPr>
            <a:spLocks noGrp="1" noChangeArrowheads="1"/>
          </p:cNvSpPr>
          <p:nvPr>
            <p:ph type="title"/>
          </p:nvPr>
        </p:nvSpPr>
        <p:spPr/>
        <p:txBody>
          <a:bodyPr/>
          <a:lstStyle/>
          <a:p>
            <a:pPr eaLnBrk="1" hangingPunct="1">
              <a:defRPr/>
            </a:pPr>
            <a:r>
              <a:rPr lang="en-US" dirty="0"/>
              <a:t>Receiving Considerations</a:t>
            </a:r>
            <a:endParaRPr lang="en-US" dirty="0">
              <a:cs typeface="+mj-cs"/>
            </a:endParaRPr>
          </a:p>
        </p:txBody>
      </p:sp>
      <p:sp>
        <p:nvSpPr>
          <p:cNvPr id="123906" name="Rectangle 3"/>
          <p:cNvSpPr>
            <a:spLocks noGrp="1" noChangeArrowheads="1"/>
          </p:cNvSpPr>
          <p:nvPr>
            <p:ph idx="1"/>
          </p:nvPr>
        </p:nvSpPr>
        <p:spPr/>
        <p:txBody>
          <a:bodyPr/>
          <a:lstStyle/>
          <a:p>
            <a:pPr marL="0" lvl="1" indent="0" eaLnBrk="1" hangingPunct="1">
              <a:lnSpc>
                <a:spcPct val="90000"/>
              </a:lnSpc>
              <a:spcBef>
                <a:spcPct val="100000"/>
              </a:spcBef>
              <a:buNone/>
              <a:defRPr/>
            </a:pPr>
            <a:r>
              <a:rPr lang="en-US" sz="2400" b="1" dirty="0">
                <a:solidFill>
                  <a:srgbClr val="E97635"/>
                </a:solidFill>
                <a:latin typeface="Arial Narrow" charset="0"/>
                <a:cs typeface="ＭＳ Ｐゴシック" charset="0"/>
              </a:rPr>
              <a:t>Receiving guidelines:</a:t>
            </a:r>
          </a:p>
          <a:p>
            <a:pPr marL="347472" lvl="1" indent="-347472" eaLnBrk="1" hangingPunct="1">
              <a:defRPr/>
            </a:pPr>
            <a:r>
              <a:rPr lang="en-US" dirty="0">
                <a:solidFill>
                  <a:srgbClr val="000000"/>
                </a:solidFill>
              </a:rPr>
              <a:t>Have food delivered when staff can inspect it.</a:t>
            </a:r>
          </a:p>
          <a:p>
            <a:pPr marL="347472" lvl="1" indent="-347472" eaLnBrk="1" hangingPunct="1">
              <a:defRPr/>
            </a:pPr>
            <a:r>
              <a:rPr lang="en-US" dirty="0">
                <a:solidFill>
                  <a:srgbClr val="000000"/>
                </a:solidFill>
              </a:rPr>
              <a:t>Make specific staff responsible for receiving.</a:t>
            </a:r>
          </a:p>
          <a:p>
            <a:pPr marL="694944" lvl="2" indent="-347472" eaLnBrk="1" hangingPunct="1">
              <a:defRPr/>
            </a:pPr>
            <a:r>
              <a:rPr lang="en-US" dirty="0">
                <a:solidFill>
                  <a:srgbClr val="000000"/>
                </a:solidFill>
              </a:rPr>
              <a:t>Train them to follow food safety procedures.</a:t>
            </a:r>
          </a:p>
          <a:p>
            <a:pPr marL="694944" lvl="2" indent="-347472" eaLnBrk="1" hangingPunct="1">
              <a:defRPr/>
            </a:pPr>
            <a:r>
              <a:rPr lang="en-US" dirty="0">
                <a:solidFill>
                  <a:srgbClr val="000000"/>
                </a:solidFill>
              </a:rPr>
              <a:t>Allow them to accept, reject, and sign for deliveries.</a:t>
            </a:r>
          </a:p>
          <a:p>
            <a:pPr marL="694944" lvl="2" indent="-347472" eaLnBrk="1" hangingPunct="1">
              <a:defRPr/>
            </a:pPr>
            <a:r>
              <a:rPr lang="en-US" dirty="0">
                <a:solidFill>
                  <a:srgbClr val="000000"/>
                </a:solidFill>
              </a:rPr>
              <a:t>Provide staff with tools. </a:t>
            </a:r>
          </a:p>
          <a:p>
            <a:pPr marL="347281" lvl="1" indent="-347472" eaLnBrk="1" hangingPunct="1">
              <a:defRPr/>
            </a:pPr>
            <a:r>
              <a:rPr lang="en-US" dirty="0">
                <a:solidFill>
                  <a:srgbClr val="000000"/>
                </a:solidFill>
              </a:rPr>
              <a:t>Plan ahead for shipments.</a:t>
            </a:r>
          </a:p>
          <a:p>
            <a:pPr marL="347281" lvl="1" indent="-347472" eaLnBrk="1" hangingPunct="1">
              <a:defRPr/>
            </a:pPr>
            <a:r>
              <a:rPr lang="en-US" dirty="0">
                <a:solidFill>
                  <a:srgbClr val="000000"/>
                </a:solidFill>
              </a:rPr>
              <a:t>Inspect deliveries immediately.</a:t>
            </a:r>
          </a:p>
          <a:p>
            <a:pPr marL="347281" lvl="1" indent="-347472" eaLnBrk="1" hangingPunct="1">
              <a:defRPr/>
            </a:pPr>
            <a:endParaRPr lang="en-US" dirty="0">
              <a:solidFill>
                <a:srgbClr val="000000"/>
              </a:solidFill>
            </a:endParaRPr>
          </a:p>
          <a:p>
            <a:pPr marL="347472" lvl="2" indent="0" eaLnBrk="1" hangingPunct="1">
              <a:buFont typeface="Courier New" pitchFamily="49" charset="0"/>
              <a:buNone/>
              <a:defRPr/>
            </a:pPr>
            <a:endParaRPr lang="en-US" sz="2400" b="1" dirty="0">
              <a:solidFill>
                <a:srgbClr val="005CAB"/>
              </a:solidFill>
              <a:ea typeface="+mn-ea"/>
              <a:cs typeface="+mn-cs"/>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6-6</a:t>
            </a:r>
          </a:p>
        </p:txBody>
      </p:sp>
      <p:pic>
        <p:nvPicPr>
          <p:cNvPr id="9" name="Picture Placeholder 4">
            <a:extLst>
              <a:ext uri="{FF2B5EF4-FFF2-40B4-BE49-F238E27FC236}">
                <a16:creationId xmlns:a16="http://schemas.microsoft.com/office/drawing/2014/main" id="{84C9D066-4500-4E2F-86B0-AADF99E81AE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13404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b="-53"/>
          <a:stretch/>
        </p:blipFill>
        <p:spPr/>
      </p:pic>
      <p:sp>
        <p:nvSpPr>
          <p:cNvPr id="122884" name="Rectangle 7"/>
          <p:cNvSpPr>
            <a:spLocks noGrp="1" noChangeArrowheads="1"/>
          </p:cNvSpPr>
          <p:nvPr>
            <p:ph type="title"/>
          </p:nvPr>
        </p:nvSpPr>
        <p:spPr/>
        <p:txBody>
          <a:bodyPr/>
          <a:lstStyle/>
          <a:p>
            <a:pPr eaLnBrk="1" hangingPunct="1">
              <a:defRPr/>
            </a:pPr>
            <a:r>
              <a:rPr lang="en-US" dirty="0"/>
              <a:t>Receiving Considerations</a:t>
            </a:r>
            <a:endParaRPr lang="en-US" dirty="0">
              <a:cs typeface="+mj-cs"/>
            </a:endParaRPr>
          </a:p>
        </p:txBody>
      </p:sp>
      <p:sp>
        <p:nvSpPr>
          <p:cNvPr id="123906" name="Rectangle 3"/>
          <p:cNvSpPr>
            <a:spLocks noGrp="1" noChangeArrowheads="1"/>
          </p:cNvSpPr>
          <p:nvPr>
            <p:ph idx="1"/>
          </p:nvPr>
        </p:nvSpPr>
        <p:spPr/>
        <p:txBody>
          <a:bodyPr/>
          <a:lstStyle/>
          <a:p>
            <a:pPr marL="0" indent="0" eaLnBrk="1" hangingPunct="1">
              <a:defRPr/>
            </a:pPr>
            <a:r>
              <a:rPr lang="en-US" dirty="0">
                <a:ea typeface="+mn-ea"/>
                <a:cs typeface="+mn-cs"/>
              </a:rPr>
              <a:t>Inspection process:</a:t>
            </a:r>
          </a:p>
          <a:p>
            <a:pPr marL="347281" lvl="1" indent="-347472" eaLnBrk="1" hangingPunct="1">
              <a:defRPr/>
            </a:pPr>
            <a:r>
              <a:rPr lang="en-US" dirty="0">
                <a:solidFill>
                  <a:srgbClr val="000000"/>
                </a:solidFill>
              </a:rPr>
              <a:t>Inspect the delivery truck.</a:t>
            </a:r>
          </a:p>
          <a:p>
            <a:pPr marL="347281" lvl="1" indent="-347472" eaLnBrk="1" hangingPunct="1">
              <a:defRPr/>
            </a:pPr>
            <a:r>
              <a:rPr lang="en-US" dirty="0">
                <a:solidFill>
                  <a:srgbClr val="000000"/>
                </a:solidFill>
              </a:rPr>
              <a:t>Inspect the food items.</a:t>
            </a:r>
          </a:p>
          <a:p>
            <a:pPr marL="694944" lvl="2" indent="-347472" eaLnBrk="1" hangingPunct="1">
              <a:defRPr/>
            </a:pPr>
            <a:r>
              <a:rPr lang="en-US" dirty="0">
                <a:solidFill>
                  <a:srgbClr val="000000"/>
                </a:solidFill>
              </a:rPr>
              <a:t>Count quantities and spot-check weights.</a:t>
            </a:r>
          </a:p>
          <a:p>
            <a:pPr marL="694944" lvl="2" indent="-347472" eaLnBrk="1" hangingPunct="1">
              <a:defRPr/>
            </a:pPr>
            <a:r>
              <a:rPr lang="en-US" dirty="0">
                <a:solidFill>
                  <a:srgbClr val="000000"/>
                </a:solidFill>
              </a:rPr>
              <a:t>Check for damage, repackaging, and mishandling.</a:t>
            </a:r>
          </a:p>
          <a:p>
            <a:pPr marL="694944" lvl="2" indent="-347472" eaLnBrk="1" hangingPunct="1">
              <a:defRPr/>
            </a:pPr>
            <a:r>
              <a:rPr lang="en-US" dirty="0">
                <a:solidFill>
                  <a:srgbClr val="000000"/>
                </a:solidFill>
              </a:rPr>
              <a:t>Take sample temperatures of all TCS food.</a:t>
            </a:r>
          </a:p>
          <a:p>
            <a:pPr marL="347281" lvl="1" indent="-347472" eaLnBrk="1" hangingPunct="1">
              <a:defRPr/>
            </a:pPr>
            <a:r>
              <a:rPr lang="en-US" dirty="0">
                <a:solidFill>
                  <a:srgbClr val="000000"/>
                </a:solidFill>
              </a:rPr>
              <a:t>Inspect and store each delivery before accepting another one.</a:t>
            </a:r>
          </a:p>
          <a:p>
            <a:pPr marL="694944" lvl="2" indent="-347472" eaLnBrk="1" hangingPunct="1">
              <a:defRPr/>
            </a:pPr>
            <a:endParaRPr lang="en-US" dirty="0">
              <a:solidFill>
                <a:srgbClr val="000000"/>
              </a:solidFill>
            </a:endParaRPr>
          </a:p>
          <a:p>
            <a:pPr marL="347472" lvl="2" indent="0" eaLnBrk="1" hangingPunct="1">
              <a:buFont typeface="Courier New" pitchFamily="49" charset="0"/>
              <a:buNone/>
              <a:defRPr/>
            </a:pPr>
            <a:endParaRPr lang="en-US" sz="2400" b="1" dirty="0">
              <a:solidFill>
                <a:srgbClr val="005CAB"/>
              </a:solidFill>
              <a:ea typeface="+mn-ea"/>
              <a:cs typeface="+mn-cs"/>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6-7</a:t>
            </a:r>
          </a:p>
        </p:txBody>
      </p:sp>
    </p:spTree>
    <p:extLst>
      <p:ext uri="{BB962C8B-B14F-4D97-AF65-F5344CB8AC3E}">
        <p14:creationId xmlns:p14="http://schemas.microsoft.com/office/powerpoint/2010/main" val="892197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n-US" dirty="0"/>
              <a:t>Receiving Considerations</a:t>
            </a:r>
            <a:endParaRPr lang="en-US" dirty="0">
              <a:latin typeface="Arial Narrow" charset="0"/>
              <a:cs typeface="+mj-cs"/>
            </a:endParaRPr>
          </a:p>
        </p:txBody>
      </p:sp>
      <p:sp>
        <p:nvSpPr>
          <p:cNvPr id="123906" name="Rectangle 3"/>
          <p:cNvSpPr>
            <a:spLocks noGrp="1" noChangeArrowheads="1"/>
          </p:cNvSpPr>
          <p:nvPr>
            <p:ph idx="1"/>
          </p:nvPr>
        </p:nvSpPr>
        <p:spPr/>
        <p:txBody>
          <a:bodyPr/>
          <a:lstStyle/>
          <a:p>
            <a:pPr marL="0" indent="0" eaLnBrk="1" hangingPunct="1">
              <a:defRPr/>
            </a:pPr>
            <a:r>
              <a:rPr lang="en-US" dirty="0">
                <a:latin typeface="Arial Narrow" charset="0"/>
                <a:cs typeface="+mn-cs"/>
              </a:rPr>
              <a:t>Key drop deliveries:</a:t>
            </a:r>
          </a:p>
          <a:p>
            <a:pPr marL="347472" lvl="1" indent="-347472" eaLnBrk="1" hangingPunct="1">
              <a:lnSpc>
                <a:spcPct val="100000"/>
              </a:lnSpc>
              <a:spcBef>
                <a:spcPts val="900"/>
              </a:spcBef>
              <a:defRPr/>
            </a:pPr>
            <a:r>
              <a:rPr lang="en-US" dirty="0">
                <a:solidFill>
                  <a:srgbClr val="000000"/>
                </a:solidFill>
                <a:latin typeface="Arial Narrow" charset="0"/>
              </a:rPr>
              <a:t>Supplier is given after-hour access to the operation </a:t>
            </a:r>
            <a:br>
              <a:rPr lang="en-US" dirty="0">
                <a:solidFill>
                  <a:srgbClr val="000000"/>
                </a:solidFill>
                <a:latin typeface="Arial Narrow" charset="0"/>
              </a:rPr>
            </a:br>
            <a:r>
              <a:rPr lang="en-US" dirty="0">
                <a:solidFill>
                  <a:srgbClr val="000000"/>
                </a:solidFill>
                <a:latin typeface="Arial Narrow" charset="0"/>
              </a:rPr>
              <a:t>to make deliveries.</a:t>
            </a:r>
          </a:p>
          <a:p>
            <a:pPr marL="347472" lvl="1" indent="-347472" eaLnBrk="1" hangingPunct="1">
              <a:lnSpc>
                <a:spcPct val="100000"/>
              </a:lnSpc>
              <a:spcBef>
                <a:spcPts val="900"/>
              </a:spcBef>
              <a:defRPr/>
            </a:pPr>
            <a:r>
              <a:rPr lang="en-US" dirty="0">
                <a:solidFill>
                  <a:srgbClr val="000000"/>
                </a:solidFill>
                <a:latin typeface="Arial Narrow" charset="0"/>
              </a:rPr>
              <a:t>Staff must inspect the deliveries upon arrival at the operation.</a:t>
            </a: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criteria.</a:t>
            </a:r>
          </a:p>
          <a:p>
            <a:pPr marL="694944" lvl="2" indent="-347472" eaLnBrk="1" hangingPunct="1">
              <a:lnSpc>
                <a:spcPct val="100000"/>
              </a:lnSpc>
              <a:spcBef>
                <a:spcPts val="900"/>
              </a:spcBef>
              <a:defRPr/>
            </a:pPr>
            <a:r>
              <a:rPr lang="en-US" dirty="0">
                <a:solidFill>
                  <a:srgbClr val="000000"/>
                </a:solidFill>
                <a:latin typeface="Arial Narrow" charset="0"/>
              </a:rPr>
              <a:t>From an approved source</a:t>
            </a:r>
          </a:p>
          <a:p>
            <a:pPr marL="694944" lvl="2" indent="-347472" eaLnBrk="1" hangingPunct="1">
              <a:lnSpc>
                <a:spcPct val="100000"/>
              </a:lnSpc>
              <a:spcBef>
                <a:spcPts val="900"/>
              </a:spcBef>
              <a:defRPr/>
            </a:pPr>
            <a:r>
              <a:rPr lang="en-US" dirty="0">
                <a:solidFill>
                  <a:srgbClr val="000000"/>
                </a:solidFill>
                <a:latin typeface="Arial Narrow" charset="0"/>
              </a:rPr>
              <a:t>Placed in the correct storage location to </a:t>
            </a:r>
            <a:br>
              <a:rPr lang="en-US" dirty="0">
                <a:solidFill>
                  <a:srgbClr val="000000"/>
                </a:solidFill>
                <a:latin typeface="Arial Narrow" charset="0"/>
              </a:rPr>
            </a:br>
            <a:r>
              <a:rPr lang="en-US" dirty="0">
                <a:solidFill>
                  <a:srgbClr val="000000"/>
                </a:solidFill>
                <a:latin typeface="Arial Narrow" charset="0"/>
              </a:rPr>
              <a:t>maintain the required temperature </a:t>
            </a:r>
          </a:p>
          <a:p>
            <a:pPr marL="694944" lvl="2" indent="-347472" eaLnBrk="1" hangingPunct="1">
              <a:lnSpc>
                <a:spcPct val="100000"/>
              </a:lnSpc>
              <a:spcBef>
                <a:spcPts val="900"/>
              </a:spcBef>
              <a:defRPr/>
            </a:pPr>
            <a:r>
              <a:rPr lang="en-US" dirty="0">
                <a:solidFill>
                  <a:srgbClr val="000000"/>
                </a:solidFill>
                <a:latin typeface="Arial Narrow" charset="0"/>
              </a:rPr>
              <a:t>Protected from contamination in storage</a:t>
            </a:r>
          </a:p>
          <a:p>
            <a:pPr marL="694944" lvl="2" indent="-347472" eaLnBrk="1" hangingPunct="1">
              <a:lnSpc>
                <a:spcPct val="100000"/>
              </a:lnSpc>
              <a:spcBef>
                <a:spcPts val="900"/>
              </a:spcBef>
              <a:defRPr/>
            </a:pPr>
            <a:r>
              <a:rPr lang="en-US" dirty="0">
                <a:solidFill>
                  <a:srgbClr val="FF0000"/>
                </a:solidFill>
                <a:latin typeface="Arial Narrow" charset="0"/>
              </a:rPr>
              <a:t>NOT </a:t>
            </a:r>
            <a:r>
              <a:rPr lang="en-US" dirty="0">
                <a:solidFill>
                  <a:srgbClr val="000000"/>
                </a:solidFill>
                <a:latin typeface="Arial Narrow" charset="0"/>
              </a:rPr>
              <a:t>contaminated </a:t>
            </a:r>
          </a:p>
          <a:p>
            <a:pPr lvl="2" eaLnBrk="1" hangingPunct="1">
              <a:defRPr/>
            </a:pPr>
            <a:r>
              <a:rPr lang="en-US" dirty="0">
                <a:solidFill>
                  <a:srgbClr val="000000"/>
                </a:solidFill>
                <a:latin typeface="Arial Narrow" charset="0"/>
              </a:rPr>
              <a:t>Presented honestly </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6-8</a:t>
            </a:r>
            <a:endParaRPr lang="en-US" sz="1200" b="0" dirty="0">
              <a:solidFill>
                <a:schemeClr val="tx1"/>
              </a:solidFill>
              <a:cs typeface="+mn-cs"/>
            </a:endParaRPr>
          </a:p>
        </p:txBody>
      </p:sp>
    </p:spTree>
    <p:extLst>
      <p:ext uri="{BB962C8B-B14F-4D97-AF65-F5344CB8AC3E}">
        <p14:creationId xmlns:p14="http://schemas.microsoft.com/office/powerpoint/2010/main" val="4196071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n-US" dirty="0"/>
              <a:t>Receiving Considerations</a:t>
            </a:r>
            <a:endParaRPr lang="en-US" dirty="0">
              <a:latin typeface="Arial Narrow" charset="0"/>
              <a:cs typeface="+mj-cs"/>
            </a:endParaRPr>
          </a:p>
        </p:txBody>
      </p:sp>
      <p:sp>
        <p:nvSpPr>
          <p:cNvPr id="124930" name="Rectangle 3"/>
          <p:cNvSpPr>
            <a:spLocks noGrp="1" noChangeArrowheads="1"/>
          </p:cNvSpPr>
          <p:nvPr>
            <p:ph idx="1"/>
          </p:nvPr>
        </p:nvSpPr>
        <p:spPr/>
        <p:txBody>
          <a:bodyPr/>
          <a:lstStyle/>
          <a:p>
            <a:pPr marL="0" indent="0" eaLnBrk="1" hangingPunct="1">
              <a:defRPr/>
            </a:pPr>
            <a:r>
              <a:rPr lang="en-US" dirty="0">
                <a:latin typeface="Arial Narrow" charset="0"/>
                <a:cs typeface="+mn-cs"/>
              </a:rPr>
              <a:t>Rejecting items:</a:t>
            </a:r>
          </a:p>
          <a:p>
            <a:pPr marL="347472" lvl="1" indent="-347472" eaLnBrk="1" hangingPunct="1">
              <a:lnSpc>
                <a:spcPct val="100000"/>
              </a:lnSpc>
              <a:spcBef>
                <a:spcPts val="900"/>
              </a:spcBef>
              <a:defRPr/>
            </a:pPr>
            <a:r>
              <a:rPr lang="en-US" dirty="0">
                <a:solidFill>
                  <a:srgbClr val="000000"/>
                </a:solidFill>
                <a:latin typeface="Arial Narrow" charset="0"/>
              </a:rPr>
              <a:t>Separate rejected items from accepted items.</a:t>
            </a:r>
          </a:p>
          <a:p>
            <a:pPr marL="347472" lvl="1" indent="-347472" eaLnBrk="1" hangingPunct="1">
              <a:lnSpc>
                <a:spcPct val="100000"/>
              </a:lnSpc>
              <a:spcBef>
                <a:spcPts val="900"/>
              </a:spcBef>
              <a:defRPr/>
            </a:pPr>
            <a:r>
              <a:rPr lang="en-US" dirty="0">
                <a:solidFill>
                  <a:srgbClr val="000000"/>
                </a:solidFill>
                <a:latin typeface="Arial Narrow" charset="0"/>
              </a:rPr>
              <a:t>Tell the delivery person what is wrong with the item.</a:t>
            </a:r>
          </a:p>
          <a:p>
            <a:pPr marL="347472" lvl="1" indent="-347472" eaLnBrk="1" hangingPunct="1">
              <a:lnSpc>
                <a:spcPct val="100000"/>
              </a:lnSpc>
              <a:spcBef>
                <a:spcPts val="900"/>
              </a:spcBef>
              <a:defRPr/>
            </a:pPr>
            <a:r>
              <a:rPr lang="en-US" dirty="0">
                <a:solidFill>
                  <a:srgbClr val="000000"/>
                </a:solidFill>
                <a:latin typeface="Arial Narrow" charset="0"/>
              </a:rPr>
              <a:t>Get a signed adjustment or credit slip before giving </a:t>
            </a:r>
            <a:br>
              <a:rPr lang="en-US" dirty="0">
                <a:solidFill>
                  <a:srgbClr val="000000"/>
                </a:solidFill>
                <a:latin typeface="Arial Narrow" charset="0"/>
              </a:rPr>
            </a:br>
            <a:r>
              <a:rPr lang="en-US" dirty="0">
                <a:solidFill>
                  <a:srgbClr val="000000"/>
                </a:solidFill>
                <a:latin typeface="Arial Narrow" charset="0"/>
              </a:rPr>
              <a:t>the rejected item to the delivery person.</a:t>
            </a:r>
          </a:p>
          <a:p>
            <a:pPr marL="347472" lvl="1" indent="-347472" eaLnBrk="1" hangingPunct="1">
              <a:lnSpc>
                <a:spcPct val="100000"/>
              </a:lnSpc>
              <a:spcBef>
                <a:spcPts val="900"/>
              </a:spcBef>
              <a:defRPr/>
            </a:pPr>
            <a:r>
              <a:rPr lang="en-US" dirty="0">
                <a:solidFill>
                  <a:srgbClr val="000000"/>
                </a:solidFill>
                <a:latin typeface="Arial Narrow" charset="0"/>
              </a:rPr>
              <a:t>Log the incident on the invoice or receiving document.</a:t>
            </a:r>
            <a:endParaRPr lang="en-US" dirty="0">
              <a:latin typeface="Arial Narrow" charset="0"/>
            </a:endParaRP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rPr>
              <a:t>6-9</a:t>
            </a:r>
            <a:endParaRPr lang="en-US" sz="1200" b="0" dirty="0">
              <a:solidFill>
                <a:schemeClr val="tx1"/>
              </a:solidFill>
              <a:cs typeface="+mn-cs"/>
            </a:endParaRPr>
          </a:p>
        </p:txBody>
      </p:sp>
    </p:spTree>
    <p:extLst>
      <p:ext uri="{BB962C8B-B14F-4D97-AF65-F5344CB8AC3E}">
        <p14:creationId xmlns:p14="http://schemas.microsoft.com/office/powerpoint/2010/main" val="2524144294"/>
      </p:ext>
    </p:extLst>
  </p:cSld>
  <p:clrMapOvr>
    <a:masterClrMapping/>
  </p:clrMapOvr>
</p:sld>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TotalTime>
  <Words>3023</Words>
  <Application>Microsoft Macintosh PowerPoint</Application>
  <PresentationFormat>On-screen Show (4:3)</PresentationFormat>
  <Paragraphs>355</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ＭＳ Ｐゴシック</vt:lpstr>
      <vt:lpstr>Arial</vt:lpstr>
      <vt:lpstr>Arial Narrow</vt:lpstr>
      <vt:lpstr>Calibri</vt:lpstr>
      <vt:lpstr>Courier New</vt:lpstr>
      <vt:lpstr>Times New Roman</vt:lpstr>
      <vt:lpstr>Wingdings</vt:lpstr>
      <vt:lpstr>3_SS5e_08_16hr</vt:lpstr>
      <vt:lpstr>5_SS5e_08_16hr</vt:lpstr>
      <vt:lpstr>PowerPoint Presentation</vt:lpstr>
      <vt:lpstr>Objectives</vt:lpstr>
      <vt:lpstr>Objectives</vt:lpstr>
      <vt:lpstr>Purchasing Considerations</vt:lpstr>
      <vt:lpstr>Purchasing Considerations</vt:lpstr>
      <vt:lpstr>Receiving Considerations</vt:lpstr>
      <vt:lpstr>Receiving Considerations</vt:lpstr>
      <vt:lpstr>Receiving Considerations</vt:lpstr>
      <vt:lpstr>Receiving Considerations</vt:lpstr>
      <vt:lpstr>Receiving and Inspecting</vt:lpstr>
      <vt:lpstr>PowerPoint Presentation</vt:lpstr>
      <vt:lpstr>Checking Temperatures</vt:lpstr>
      <vt:lpstr>Checking Temperatures</vt:lpstr>
      <vt:lpstr>Temperature Requirements</vt:lpstr>
      <vt:lpstr>Temperature Requirements</vt:lpstr>
      <vt:lpstr>Temperature Requirements</vt:lpstr>
      <vt:lpstr>Packaging</vt:lpstr>
      <vt:lpstr>Packaging</vt:lpstr>
      <vt:lpstr>Documents and Stamps</vt:lpstr>
      <vt:lpstr>Documents and Stamps</vt:lpstr>
      <vt:lpstr>Documents and Stamps</vt:lpstr>
      <vt:lpstr>Food Quality</vt:lpstr>
      <vt:lpstr>Inspecting Specific Types of Food</vt:lpstr>
      <vt:lpstr>Inspecting Specific Types of Food</vt:lpstr>
      <vt:lpstr>Inspecting Specific Types of Food</vt:lpstr>
      <vt:lpstr>Inspecting Specific Types of Food</vt:lpstr>
      <vt:lpstr>Inspecting Specific Types of Food</vt:lpstr>
      <vt:lpstr>Inspecting Specific Types of Food</vt:lpstr>
      <vt:lpstr>Inspecting Specific Types of Food</vt:lpstr>
      <vt:lpstr>Inspecting Specific Types of Food</vt:lpstr>
      <vt:lpstr>Inspecting Specific Types of Food</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Erin Slucter</cp:lastModifiedBy>
  <cp:revision>210</cp:revision>
  <dcterms:created xsi:type="dcterms:W3CDTF">2014-05-05T19:40:15Z</dcterms:created>
  <dcterms:modified xsi:type="dcterms:W3CDTF">2018-10-01T16:57:03Z</dcterms:modified>
</cp:coreProperties>
</file>