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60" r:id="rId2"/>
  </p:sldMasterIdLst>
  <p:notesMasterIdLst>
    <p:notesMasterId r:id="rId21"/>
  </p:notesMasterIdLst>
  <p:handoutMasterIdLst>
    <p:handoutMasterId r:id="rId22"/>
  </p:handoutMasterIdLst>
  <p:sldIdLst>
    <p:sldId id="384" r:id="rId3"/>
    <p:sldId id="566" r:id="rId4"/>
    <p:sldId id="568" r:id="rId5"/>
    <p:sldId id="386" r:id="rId6"/>
    <p:sldId id="569" r:id="rId7"/>
    <p:sldId id="570" r:id="rId8"/>
    <p:sldId id="571" r:id="rId9"/>
    <p:sldId id="572" r:id="rId10"/>
    <p:sldId id="387" r:id="rId11"/>
    <p:sldId id="388" r:id="rId12"/>
    <p:sldId id="389" r:id="rId13"/>
    <p:sldId id="573" r:id="rId14"/>
    <p:sldId id="390" r:id="rId15"/>
    <p:sldId id="574" r:id="rId16"/>
    <p:sldId id="575" r:id="rId17"/>
    <p:sldId id="391" r:id="rId18"/>
    <p:sldId id="392" r:id="rId19"/>
    <p:sldId id="5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4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iller" initials="A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6" autoAdjust="0"/>
    <p:restoredTop sz="75000" autoAdjust="0"/>
  </p:normalViewPr>
  <p:slideViewPr>
    <p:cSldViewPr snapToGrid="0">
      <p:cViewPr varScale="1">
        <p:scale>
          <a:sx n="82" d="100"/>
          <a:sy n="82" d="100"/>
        </p:scale>
        <p:origin x="1072" y="176"/>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67" d="100"/>
          <a:sy n="67" d="100"/>
        </p:scale>
        <p:origin x="-3120" y="-86"/>
      </p:cViewPr>
      <p:guideLst>
        <p:guide orient="horz" pos="2736"/>
        <p:guide pos="4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1A2BE-7A7B-4B9E-9E66-9448FB860EA1}" type="datetimeFigureOut">
              <a:rPr lang="en-US" smtClean="0"/>
              <a:t>10/1/18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C06576-F49D-4A81-806E-B02ECCC228E1}" type="slidenum">
              <a:rPr lang="en-US" smtClean="0"/>
              <a:t>‹#›</a:t>
            </a:fld>
            <a:endParaRPr lang="en-US" dirty="0"/>
          </a:p>
        </p:txBody>
      </p:sp>
    </p:spTree>
    <p:extLst>
      <p:ext uri="{BB962C8B-B14F-4D97-AF65-F5344CB8AC3E}">
        <p14:creationId xmlns:p14="http://schemas.microsoft.com/office/powerpoint/2010/main" val="910754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EEE6E-6AC4-4633-9D10-0723C544DADE}" type="datetimeFigureOut">
              <a:rPr lang="en-US" smtClean="0"/>
              <a:t>10/1/18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DA7D6-1069-4070-9472-830149AA4870}" type="slidenum">
              <a:rPr lang="en-US" smtClean="0"/>
              <a:t>‹#›</a:t>
            </a:fld>
            <a:endParaRPr lang="en-US" dirty="0"/>
          </a:p>
        </p:txBody>
      </p:sp>
    </p:spTree>
    <p:extLst>
      <p:ext uri="{BB962C8B-B14F-4D97-AF65-F5344CB8AC3E}">
        <p14:creationId xmlns:p14="http://schemas.microsoft.com/office/powerpoint/2010/main" val="17870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771076"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0FCCD0E-AE29-2E42-A07D-6210F382BE7F}" type="slidenum">
              <a:rPr lang="en-US">
                <a:solidFill>
                  <a:prstClr val="black"/>
                </a:solidFill>
                <a:latin typeface="Arial" charset="0"/>
              </a:rPr>
              <a:pPr/>
              <a:t>1</a:t>
            </a:fld>
            <a:endParaRPr lang="en-US" dirty="0">
              <a:solidFill>
                <a:prstClr val="black"/>
              </a:solidFill>
              <a:latin typeface="Arial" charset="0"/>
            </a:endParaRPr>
          </a:p>
        </p:txBody>
      </p:sp>
    </p:spTree>
    <p:extLst>
      <p:ext uri="{BB962C8B-B14F-4D97-AF65-F5344CB8AC3E}">
        <p14:creationId xmlns:p14="http://schemas.microsoft.com/office/powerpoint/2010/main" val="132141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D3DAEA6-4CC9-554C-BE31-4EAF85BE16C6}" type="slidenum">
              <a:rPr lang="en-US">
                <a:solidFill>
                  <a:prstClr val="black"/>
                </a:solidFill>
                <a:latin typeface="Arial" charset="0"/>
              </a:rPr>
              <a:pPr/>
              <a:t>10</a:t>
            </a:fld>
            <a:endParaRPr lang="en-US" dirty="0">
              <a:solidFill>
                <a:prstClr val="black"/>
              </a:solidFill>
              <a:latin typeface="Arial" charset="0"/>
            </a:endParaRPr>
          </a:p>
        </p:txBody>
      </p:sp>
      <p:sp>
        <p:nvSpPr>
          <p:cNvPr id="775171" name="Rectangle 2"/>
          <p:cNvSpPr>
            <a:spLocks noGrp="1" noRot="1" noChangeAspect="1" noChangeArrowheads="1" noTextEdit="1"/>
          </p:cNvSpPr>
          <p:nvPr>
            <p:ph type="sldImg"/>
          </p:nvPr>
        </p:nvSpPr>
        <p:spPr>
          <a:xfrm>
            <a:off x="1144588" y="685800"/>
            <a:ext cx="4572000" cy="3429000"/>
          </a:xfrm>
          <a:ln/>
        </p:spPr>
      </p:sp>
      <p:sp>
        <p:nvSpPr>
          <p:cNvPr id="775172" name="Rectangle 3"/>
          <p:cNvSpPr>
            <a:spLocks noGrp="1" noChangeArrowheads="1"/>
          </p:cNvSpPr>
          <p:nvPr>
            <p:ph type="body" idx="1"/>
          </p:nvPr>
        </p:nvSpPr>
        <p:spPr>
          <a:xfrm>
            <a:off x="857250" y="4395555"/>
            <a:ext cx="5314329" cy="4223790"/>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The most important reason for regulatory inspections is that failure to ensure food safety can risk the health of your customers. A lack of food safety could even cost you your business.</a:t>
            </a:r>
          </a:p>
          <a:p>
            <a:pPr marL="171450" indent="-171450" eaLnBrk="1" hangingPunct="1">
              <a:buFont typeface="Arial" panose="020B0604020202020204" pitchFamily="34" charset="0"/>
              <a:buChar char="•"/>
            </a:pPr>
            <a:r>
              <a:rPr lang="en-US" dirty="0">
                <a:latin typeface="Times New Roman" charset="0"/>
              </a:rPr>
              <a:t>Basically an inspection evaluates whether an operation is meeting minimum food safety standards. It also produces a written report that notes deficiencies. The report helps an operation comply with safe food practices.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Regulatory requirements guide the inspection. So keep a current copy of your local or state regulations. Be familiar with them. Compare them often to your operation’s procedures.</a:t>
            </a:r>
            <a:endParaRPr lang="en-US" dirty="0">
              <a:latin typeface="Times New Roman" charset="0"/>
            </a:endParaRPr>
          </a:p>
          <a:p>
            <a:pPr marL="171450" indent="-171450" eaLnBrk="1" hangingPunct="1">
              <a:buFont typeface="Arial" panose="020B0604020202020204" pitchFamily="34" charset="0"/>
              <a:buChar char="•"/>
            </a:pPr>
            <a:r>
              <a:rPr lang="en-US" dirty="0">
                <a:latin typeface="Times New Roman" charset="0"/>
              </a:rPr>
              <a:t>Regulatory authorities have begun taking a more risk-based approach when conducting inspections. They often use the five risk factors for foodborne illness and the FDA’s public health interventions as guides.</a:t>
            </a:r>
          </a:p>
        </p:txBody>
      </p:sp>
    </p:spTree>
    <p:extLst>
      <p:ext uri="{BB962C8B-B14F-4D97-AF65-F5344CB8AC3E}">
        <p14:creationId xmlns:p14="http://schemas.microsoft.com/office/powerpoint/2010/main" val="291591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024D187-C447-F841-8F0E-5E1C6F9A356C}" type="slidenum">
              <a:rPr lang="en-US">
                <a:solidFill>
                  <a:prstClr val="black"/>
                </a:solidFill>
                <a:latin typeface="Arial" charset="0"/>
              </a:rPr>
              <a:pPr/>
              <a:t>11</a:t>
            </a:fld>
            <a:endParaRPr lang="en-US" dirty="0">
              <a:solidFill>
                <a:prstClr val="black"/>
              </a:solidFill>
              <a:latin typeface="Arial" charset="0"/>
            </a:endParaRPr>
          </a:p>
        </p:txBody>
      </p:sp>
      <p:sp>
        <p:nvSpPr>
          <p:cNvPr id="776195" name="Rectangle 2"/>
          <p:cNvSpPr>
            <a:spLocks noGrp="1" noRot="1" noChangeAspect="1" noChangeArrowheads="1" noTextEdit="1"/>
          </p:cNvSpPr>
          <p:nvPr>
            <p:ph type="sldImg"/>
          </p:nvPr>
        </p:nvSpPr>
        <p:spPr>
          <a:xfrm>
            <a:off x="1144588" y="685800"/>
            <a:ext cx="4572000" cy="3429000"/>
          </a:xfrm>
          <a:ln/>
        </p:spPr>
      </p:sp>
      <p:sp>
        <p:nvSpPr>
          <p:cNvPr id="776196" name="Rectangle 3"/>
          <p:cNvSpPr>
            <a:spLocks noGrp="1" noChangeArrowheads="1"/>
          </p:cNvSpPr>
          <p:nvPr>
            <p:ph type="body" idx="1"/>
          </p:nvPr>
        </p:nvSpPr>
        <p:spPr>
          <a:xfrm>
            <a:off x="851038" y="4392431"/>
            <a:ext cx="5485158" cy="411448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The FDA recommends that regulatory authorities use the three risk designations on the slide when evaluating establishments. </a:t>
            </a:r>
          </a:p>
          <a:p>
            <a:pPr marL="171450" indent="-171450" eaLnBrk="1" hangingPunct="1">
              <a:buFont typeface="Arial" panose="020B0604020202020204" pitchFamily="34" charset="0"/>
              <a:buChar char="•"/>
            </a:pPr>
            <a:r>
              <a:rPr lang="en-US" i="1" dirty="0">
                <a:latin typeface="Times New Roman" charset="0"/>
              </a:rPr>
              <a:t>Priority items</a:t>
            </a:r>
            <a:r>
              <a:rPr lang="en-US" dirty="0">
                <a:latin typeface="Times New Roman" charset="0"/>
              </a:rPr>
              <a:t> are the most critical. These are actions and procedures that prevent, eliminate, or reduce hazards associated with foodborne illness to an acceptable level. Correct handwashing would be considered a priority item. </a:t>
            </a:r>
          </a:p>
          <a:p>
            <a:pPr marL="171450" indent="-171450" eaLnBrk="1" hangingPunct="1">
              <a:buFont typeface="Arial" panose="020B0604020202020204" pitchFamily="34" charset="0"/>
              <a:buChar char="•"/>
            </a:pPr>
            <a:r>
              <a:rPr lang="en-US" i="1" dirty="0">
                <a:latin typeface="Times New Roman" charset="0"/>
              </a:rPr>
              <a:t>Priority foundation items</a:t>
            </a:r>
            <a:r>
              <a:rPr lang="en-US" dirty="0">
                <a:latin typeface="Times New Roman" charset="0"/>
              </a:rPr>
              <a:t> are those that support a priority item. Having soap at a handwashing sink is an example. </a:t>
            </a:r>
          </a:p>
          <a:p>
            <a:pPr marL="171450" indent="-171450" eaLnBrk="1" hangingPunct="1">
              <a:buFont typeface="Arial" panose="020B0604020202020204" pitchFamily="34" charset="0"/>
              <a:buChar char="•"/>
            </a:pPr>
            <a:r>
              <a:rPr lang="en-US" i="1" dirty="0">
                <a:latin typeface="Times New Roman" charset="0"/>
              </a:rPr>
              <a:t>Core items</a:t>
            </a:r>
            <a:r>
              <a:rPr lang="en-US" dirty="0">
                <a:latin typeface="Times New Roman" charset="0"/>
              </a:rPr>
              <a:t> relate to general sanitation, the facility, equipment design, and general maintenance. Keeping equipment in good repair is an example. </a:t>
            </a:r>
          </a:p>
          <a:p>
            <a:pPr eaLnBrk="1" hangingPunct="1"/>
            <a:endParaRPr lang="en-US" dirty="0">
              <a:latin typeface="Times New Roman" charset="0"/>
            </a:endParaRPr>
          </a:p>
        </p:txBody>
      </p:sp>
    </p:spTree>
    <p:extLst>
      <p:ext uri="{BB962C8B-B14F-4D97-AF65-F5344CB8AC3E}">
        <p14:creationId xmlns:p14="http://schemas.microsoft.com/office/powerpoint/2010/main" val="215097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024D187-C447-F841-8F0E-5E1C6F9A356C}" type="slidenum">
              <a:rPr lang="en-US">
                <a:solidFill>
                  <a:prstClr val="black"/>
                </a:solidFill>
                <a:latin typeface="Arial" charset="0"/>
              </a:rPr>
              <a:pPr/>
              <a:t>12</a:t>
            </a:fld>
            <a:endParaRPr lang="en-US" dirty="0">
              <a:solidFill>
                <a:prstClr val="black"/>
              </a:solidFill>
              <a:latin typeface="Arial" charset="0"/>
            </a:endParaRPr>
          </a:p>
        </p:txBody>
      </p:sp>
      <p:sp>
        <p:nvSpPr>
          <p:cNvPr id="776195" name="Rectangle 2"/>
          <p:cNvSpPr>
            <a:spLocks noGrp="1" noRot="1" noChangeAspect="1" noChangeArrowheads="1" noTextEdit="1"/>
          </p:cNvSpPr>
          <p:nvPr>
            <p:ph type="sldImg"/>
          </p:nvPr>
        </p:nvSpPr>
        <p:spPr>
          <a:xfrm>
            <a:off x="1144588" y="685800"/>
            <a:ext cx="4572000" cy="3429000"/>
          </a:xfrm>
          <a:ln/>
        </p:spPr>
      </p:sp>
      <p:sp>
        <p:nvSpPr>
          <p:cNvPr id="776196" name="Rectangle 3"/>
          <p:cNvSpPr>
            <a:spLocks noGrp="1" noChangeArrowheads="1"/>
          </p:cNvSpPr>
          <p:nvPr>
            <p:ph type="body" idx="1"/>
          </p:nvPr>
        </p:nvSpPr>
        <p:spPr>
          <a:xfrm>
            <a:off x="851038" y="4392431"/>
            <a:ext cx="5485158" cy="411448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State and local regulatory authorities differ in the frequency of their inspections. Some require inspections for operations at least every six months. Others schedule inspections more or less often.</a:t>
            </a:r>
          </a:p>
          <a:p>
            <a:pPr marL="171450" indent="-171450" eaLnBrk="1" hangingPunct="1">
              <a:buFont typeface="Arial" panose="020B0604020202020204" pitchFamily="34" charset="0"/>
              <a:buChar char="•"/>
            </a:pPr>
            <a:r>
              <a:rPr lang="en-US" dirty="0">
                <a:latin typeface="Times New Roman" charset="0"/>
              </a:rPr>
              <a:t>The frequency will vary depending on the area, type of operation, or food served. Many authorities use a risk-based approach to decide how often they will inspect. Determining factors can include those listed on the</a:t>
            </a:r>
            <a:r>
              <a:rPr lang="en-US" baseline="0" dirty="0">
                <a:latin typeface="Times New Roman" charset="0"/>
              </a:rPr>
              <a:t> slide.</a:t>
            </a:r>
            <a:endParaRPr lang="en-US" dirty="0">
              <a:latin typeface="Times New Roman" charset="0"/>
            </a:endParaRPr>
          </a:p>
          <a:p>
            <a:pPr marL="171450" indent="-171450" eaLnBrk="1" hangingPunct="1">
              <a:buFont typeface="Arial" panose="020B0604020202020204" pitchFamily="34" charset="0"/>
              <a:buChar char="•"/>
            </a:pPr>
            <a:r>
              <a:rPr lang="en-US" dirty="0">
                <a:latin typeface="Times New Roman" charset="0"/>
              </a:rPr>
              <a:t>Larger operations offering many TCS food items might be inspected more frequently.</a:t>
            </a:r>
          </a:p>
          <a:p>
            <a:pPr marL="171450" indent="-171450" eaLnBrk="1" hangingPunct="1">
              <a:buFont typeface="Arial" panose="020B0604020202020204" pitchFamily="34" charset="0"/>
              <a:buChar char="•"/>
            </a:pPr>
            <a:r>
              <a:rPr lang="en-US" dirty="0">
                <a:latin typeface="Times New Roman" charset="0"/>
              </a:rPr>
              <a:t>Operations with a history of low sanitation scores or consecutive violations might be inspected more often.</a:t>
            </a:r>
          </a:p>
          <a:p>
            <a:pPr marL="171450" indent="-171450" eaLnBrk="1" hangingPunct="1">
              <a:buFont typeface="Arial" panose="020B0604020202020204" pitchFamily="34" charset="0"/>
              <a:buChar char="•"/>
            </a:pPr>
            <a:r>
              <a:rPr lang="en-US" dirty="0">
                <a:latin typeface="Times New Roman" charset="0"/>
              </a:rPr>
              <a:t>Nursing homes, schools, day-care centers, and hospitals might receive more inspections.</a:t>
            </a:r>
          </a:p>
          <a:p>
            <a:pPr marL="171450" indent="-171450" eaLnBrk="1" hangingPunct="1">
              <a:buFont typeface="Arial" panose="020B0604020202020204" pitchFamily="34" charset="0"/>
              <a:buChar char="•"/>
            </a:pPr>
            <a:r>
              <a:rPr lang="en-US" dirty="0">
                <a:latin typeface="Times New Roman" charset="0"/>
              </a:rPr>
              <a:t>The regulatory authority’s workload and number of available inspectors may determine how often it inspects operations.</a:t>
            </a:r>
          </a:p>
          <a:p>
            <a:pPr eaLnBrk="1" hangingPunct="1"/>
            <a:endParaRPr lang="en-US" dirty="0">
              <a:latin typeface="Times New Roman" charset="0"/>
            </a:endParaRPr>
          </a:p>
        </p:txBody>
      </p:sp>
    </p:spTree>
    <p:extLst>
      <p:ext uri="{BB962C8B-B14F-4D97-AF65-F5344CB8AC3E}">
        <p14:creationId xmlns:p14="http://schemas.microsoft.com/office/powerpoint/2010/main" val="375958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7228D6-E5BA-5246-96B7-156FE36C4B26}" type="slidenum">
              <a:rPr lang="en-US">
                <a:solidFill>
                  <a:prstClr val="black"/>
                </a:solidFill>
                <a:latin typeface="Arial" charset="0"/>
              </a:rPr>
              <a:pPr/>
              <a:t>13</a:t>
            </a:fld>
            <a:endParaRPr lang="en-US" dirty="0">
              <a:solidFill>
                <a:prstClr val="black"/>
              </a:solidFill>
              <a:latin typeface="Arial" charset="0"/>
            </a:endParaRPr>
          </a:p>
        </p:txBody>
      </p:sp>
      <p:sp>
        <p:nvSpPr>
          <p:cNvPr id="777219" name="Rectangle 2"/>
          <p:cNvSpPr>
            <a:spLocks noGrp="1" noRot="1" noChangeAspect="1" noChangeArrowheads="1" noTextEdit="1"/>
          </p:cNvSpPr>
          <p:nvPr>
            <p:ph type="sldImg"/>
          </p:nvPr>
        </p:nvSpPr>
        <p:spPr>
          <a:xfrm>
            <a:off x="1144588" y="685800"/>
            <a:ext cx="4572000" cy="3429000"/>
          </a:xfrm>
          <a:ln/>
        </p:spPr>
      </p:sp>
      <p:sp>
        <p:nvSpPr>
          <p:cNvPr id="777220" name="Rectangle 3"/>
          <p:cNvSpPr>
            <a:spLocks noGrp="1" noChangeArrowheads="1"/>
          </p:cNvSpPr>
          <p:nvPr>
            <p:ph type="body" idx="1"/>
          </p:nvPr>
        </p:nvSpPr>
        <p:spPr>
          <a:xfrm>
            <a:off x="857250" y="4392431"/>
            <a:ext cx="5485158" cy="4451766"/>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In most cases, inspectors will arrive without warning. </a:t>
            </a:r>
          </a:p>
        </p:txBody>
      </p:sp>
    </p:spTree>
    <p:extLst>
      <p:ext uri="{BB962C8B-B14F-4D97-AF65-F5344CB8AC3E}">
        <p14:creationId xmlns:p14="http://schemas.microsoft.com/office/powerpoint/2010/main" val="48996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7228D6-E5BA-5246-96B7-156FE36C4B26}" type="slidenum">
              <a:rPr lang="en-US">
                <a:solidFill>
                  <a:prstClr val="black"/>
                </a:solidFill>
                <a:latin typeface="Arial" charset="0"/>
              </a:rPr>
              <a:pPr/>
              <a:t>14</a:t>
            </a:fld>
            <a:endParaRPr lang="en-US" dirty="0">
              <a:solidFill>
                <a:prstClr val="black"/>
              </a:solidFill>
              <a:latin typeface="Arial" charset="0"/>
            </a:endParaRPr>
          </a:p>
        </p:txBody>
      </p:sp>
      <p:sp>
        <p:nvSpPr>
          <p:cNvPr id="777219" name="Rectangle 2"/>
          <p:cNvSpPr>
            <a:spLocks noGrp="1" noRot="1" noChangeAspect="1" noChangeArrowheads="1" noTextEdit="1"/>
          </p:cNvSpPr>
          <p:nvPr>
            <p:ph type="sldImg"/>
          </p:nvPr>
        </p:nvSpPr>
        <p:spPr>
          <a:xfrm>
            <a:off x="1144588" y="685800"/>
            <a:ext cx="4572000" cy="3429000"/>
          </a:xfrm>
          <a:ln/>
        </p:spPr>
      </p:sp>
      <p:sp>
        <p:nvSpPr>
          <p:cNvPr id="777220" name="Rectangle 3"/>
          <p:cNvSpPr>
            <a:spLocks noGrp="1" noChangeArrowheads="1"/>
          </p:cNvSpPr>
          <p:nvPr>
            <p:ph type="body" idx="1"/>
          </p:nvPr>
        </p:nvSpPr>
        <p:spPr>
          <a:xfrm>
            <a:off x="857250" y="4392431"/>
            <a:ext cx="5485158" cy="4451766"/>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Always ask for the inspector’s ID. Also prohibit entry through the back of the operation without the correct ID. Inspectors will volunteer their credentials.</a:t>
            </a:r>
          </a:p>
          <a:p>
            <a:pPr marL="171450" indent="-171450" eaLnBrk="1" hangingPunct="1">
              <a:buFont typeface="Arial" panose="020B0604020202020204" pitchFamily="34" charset="0"/>
              <a:buChar char="•"/>
            </a:pPr>
            <a:r>
              <a:rPr lang="en-US" dirty="0">
                <a:latin typeface="Times New Roman" charset="0"/>
              </a:rPr>
              <a:t>Make sure you know the reason for the inspection as well. It could be a routine visit or the result of a guest complaint.</a:t>
            </a:r>
          </a:p>
          <a:p>
            <a:pPr marL="171450" indent="-171450" eaLnBrk="1" hangingPunct="1">
              <a:buFont typeface="Arial" panose="020B0604020202020204" pitchFamily="34" charset="0"/>
              <a:buChar char="•"/>
            </a:pPr>
            <a:r>
              <a:rPr lang="en-US" dirty="0">
                <a:latin typeface="Times New Roman" charset="0"/>
              </a:rPr>
              <a:t>Do not refuse entry to an inspector. Inspectors have authority to gain access to the operation. They also have authority to revoke the operation’s permit for refusing entry.</a:t>
            </a:r>
          </a:p>
          <a:p>
            <a:pPr marL="171450" indent="-171450" eaLnBrk="1" hangingPunct="1">
              <a:buFont typeface="Arial" panose="020B0604020202020204" pitchFamily="34" charset="0"/>
              <a:buChar char="•"/>
            </a:pPr>
            <a:r>
              <a:rPr lang="en-US" dirty="0">
                <a:latin typeface="Times New Roman" charset="0"/>
              </a:rPr>
              <a:t>Answer all the inspector’s questions as well as you can. Tell your staff to do the same.</a:t>
            </a:r>
          </a:p>
          <a:p>
            <a:pPr marL="171450" indent="-171450" eaLnBrk="1" hangingPunct="1">
              <a:buFont typeface="Arial" panose="020B0604020202020204" pitchFamily="34" charset="0"/>
              <a:buChar char="•"/>
            </a:pPr>
            <a:r>
              <a:rPr lang="en-US" dirty="0">
                <a:latin typeface="Times New Roman" charset="0"/>
              </a:rPr>
              <a:t>Go with the inspector during the inspection. You will be able to answer any questions and possibly correct problems immediately. Tell the inspector when something can be fixed if it cannot be fixed immediately. </a:t>
            </a:r>
          </a:p>
          <a:p>
            <a:pPr marL="171450" indent="-171450" eaLnBrk="1" hangingPunct="1">
              <a:buFont typeface="Arial" panose="020B0604020202020204" pitchFamily="34" charset="0"/>
              <a:buChar char="•"/>
            </a:pPr>
            <a:r>
              <a:rPr lang="en-US" dirty="0">
                <a:latin typeface="Times New Roman" charset="0"/>
              </a:rPr>
              <a:t>As you walk with the inspector, make note of any problems pointed out. This will help you remember exactly what was said. Make it clear that you are willing to fix any problems. </a:t>
            </a:r>
          </a:p>
          <a:p>
            <a:pPr marL="171450" indent="-171450" eaLnBrk="1" hangingPunct="1">
              <a:buFont typeface="Arial" panose="020B0604020202020204" pitchFamily="34" charset="0"/>
              <a:buChar char="•"/>
            </a:pPr>
            <a:r>
              <a:rPr lang="en-US" dirty="0">
                <a:latin typeface="Times New Roman" charset="0"/>
              </a:rPr>
              <a:t>If you believe the inspector is incorrect about something, note what was mentioned. Then contact the regulatory authority if you are still unsure.</a:t>
            </a:r>
          </a:p>
          <a:p>
            <a:pPr marL="171450" indent="-171450" eaLnBrk="1" hangingPunct="1">
              <a:buFont typeface="Arial" panose="020B0604020202020204" pitchFamily="34" charset="0"/>
              <a:buChar char="•"/>
            </a:pPr>
            <a:r>
              <a:rPr lang="en-US" dirty="0">
                <a:latin typeface="Times New Roman" charset="0"/>
              </a:rPr>
              <a:t>Keep the relationship professional. Be polite and friendly, and treat inspectors with respect. Be careful about offering food, drink, or anything else that could be perceived as trying to influence the inspection report.</a:t>
            </a:r>
          </a:p>
          <a:p>
            <a:pPr marL="171450" indent="-171450" eaLnBrk="1" hangingPunct="1">
              <a:buFont typeface="Arial" panose="020B0604020202020204" pitchFamily="34" charset="0"/>
              <a:buChar char="•"/>
            </a:pPr>
            <a:r>
              <a:rPr lang="en-US" dirty="0">
                <a:latin typeface="Times New Roman" charset="0"/>
              </a:rPr>
              <a:t>You might ask the inspector why he or she is requesting certain records. If a request seems inappropriate, check with the inspector’s supervisor. You can also check with your lawyer about limits on confidential information. Remember that any records you provide will become part of the public record.</a:t>
            </a:r>
          </a:p>
        </p:txBody>
      </p:sp>
    </p:spTree>
    <p:extLst>
      <p:ext uri="{BB962C8B-B14F-4D97-AF65-F5344CB8AC3E}">
        <p14:creationId xmlns:p14="http://schemas.microsoft.com/office/powerpoint/2010/main" val="186029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7228D6-E5BA-5246-96B7-156FE36C4B26}" type="slidenum">
              <a:rPr lang="en-US">
                <a:solidFill>
                  <a:prstClr val="black"/>
                </a:solidFill>
                <a:latin typeface="Arial" charset="0"/>
              </a:rPr>
              <a:pPr/>
              <a:t>15</a:t>
            </a:fld>
            <a:endParaRPr lang="en-US" dirty="0">
              <a:solidFill>
                <a:prstClr val="black"/>
              </a:solidFill>
              <a:latin typeface="Arial" charset="0"/>
            </a:endParaRPr>
          </a:p>
        </p:txBody>
      </p:sp>
      <p:sp>
        <p:nvSpPr>
          <p:cNvPr id="777219" name="Rectangle 2"/>
          <p:cNvSpPr>
            <a:spLocks noGrp="1" noRot="1" noChangeAspect="1" noChangeArrowheads="1" noTextEdit="1"/>
          </p:cNvSpPr>
          <p:nvPr>
            <p:ph type="sldImg"/>
          </p:nvPr>
        </p:nvSpPr>
        <p:spPr>
          <a:xfrm>
            <a:off x="1144588" y="685800"/>
            <a:ext cx="4572000" cy="3429000"/>
          </a:xfrm>
          <a:ln/>
        </p:spPr>
      </p:sp>
      <p:sp>
        <p:nvSpPr>
          <p:cNvPr id="777220" name="Rectangle 3"/>
          <p:cNvSpPr>
            <a:spLocks noGrp="1" noChangeArrowheads="1"/>
          </p:cNvSpPr>
          <p:nvPr>
            <p:ph type="body" idx="1"/>
          </p:nvPr>
        </p:nvSpPr>
        <p:spPr>
          <a:xfrm>
            <a:off x="857250" y="4392431"/>
            <a:ext cx="5485158" cy="4451766"/>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After the inspection, the inspector will explain the results and the score, if one is given. Study the inspection report. Discuss any violations and time frames for correction with the inspector. You need to understand the exact nature of a violation. You should also know how a violation affects food safety, how to correct it, and whether or not the inspector will follow up.</a:t>
            </a:r>
          </a:p>
          <a:p>
            <a:pPr marL="171450" indent="-171450" eaLnBrk="1" hangingPunct="1">
              <a:buFont typeface="Arial" panose="020B0604020202020204" pitchFamily="34" charset="0"/>
              <a:buChar char="•"/>
            </a:pPr>
            <a:r>
              <a:rPr lang="en-US" dirty="0">
                <a:latin typeface="Times New Roman" charset="0"/>
              </a:rPr>
              <a:t>You will be asked to sign the inspection report. Signing it acknowledges you have received it. Follow your company’s policy regarding this issue.</a:t>
            </a:r>
          </a:p>
          <a:p>
            <a:pPr marL="171450" indent="-171450" eaLnBrk="1" hangingPunct="1">
              <a:buFont typeface="Arial" panose="020B0604020202020204" pitchFamily="34" charset="0"/>
              <a:buChar char="•"/>
            </a:pPr>
            <a:r>
              <a:rPr lang="en-US" dirty="0">
                <a:latin typeface="Times New Roman" charset="0"/>
              </a:rPr>
              <a:t>A copy of the report will then be given to you or the person in charge at the time of the inspection. Keep copies of all reports on file in the operation. You can refer to them when planning improvements and assessing operation goals. Copies of reports are also kept on file at the regulatory authority. They are public documents that may be available to anyone upon request.</a:t>
            </a:r>
          </a:p>
          <a:p>
            <a:pPr marL="171450" indent="-171450" eaLnBrk="1" hangingPunct="1">
              <a:buFont typeface="Arial" panose="020B0604020202020204" pitchFamily="34" charset="0"/>
              <a:buChar char="•"/>
            </a:pPr>
            <a:r>
              <a:rPr lang="en-US" dirty="0">
                <a:latin typeface="Times New Roman" charset="0"/>
              </a:rPr>
              <a:t>You will need to act on deficiencies within the time given by the inspector. Violations of priority items usually must be corrected within 72 hours. Violations of priority foundation items typically must be corrected within 10 calendar days.</a:t>
            </a:r>
          </a:p>
          <a:p>
            <a:pPr marL="171450" indent="-171450" eaLnBrk="1" hangingPunct="1">
              <a:buFont typeface="Arial" panose="020B0604020202020204" pitchFamily="34" charset="0"/>
              <a:buChar char="•"/>
            </a:pPr>
            <a:r>
              <a:rPr lang="en-US" dirty="0">
                <a:latin typeface="Times New Roman" charset="0"/>
              </a:rPr>
              <a:t>Determine the cause of any deficiencies by reviewing standard operating procedures. Also review the master cleaning schedule, staff training, and food handling practices. Revise current procedures or set up new ones to resolve any problems. Inform staff of the deficiencies and retrain them if needed.</a:t>
            </a:r>
          </a:p>
          <a:p>
            <a:pPr marL="171450" indent="-171450" eaLnBrk="1" hangingPunct="1">
              <a:buFont typeface="Arial" panose="020B0604020202020204" pitchFamily="34" charset="0"/>
              <a:buChar char="•"/>
            </a:pPr>
            <a:endParaRPr lang="en-US" dirty="0">
              <a:latin typeface="Times New Roman" charset="0"/>
            </a:endParaRPr>
          </a:p>
        </p:txBody>
      </p:sp>
    </p:spTree>
    <p:extLst>
      <p:ext uri="{BB962C8B-B14F-4D97-AF65-F5344CB8AC3E}">
        <p14:creationId xmlns:p14="http://schemas.microsoft.com/office/powerpoint/2010/main" val="142789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11BAD3-154B-2A43-AB50-1C38DDBBE26B}" type="slidenum">
              <a:rPr lang="en-US">
                <a:solidFill>
                  <a:prstClr val="black"/>
                </a:solidFill>
                <a:latin typeface="Arial" charset="0"/>
              </a:rPr>
              <a:pPr/>
              <a:t>16</a:t>
            </a:fld>
            <a:endParaRPr lang="en-US" dirty="0">
              <a:solidFill>
                <a:prstClr val="black"/>
              </a:solidFill>
              <a:latin typeface="Arial" charset="0"/>
            </a:endParaRPr>
          </a:p>
        </p:txBody>
      </p:sp>
      <p:sp>
        <p:nvSpPr>
          <p:cNvPr id="778243" name="Rectangle 2"/>
          <p:cNvSpPr>
            <a:spLocks noGrp="1" noRot="1" noChangeAspect="1" noChangeArrowheads="1" noTextEdit="1"/>
          </p:cNvSpPr>
          <p:nvPr>
            <p:ph type="sldImg"/>
          </p:nvPr>
        </p:nvSpPr>
        <p:spPr>
          <a:xfrm>
            <a:off x="1144588" y="685800"/>
            <a:ext cx="4572000" cy="3429000"/>
          </a:xfrm>
          <a:ln/>
        </p:spPr>
      </p:sp>
      <p:sp>
        <p:nvSpPr>
          <p:cNvPr id="778244" name="Rectangle 3"/>
          <p:cNvSpPr>
            <a:spLocks noGrp="1" noChangeArrowheads="1"/>
          </p:cNvSpPr>
          <p:nvPr>
            <p:ph type="body" idx="1"/>
          </p:nvPr>
        </p:nvSpPr>
        <p:spPr>
          <a:xfrm>
            <a:off x="857250" y="4392431"/>
            <a:ext cx="5485158" cy="411448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After careful review, an inspector might determine an operation poses an imminent health hazard to the public. In some states, he or she may ask for a voluntary closure or issue an immediate suspension of the permit to operate.</a:t>
            </a:r>
          </a:p>
          <a:p>
            <a:pPr marL="171450" indent="-171450" eaLnBrk="1" hangingPunct="1">
              <a:buFont typeface="Arial" panose="020B0604020202020204" pitchFamily="34" charset="0"/>
              <a:buChar char="•"/>
            </a:pPr>
            <a:r>
              <a:rPr lang="en-US" dirty="0">
                <a:latin typeface="Times New Roman" charset="0"/>
              </a:rPr>
              <a:t>If an operation receives a suspension, it must cease operations right away. However the owner can request a hearing if he or she believes the suspension was unjustified.</a:t>
            </a:r>
          </a:p>
          <a:p>
            <a:pPr marL="171450" indent="-171450" eaLnBrk="1" hangingPunct="1">
              <a:buFont typeface="Arial" panose="020B0604020202020204" pitchFamily="34" charset="0"/>
              <a:buChar char="•"/>
            </a:pPr>
            <a:r>
              <a:rPr lang="en-US" dirty="0">
                <a:latin typeface="Times New Roman" charset="0"/>
              </a:rPr>
              <a:t>The suspension order may be posted at a public entrance to the operation. This is not required if the operation closes voluntarily. Regulations vary among different authorities. To reinstate a permit to operate, the operation must eliminate the hazards causing the suspension. Then it needs to pass a reinspection and receive written approval to reopen. </a:t>
            </a:r>
            <a:endParaRPr lang="en-US" b="1" dirty="0">
              <a:latin typeface="Times New Roman" charset="0"/>
            </a:endParaRPr>
          </a:p>
        </p:txBody>
      </p:sp>
    </p:spTree>
    <p:extLst>
      <p:ext uri="{BB962C8B-B14F-4D97-AF65-F5344CB8AC3E}">
        <p14:creationId xmlns:p14="http://schemas.microsoft.com/office/powerpoint/2010/main" val="397868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DC02908-532F-9F40-9F95-D84F35804AFF}" type="slidenum">
              <a:rPr lang="en-US">
                <a:solidFill>
                  <a:prstClr val="black"/>
                </a:solidFill>
                <a:latin typeface="Arial" charset="0"/>
              </a:rPr>
              <a:pPr/>
              <a:t>17</a:t>
            </a:fld>
            <a:endParaRPr lang="en-US" dirty="0">
              <a:solidFill>
                <a:prstClr val="black"/>
              </a:solidFill>
              <a:latin typeface="Arial" charset="0"/>
            </a:endParaRPr>
          </a:p>
        </p:txBody>
      </p:sp>
      <p:sp>
        <p:nvSpPr>
          <p:cNvPr id="779267"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p:txBody>
          <a:bodyPr/>
          <a:lstStyle/>
          <a:p>
            <a:r>
              <a:rPr lang="en-US" b="1" dirty="0"/>
              <a:t>Instructor Notes</a:t>
            </a:r>
          </a:p>
          <a:p>
            <a:pPr marL="171450" indent="-171450">
              <a:buFont typeface="Arial" panose="020B0604020202020204" pitchFamily="34" charset="0"/>
              <a:buChar char="•"/>
            </a:pPr>
            <a:r>
              <a:rPr lang="en-US" dirty="0"/>
              <a:t>Well-managed operations perform frequent self-inspections to keep food safe. These are done in addition to—and more often than—regulatory inspections. They can be conducted in-house or by a third-party organization.</a:t>
            </a:r>
          </a:p>
          <a:p>
            <a:pPr marL="171450" indent="-171450">
              <a:buFont typeface="Arial" panose="020B0604020202020204" pitchFamily="34" charset="0"/>
              <a:buChar char="•"/>
            </a:pPr>
            <a:r>
              <a:rPr lang="en-US" dirty="0"/>
              <a:t>Strive to exceed the standards of your regulatory authority. This will help you do well on inspections. Your guests will also recognize your commitment to food safety.</a:t>
            </a:r>
          </a:p>
        </p:txBody>
      </p:sp>
    </p:spTree>
    <p:extLst>
      <p:ext uri="{BB962C8B-B14F-4D97-AF65-F5344CB8AC3E}">
        <p14:creationId xmlns:p14="http://schemas.microsoft.com/office/powerpoint/2010/main" val="2080135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11BAD3-154B-2A43-AB50-1C38DDBBE26B}" type="slidenum">
              <a:rPr lang="en-US">
                <a:solidFill>
                  <a:prstClr val="black"/>
                </a:solidFill>
                <a:latin typeface="Arial" charset="0"/>
              </a:rPr>
              <a:pPr/>
              <a:t>18</a:t>
            </a:fld>
            <a:endParaRPr lang="en-US" dirty="0">
              <a:solidFill>
                <a:prstClr val="black"/>
              </a:solidFill>
              <a:latin typeface="Arial" charset="0"/>
            </a:endParaRPr>
          </a:p>
        </p:txBody>
      </p:sp>
      <p:sp>
        <p:nvSpPr>
          <p:cNvPr id="778243" name="Rectangle 2"/>
          <p:cNvSpPr>
            <a:spLocks noGrp="1" noRot="1" noChangeAspect="1" noChangeArrowheads="1" noTextEdit="1"/>
          </p:cNvSpPr>
          <p:nvPr>
            <p:ph type="sldImg"/>
          </p:nvPr>
        </p:nvSpPr>
        <p:spPr>
          <a:xfrm>
            <a:off x="1144588" y="685800"/>
            <a:ext cx="4572000" cy="3429000"/>
          </a:xfrm>
          <a:ln/>
        </p:spPr>
      </p:sp>
      <p:sp>
        <p:nvSpPr>
          <p:cNvPr id="778244" name="Rectangle 3"/>
          <p:cNvSpPr>
            <a:spLocks noGrp="1" noChangeArrowheads="1"/>
          </p:cNvSpPr>
          <p:nvPr>
            <p:ph type="body" idx="1"/>
          </p:nvPr>
        </p:nvSpPr>
        <p:spPr>
          <a:xfrm>
            <a:off x="857250" y="4392431"/>
            <a:ext cx="5485158" cy="411448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marL="171450" indent="-171450" eaLnBrk="1" hangingPunct="1">
              <a:buFont typeface="Arial" panose="020B0604020202020204" pitchFamily="34" charset="0"/>
              <a:buChar char="•"/>
            </a:pPr>
            <a:r>
              <a:rPr lang="en-US" dirty="0">
                <a:latin typeface="Times New Roman" charset="0"/>
              </a:rPr>
              <a:t>Few professions have devoted as much effort to self-regulation as the restaurant and foodservice and food-processing industries. Scientific and trade associations, manufacturing firms, and foodservice corporations have made voluntary efforts to raise industry standards through research, education, and cooperation with government.</a:t>
            </a:r>
          </a:p>
          <a:p>
            <a:pPr marL="171450" indent="-171450" eaLnBrk="1" hangingPunct="1">
              <a:buFont typeface="Arial" panose="020B0604020202020204" pitchFamily="34" charset="0"/>
              <a:buChar char="•"/>
            </a:pPr>
            <a:r>
              <a:rPr lang="en-US" dirty="0">
                <a:latin typeface="Times New Roman" charset="0"/>
              </a:rPr>
              <a:t>These organizations have recommended legislative policy, sponsored uniform enforcement procedures, and provided educational opportunities. </a:t>
            </a:r>
          </a:p>
        </p:txBody>
      </p:sp>
    </p:spTree>
    <p:extLst>
      <p:ext uri="{BB962C8B-B14F-4D97-AF65-F5344CB8AC3E}">
        <p14:creationId xmlns:p14="http://schemas.microsoft.com/office/powerpoint/2010/main" val="29428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90A207-A54E-464F-989C-62905C46717E}" type="slidenum">
              <a:rPr lang="en-US">
                <a:solidFill>
                  <a:prstClr val="black"/>
                </a:solidFill>
                <a:latin typeface="Arial" charset="0"/>
                <a:ea typeface="ＭＳ Ｐゴシック" charset="0"/>
                <a:cs typeface="ＭＳ Ｐゴシック" charset="0"/>
              </a:rPr>
              <a:pPr/>
              <a:t>2</a:t>
            </a:fld>
            <a:endParaRPr lang="en-US" dirty="0">
              <a:solidFill>
                <a:prstClr val="black"/>
              </a:solidFill>
              <a:latin typeface="Arial" charset="0"/>
              <a:ea typeface="ＭＳ Ｐゴシック" charset="0"/>
              <a:cs typeface="ＭＳ Ｐゴシック" charset="0"/>
            </a:endParaRPr>
          </a:p>
        </p:txBody>
      </p:sp>
      <p:sp>
        <p:nvSpPr>
          <p:cNvPr id="412675" name="Rectangle 2"/>
          <p:cNvSpPr>
            <a:spLocks noGrp="1" noRot="1" noChangeAspect="1" noChangeArrowheads="1" noTextEdit="1"/>
          </p:cNvSpPr>
          <p:nvPr>
            <p:ph type="sldImg"/>
          </p:nvPr>
        </p:nvSpPr>
        <p:spPr>
          <a:xfrm>
            <a:off x="1143000" y="687388"/>
            <a:ext cx="4572000" cy="3429000"/>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423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491C98-1336-DC46-8A50-D8284544576C}" type="slidenum">
              <a:rPr lang="en-US">
                <a:solidFill>
                  <a:prstClr val="black"/>
                </a:solidFill>
                <a:latin typeface="Arial" charset="0"/>
                <a:ea typeface="ＭＳ Ｐゴシック" charset="0"/>
                <a:cs typeface="ＭＳ Ｐゴシック" charset="0"/>
              </a:rPr>
              <a:pPr/>
              <a:t>3</a:t>
            </a:fld>
            <a:endParaRPr lang="en-US" dirty="0">
              <a:solidFill>
                <a:prstClr val="black"/>
              </a:solidFill>
              <a:latin typeface="Arial" charset="0"/>
              <a:ea typeface="ＭＳ Ｐゴシック" charset="0"/>
              <a:cs typeface="ＭＳ Ｐゴシック" charset="0"/>
            </a:endParaRPr>
          </a:p>
        </p:txBody>
      </p:sp>
      <p:sp>
        <p:nvSpPr>
          <p:cNvPr id="77209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cs typeface="Times New Roman" charset="0"/>
              </a:rPr>
              <a:t>Instructor Notes</a:t>
            </a:r>
            <a:r>
              <a:rPr lang="en-US" b="1" dirty="0">
                <a:solidFill>
                  <a:srgbClr val="FF3300"/>
                </a:solidFill>
                <a:latin typeface="Times New Roman" charset="0"/>
                <a:ea typeface="+mn-ea"/>
              </a:rPr>
              <a:t> </a:t>
            </a:r>
            <a:endParaRPr lang="en-US" dirty="0">
              <a:latin typeface="Times New Roman" charset="0"/>
              <a:ea typeface="+mn-ea"/>
            </a:endParaRPr>
          </a:p>
          <a:p>
            <a:pPr marL="171450" indent="-171450" eaLnBrk="1" hangingPunct="1">
              <a:buFont typeface="Arial" panose="020B0604020202020204" pitchFamily="34" charset="0"/>
              <a:buChar char="•"/>
              <a:defRPr/>
            </a:pPr>
            <a:r>
              <a:rPr lang="en-US" dirty="0">
                <a:latin typeface="Times New Roman" charset="0"/>
                <a:ea typeface="+mn-ea"/>
              </a:rPr>
              <a:t>Several government agencies take leading roles in the prevention of foodborne illness in the United States.</a:t>
            </a:r>
          </a:p>
          <a:p>
            <a:pPr marL="171450" indent="-171450" eaLnBrk="1" hangingPunct="1">
              <a:buFont typeface="Arial" panose="020B0604020202020204" pitchFamily="34" charset="0"/>
              <a:buChar char="•"/>
              <a:defRPr/>
            </a:pPr>
            <a:r>
              <a:rPr lang="en-US" dirty="0">
                <a:latin typeface="Times New Roman" charset="0"/>
                <a:ea typeface="+mn-ea"/>
              </a:rPr>
              <a:t>The </a:t>
            </a:r>
            <a:r>
              <a:rPr lang="en-US" i="0" dirty="0">
                <a:latin typeface="Times New Roman" charset="0"/>
                <a:ea typeface="+mn-ea"/>
              </a:rPr>
              <a:t>FDA</a:t>
            </a:r>
            <a:r>
              <a:rPr lang="en-US" i="1" dirty="0">
                <a:latin typeface="Times New Roman" charset="0"/>
                <a:ea typeface="+mn-ea"/>
              </a:rPr>
              <a:t> Food Code</a:t>
            </a:r>
            <a:r>
              <a:rPr lang="en-US" dirty="0">
                <a:latin typeface="Times New Roman" charset="0"/>
                <a:ea typeface="+mn-ea"/>
              </a:rPr>
              <a:t> provides recommendations for food safety regulations. </a:t>
            </a:r>
          </a:p>
        </p:txBody>
      </p:sp>
    </p:spTree>
    <p:extLst>
      <p:ext uri="{BB962C8B-B14F-4D97-AF65-F5344CB8AC3E}">
        <p14:creationId xmlns:p14="http://schemas.microsoft.com/office/powerpoint/2010/main" val="340624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B44DE2-C69B-614B-BB09-44E5DAC445C4}" type="slidenum">
              <a:rPr lang="en-US">
                <a:solidFill>
                  <a:prstClr val="black"/>
                </a:solidFill>
                <a:latin typeface="Arial" charset="0"/>
              </a:rPr>
              <a:pPr/>
              <a:t>4</a:t>
            </a:fld>
            <a:endParaRPr lang="en-US" dirty="0">
              <a:solidFill>
                <a:prstClr val="black"/>
              </a:solidFill>
              <a:latin typeface="Arial" charset="0"/>
            </a:endParaRPr>
          </a:p>
        </p:txBody>
      </p:sp>
      <p:sp>
        <p:nvSpPr>
          <p:cNvPr id="773123" name="Rectangle 2"/>
          <p:cNvSpPr>
            <a:spLocks noGrp="1" noRot="1" noChangeAspect="1" noChangeArrowheads="1" noTextEdit="1"/>
          </p:cNvSpPr>
          <p:nvPr>
            <p:ph type="sldImg"/>
          </p:nvPr>
        </p:nvSpPr>
        <p:spPr>
          <a:xfrm>
            <a:off x="1144588" y="685800"/>
            <a:ext cx="4572000" cy="3429000"/>
          </a:xfrm>
          <a:ln/>
        </p:spPr>
      </p:sp>
      <p:sp>
        <p:nvSpPr>
          <p:cNvPr id="773124" name="Rectangle 3"/>
          <p:cNvSpPr>
            <a:spLocks noGrp="1" noChangeArrowheads="1"/>
          </p:cNvSpPr>
          <p:nvPr>
            <p:ph type="body" idx="1"/>
          </p:nvPr>
        </p:nvSpPr>
        <p:spPr>
          <a:xfrm>
            <a:off x="851038" y="4392431"/>
            <a:ext cx="5485158" cy="411448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a:t>
            </a:r>
            <a:r>
              <a:rPr lang="en-US" i="1" dirty="0">
                <a:latin typeface="Times New Roman" charset="0"/>
              </a:rPr>
              <a:t>Food Code </a:t>
            </a:r>
            <a:r>
              <a:rPr lang="en-US" dirty="0">
                <a:latin typeface="Times New Roman" charset="0"/>
              </a:rPr>
              <a:t>is a science-based code that provides recommendations for food safety regulations. The </a:t>
            </a:r>
            <a:r>
              <a:rPr lang="en-US" i="1" dirty="0">
                <a:latin typeface="Times New Roman" charset="0"/>
              </a:rPr>
              <a:t>Food Code </a:t>
            </a:r>
            <a:r>
              <a:rPr lang="en-US" dirty="0">
                <a:latin typeface="Times New Roman" charset="0"/>
              </a:rPr>
              <a:t>was created for city, county, state, and tribal agencies. These agencies regulate foodservice for the groups shown on the slide. </a:t>
            </a:r>
          </a:p>
          <a:p>
            <a:pPr marL="112163" indent="-112163">
              <a:buFontTx/>
              <a:buChar char="•"/>
            </a:pPr>
            <a:r>
              <a:rPr lang="en-US" dirty="0">
                <a:latin typeface="Times New Roman" charset="0"/>
              </a:rPr>
              <a:t>Although the FDA recommends that states adopt its published </a:t>
            </a:r>
            <a:r>
              <a:rPr lang="en-US" i="1" dirty="0">
                <a:latin typeface="Times New Roman" charset="0"/>
              </a:rPr>
              <a:t>Food Code</a:t>
            </a:r>
            <a:r>
              <a:rPr lang="en-US" dirty="0">
                <a:latin typeface="Times New Roman" charset="0"/>
              </a:rPr>
              <a:t>, it cannot require it. The FDA also provides technical support and training. This is available for industry and regulatory agencies.</a:t>
            </a:r>
          </a:p>
          <a:p>
            <a:pPr marL="112163" indent="-112163">
              <a:lnSpc>
                <a:spcPct val="80000"/>
              </a:lnSpc>
              <a:spcBef>
                <a:spcPct val="50000"/>
              </a:spcBef>
            </a:pPr>
            <a:endParaRPr lang="en-US" dirty="0">
              <a:latin typeface="Times New Roman" charset="0"/>
              <a:cs typeface="Times New Roman" charset="0"/>
            </a:endParaRPr>
          </a:p>
        </p:txBody>
      </p:sp>
    </p:spTree>
    <p:extLst>
      <p:ext uri="{BB962C8B-B14F-4D97-AF65-F5344CB8AC3E}">
        <p14:creationId xmlns:p14="http://schemas.microsoft.com/office/powerpoint/2010/main" val="25445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491C98-1336-DC46-8A50-D8284544576C}" type="slidenum">
              <a:rPr lang="en-US">
                <a:solidFill>
                  <a:prstClr val="black"/>
                </a:solidFill>
                <a:latin typeface="Arial" charset="0"/>
                <a:ea typeface="ＭＳ Ｐゴシック" charset="0"/>
                <a:cs typeface="ＭＳ Ｐゴシック" charset="0"/>
              </a:rPr>
              <a:pPr/>
              <a:t>5</a:t>
            </a:fld>
            <a:endParaRPr lang="en-US" dirty="0">
              <a:solidFill>
                <a:prstClr val="black"/>
              </a:solidFill>
              <a:latin typeface="Arial" charset="0"/>
              <a:ea typeface="ＭＳ Ｐゴシック" charset="0"/>
              <a:cs typeface="ＭＳ Ｐゴシック" charset="0"/>
            </a:endParaRPr>
          </a:p>
        </p:txBody>
      </p:sp>
      <p:sp>
        <p:nvSpPr>
          <p:cNvPr id="77209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mn-ea"/>
            </a:endParaRPr>
          </a:p>
        </p:txBody>
      </p:sp>
    </p:spTree>
    <p:extLst>
      <p:ext uri="{BB962C8B-B14F-4D97-AF65-F5344CB8AC3E}">
        <p14:creationId xmlns:p14="http://schemas.microsoft.com/office/powerpoint/2010/main" val="392085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491C98-1336-DC46-8A50-D8284544576C}" type="slidenum">
              <a:rPr lang="en-US">
                <a:solidFill>
                  <a:prstClr val="black"/>
                </a:solidFill>
                <a:latin typeface="Arial" charset="0"/>
                <a:ea typeface="ＭＳ Ｐゴシック" charset="0"/>
                <a:cs typeface="ＭＳ Ｐゴシック" charset="0"/>
              </a:rPr>
              <a:pPr/>
              <a:t>6</a:t>
            </a:fld>
            <a:endParaRPr lang="en-US" dirty="0">
              <a:solidFill>
                <a:prstClr val="black"/>
              </a:solidFill>
              <a:latin typeface="Arial" charset="0"/>
              <a:ea typeface="ＭＳ Ｐゴシック" charset="0"/>
              <a:cs typeface="ＭＳ Ｐゴシック" charset="0"/>
            </a:endParaRPr>
          </a:p>
        </p:txBody>
      </p:sp>
      <p:sp>
        <p:nvSpPr>
          <p:cNvPr id="77209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mn-ea"/>
            </a:endParaRPr>
          </a:p>
        </p:txBody>
      </p:sp>
    </p:spTree>
    <p:extLst>
      <p:ext uri="{BB962C8B-B14F-4D97-AF65-F5344CB8AC3E}">
        <p14:creationId xmlns:p14="http://schemas.microsoft.com/office/powerpoint/2010/main" val="398160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491C98-1336-DC46-8A50-D8284544576C}" type="slidenum">
              <a:rPr lang="en-US">
                <a:solidFill>
                  <a:prstClr val="black"/>
                </a:solidFill>
                <a:latin typeface="Arial" charset="0"/>
                <a:ea typeface="ＭＳ Ｐゴシック" charset="0"/>
                <a:cs typeface="ＭＳ Ｐゴシック" charset="0"/>
              </a:rPr>
              <a:pPr/>
              <a:t>7</a:t>
            </a:fld>
            <a:endParaRPr lang="en-US" dirty="0">
              <a:solidFill>
                <a:prstClr val="black"/>
              </a:solidFill>
              <a:latin typeface="Arial" charset="0"/>
              <a:ea typeface="ＭＳ Ｐゴシック" charset="0"/>
              <a:cs typeface="ＭＳ Ｐゴシック" charset="0"/>
            </a:endParaRPr>
          </a:p>
        </p:txBody>
      </p:sp>
      <p:sp>
        <p:nvSpPr>
          <p:cNvPr id="77209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mn-ea"/>
            </a:endParaRPr>
          </a:p>
        </p:txBody>
      </p:sp>
    </p:spTree>
    <p:extLst>
      <p:ext uri="{BB962C8B-B14F-4D97-AF65-F5344CB8AC3E}">
        <p14:creationId xmlns:p14="http://schemas.microsoft.com/office/powerpoint/2010/main" val="285136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07872C3-12FE-7A4A-B0A1-9B8428747CE5}" type="slidenum">
              <a:rPr lang="en-US">
                <a:solidFill>
                  <a:prstClr val="black"/>
                </a:solidFill>
                <a:latin typeface="Arial" charset="0"/>
              </a:rPr>
              <a:pPr/>
              <a:t>8</a:t>
            </a:fld>
            <a:endParaRPr lang="en-US" dirty="0">
              <a:solidFill>
                <a:prstClr val="black"/>
              </a:solidFill>
              <a:latin typeface="Arial" charset="0"/>
            </a:endParaRPr>
          </a:p>
        </p:txBody>
      </p:sp>
      <p:sp>
        <p:nvSpPr>
          <p:cNvPr id="774147" name="Rectangle 2"/>
          <p:cNvSpPr>
            <a:spLocks noGrp="1" noRot="1" noChangeAspect="1" noChangeArrowheads="1" noTextEdit="1"/>
          </p:cNvSpPr>
          <p:nvPr>
            <p:ph type="sldImg"/>
          </p:nvPr>
        </p:nvSpPr>
        <p:spPr>
          <a:xfrm>
            <a:off x="1144588" y="685800"/>
            <a:ext cx="4572000" cy="3429000"/>
          </a:xfrm>
          <a:ln/>
        </p:spPr>
      </p:sp>
      <p:sp>
        <p:nvSpPr>
          <p:cNvPr id="774148" name="Rectangle 3"/>
          <p:cNvSpPr>
            <a:spLocks noGrp="1" noChangeArrowheads="1"/>
          </p:cNvSpPr>
          <p:nvPr>
            <p:ph type="body" idx="1"/>
          </p:nvPr>
        </p:nvSpPr>
        <p:spPr>
          <a:xfrm>
            <a:off x="857250" y="4395555"/>
            <a:ext cx="5314329" cy="4223790"/>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marL="171450" indent="-171450" eaLnBrk="1" hangingPunct="1">
              <a:buFont typeface="Arial" panose="020B0604020202020204" pitchFamily="34" charset="0"/>
              <a:buChar char="•"/>
            </a:pPr>
            <a:r>
              <a:rPr lang="en-US" dirty="0">
                <a:latin typeface="Times New Roman" charset="0"/>
              </a:rPr>
              <a:t>Regulatory authorities have many responsibilities. Here are some of the responsibilities related to food safety.</a:t>
            </a:r>
          </a:p>
          <a:p>
            <a:pPr eaLnBrk="1" hangingPunct="1"/>
            <a:endParaRPr lang="en-US" dirty="0">
              <a:latin typeface="Times New Roman" charset="0"/>
            </a:endParaRPr>
          </a:p>
        </p:txBody>
      </p:sp>
    </p:spTree>
    <p:extLst>
      <p:ext uri="{BB962C8B-B14F-4D97-AF65-F5344CB8AC3E}">
        <p14:creationId xmlns:p14="http://schemas.microsoft.com/office/powerpoint/2010/main" val="428379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07872C3-12FE-7A4A-B0A1-9B8428747CE5}" type="slidenum">
              <a:rPr lang="en-US">
                <a:solidFill>
                  <a:prstClr val="black"/>
                </a:solidFill>
                <a:latin typeface="Arial" charset="0"/>
              </a:rPr>
              <a:pPr/>
              <a:t>9</a:t>
            </a:fld>
            <a:endParaRPr lang="en-US" dirty="0">
              <a:solidFill>
                <a:prstClr val="black"/>
              </a:solidFill>
              <a:latin typeface="Arial" charset="0"/>
            </a:endParaRPr>
          </a:p>
        </p:txBody>
      </p:sp>
      <p:sp>
        <p:nvSpPr>
          <p:cNvPr id="774147" name="Rectangle 2"/>
          <p:cNvSpPr>
            <a:spLocks noGrp="1" noRot="1" noChangeAspect="1" noChangeArrowheads="1" noTextEdit="1"/>
          </p:cNvSpPr>
          <p:nvPr>
            <p:ph type="sldImg"/>
          </p:nvPr>
        </p:nvSpPr>
        <p:spPr>
          <a:xfrm>
            <a:off x="1144588" y="685800"/>
            <a:ext cx="4572000" cy="3429000"/>
          </a:xfrm>
          <a:ln/>
        </p:spPr>
      </p:sp>
      <p:sp>
        <p:nvSpPr>
          <p:cNvPr id="774148" name="Rectangle 3"/>
          <p:cNvSpPr>
            <a:spLocks noGrp="1" noChangeArrowheads="1"/>
          </p:cNvSpPr>
          <p:nvPr>
            <p:ph type="body" idx="1"/>
          </p:nvPr>
        </p:nvSpPr>
        <p:spPr>
          <a:xfrm>
            <a:off x="857250" y="4395555"/>
            <a:ext cx="5314329" cy="4223790"/>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marL="171450" indent="-171450" eaLnBrk="1" hangingPunct="1">
              <a:buFont typeface="Arial" panose="020B0604020202020204" pitchFamily="34" charset="0"/>
              <a:buChar char="•"/>
            </a:pPr>
            <a:r>
              <a:rPr lang="en-US" dirty="0">
                <a:latin typeface="Times New Roman" charset="0"/>
              </a:rPr>
              <a:t>Food codes may differ from the </a:t>
            </a:r>
            <a:r>
              <a:rPr lang="en-US" i="1" dirty="0">
                <a:latin typeface="Times New Roman" charset="0"/>
              </a:rPr>
              <a:t>FDA Food Code</a:t>
            </a:r>
            <a:r>
              <a:rPr lang="en-US" dirty="0">
                <a:latin typeface="Times New Roman" charset="0"/>
              </a:rPr>
              <a:t>, because state and local agencies are not required to adopt it. In fact, food codes differ widely from one state or locality to another. For example, some regulatory authorities require hot-holding food temperatures to be 140˚F (60˚C) or higher, while others require 135˚F (57˚C) or higher. This can frustrate efforts by the industry to establish uniform food safety standards. Foodservice managers therefore need to consult with their regulatory authorities to find out which regulations apply to their operations.</a:t>
            </a:r>
          </a:p>
          <a:p>
            <a:pPr marL="171450" indent="-171450" eaLnBrk="1" hangingPunct="1">
              <a:buFont typeface="Arial" panose="020B0604020202020204" pitchFamily="34" charset="0"/>
              <a:buChar char="•"/>
            </a:pPr>
            <a:r>
              <a:rPr lang="en-US" dirty="0">
                <a:latin typeface="Times New Roman" charset="0"/>
              </a:rPr>
              <a:t>Managers need to be familiar with the authorities and their enforcement system. </a:t>
            </a:r>
          </a:p>
          <a:p>
            <a:pPr marL="171450" indent="-171450" eaLnBrk="1" hangingPunct="1">
              <a:buFont typeface="Arial" panose="020B0604020202020204" pitchFamily="34" charset="0"/>
              <a:buChar char="•"/>
            </a:pPr>
            <a:r>
              <a:rPr lang="en-US" dirty="0">
                <a:latin typeface="Times New Roman" charset="0"/>
              </a:rPr>
              <a:t>State and local health inspectors (also called sanitarians, health officials, or environmental health specialists) conduct restaurant and foodservice inspections in most states. Most health inspectors are trained in food safety, sanitation, and public-health principles.</a:t>
            </a:r>
          </a:p>
          <a:p>
            <a:pPr eaLnBrk="1" hangingPunct="1"/>
            <a:endParaRPr lang="en-US" dirty="0">
              <a:latin typeface="Times New Roman" charset="0"/>
            </a:endParaRPr>
          </a:p>
        </p:txBody>
      </p:sp>
    </p:spTree>
    <p:extLst>
      <p:ext uri="{BB962C8B-B14F-4D97-AF65-F5344CB8AC3E}">
        <p14:creationId xmlns:p14="http://schemas.microsoft.com/office/powerpoint/2010/main" val="2060454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37.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3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4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5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5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5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5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5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6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6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6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6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6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7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7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7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7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7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8869985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37351806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0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6" name="Picture 10"/>
          <p:cNvPicPr>
            <a:picLocks noChangeAspect="1"/>
          </p:cNvPicPr>
          <p:nvPr userDrawn="1"/>
        </p:nvPicPr>
        <p:blipFill rotWithShape="1">
          <a:blip r:embed="rId3" cstate="hqprint">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chap2.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15000" y="928192"/>
            <a:ext cx="2431024" cy="1324966"/>
          </a:xfrm>
          <a:prstGeom prst="rect">
            <a:avLst/>
          </a:prstGeom>
        </p:spPr>
      </p:pic>
    </p:spTree>
    <p:extLst>
      <p:ext uri="{BB962C8B-B14F-4D97-AF65-F5344CB8AC3E}">
        <p14:creationId xmlns:p14="http://schemas.microsoft.com/office/powerpoint/2010/main" val="274244308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6"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8467"/>
            <a:ext cx="528127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chap3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24137" y="927446"/>
            <a:ext cx="3099267" cy="1720535"/>
          </a:xfrm>
          <a:prstGeom prst="rect">
            <a:avLst/>
          </a:prstGeom>
        </p:spPr>
      </p:pic>
    </p:spTree>
    <p:extLst>
      <p:ext uri="{BB962C8B-B14F-4D97-AF65-F5344CB8AC3E}">
        <p14:creationId xmlns:p14="http://schemas.microsoft.com/office/powerpoint/2010/main" val="6649212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a:ext>
            </a:extLst>
          </a:blip>
          <a:srcRect t="47856"/>
          <a:stretch/>
        </p:blipFill>
        <p:spPr>
          <a:xfrm>
            <a:off x="5692906" y="1607820"/>
            <a:ext cx="2162377" cy="646894"/>
          </a:xfrm>
          <a:prstGeom prst="rect">
            <a:avLst/>
          </a:prstGeom>
        </p:spPr>
      </p:pic>
      <p:pic>
        <p:nvPicPr>
          <p:cNvPr id="6" name="Picture 5"/>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5638800" y="1023771"/>
            <a:ext cx="501363" cy="584049"/>
          </a:xfrm>
          <a:prstGeom prst="rect">
            <a:avLst/>
          </a:prstGeom>
        </p:spPr>
      </p:pic>
    </p:spTree>
    <p:extLst>
      <p:ext uri="{BB962C8B-B14F-4D97-AF65-F5344CB8AC3E}">
        <p14:creationId xmlns:p14="http://schemas.microsoft.com/office/powerpoint/2010/main" val="13942630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467" y="-8467"/>
            <a:ext cx="5295939"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t="47320"/>
          <a:stretch/>
        </p:blipFill>
        <p:spPr>
          <a:xfrm>
            <a:off x="5638800" y="1605357"/>
            <a:ext cx="2780749" cy="647473"/>
          </a:xfrm>
          <a:prstGeom prst="rect">
            <a:avLst/>
          </a:prstGeom>
        </p:spPr>
      </p:pic>
      <p:pic>
        <p:nvPicPr>
          <p:cNvPr id="6" name="Picture 5"/>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5709634" y="1016680"/>
            <a:ext cx="451134" cy="577976"/>
          </a:xfrm>
          <a:prstGeom prst="rect">
            <a:avLst/>
          </a:prstGeom>
        </p:spPr>
      </p:pic>
    </p:spTree>
    <p:extLst>
      <p:ext uri="{BB962C8B-B14F-4D97-AF65-F5344CB8AC3E}">
        <p14:creationId xmlns:p14="http://schemas.microsoft.com/office/powerpoint/2010/main" val="196624374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6"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641" y="0"/>
            <a:ext cx="528127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hap6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89080" y="929209"/>
            <a:ext cx="2749784" cy="1801185"/>
          </a:xfrm>
          <a:prstGeom prst="rect">
            <a:avLst/>
          </a:prstGeom>
        </p:spPr>
      </p:pic>
    </p:spTree>
    <p:extLst>
      <p:ext uri="{BB962C8B-B14F-4D97-AF65-F5344CB8AC3E}">
        <p14:creationId xmlns:p14="http://schemas.microsoft.com/office/powerpoint/2010/main" val="323871381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7" name="Picture 10"/>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chap7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16820" y="957805"/>
            <a:ext cx="2757465" cy="1359530"/>
          </a:xfrm>
          <a:prstGeom prst="rect">
            <a:avLst/>
          </a:prstGeom>
        </p:spPr>
      </p:pic>
    </p:spTree>
    <p:extLst>
      <p:ext uri="{BB962C8B-B14F-4D97-AF65-F5344CB8AC3E}">
        <p14:creationId xmlns:p14="http://schemas.microsoft.com/office/powerpoint/2010/main" val="29165454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descr="CBIntro_8_REC_PineppleMangoSalsa_0624_05_035.jp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5304751" cy="6858000"/>
          </a:xfrm>
          <a:prstGeom prst="rect">
            <a:avLst/>
          </a:prstGeom>
        </p:spPr>
      </p:pic>
      <p:pic>
        <p:nvPicPr>
          <p:cNvPr id="4" name="Picture 3" descr="chap8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7720" y="927024"/>
            <a:ext cx="2761305" cy="1390254"/>
          </a:xfrm>
          <a:prstGeom prst="rect">
            <a:avLst/>
          </a:prstGeom>
        </p:spPr>
      </p:pic>
    </p:spTree>
    <p:extLst>
      <p:ext uri="{BB962C8B-B14F-4D97-AF65-F5344CB8AC3E}">
        <p14:creationId xmlns:p14="http://schemas.microsoft.com/office/powerpoint/2010/main" val="41811801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descr="chap9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7720" y="953969"/>
            <a:ext cx="2722900" cy="1298082"/>
          </a:xfrm>
          <a:prstGeom prst="rect">
            <a:avLst/>
          </a:prstGeom>
        </p:spPr>
      </p:pic>
    </p:spTree>
    <p:extLst>
      <p:ext uri="{BB962C8B-B14F-4D97-AF65-F5344CB8AC3E}">
        <p14:creationId xmlns:p14="http://schemas.microsoft.com/office/powerpoint/2010/main" val="41638986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528747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4" name="Picture 3" descr="chap10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00759" y="930720"/>
            <a:ext cx="2185233" cy="1766621"/>
          </a:xfrm>
          <a:prstGeom prst="rect">
            <a:avLst/>
          </a:prstGeom>
        </p:spPr>
      </p:pic>
    </p:spTree>
    <p:extLst>
      <p:ext uri="{BB962C8B-B14F-4D97-AF65-F5344CB8AC3E}">
        <p14:creationId xmlns:p14="http://schemas.microsoft.com/office/powerpoint/2010/main" val="368794762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25220366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6" name="Picture 10"/>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hap11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3192" y="947856"/>
            <a:ext cx="2434864" cy="1374892"/>
          </a:xfrm>
          <a:prstGeom prst="rect">
            <a:avLst/>
          </a:prstGeom>
        </p:spPr>
      </p:pic>
    </p:spTree>
    <p:extLst>
      <p:ext uri="{BB962C8B-B14F-4D97-AF65-F5344CB8AC3E}">
        <p14:creationId xmlns:p14="http://schemas.microsoft.com/office/powerpoint/2010/main" val="2847226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0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t="45273" b="-1"/>
          <a:stretch/>
        </p:blipFill>
        <p:spPr>
          <a:xfrm>
            <a:off x="5664336" y="1606550"/>
            <a:ext cx="2120129" cy="712576"/>
          </a:xfrm>
          <a:prstGeom prst="rect">
            <a:avLst/>
          </a:prstGeom>
        </p:spPr>
      </p:pic>
      <p:pic>
        <p:nvPicPr>
          <p:cNvPr id="3" name="Picture 2" descr="chap12_title.png"/>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5679920" y="928539"/>
            <a:ext cx="773387" cy="655786"/>
          </a:xfrm>
          <a:prstGeom prst="rect">
            <a:avLst/>
          </a:prstGeom>
        </p:spPr>
      </p:pic>
    </p:spTree>
    <p:extLst>
      <p:ext uri="{BB962C8B-B14F-4D97-AF65-F5344CB8AC3E}">
        <p14:creationId xmlns:p14="http://schemas.microsoft.com/office/powerpoint/2010/main" val="419970307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b="-2"/>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4" name="Picture 3" descr="chap13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43953" y="926609"/>
            <a:ext cx="2427183" cy="1390254"/>
          </a:xfrm>
          <a:prstGeom prst="rect">
            <a:avLst/>
          </a:prstGeom>
        </p:spPr>
      </p:pic>
    </p:spTree>
    <p:extLst>
      <p:ext uri="{BB962C8B-B14F-4D97-AF65-F5344CB8AC3E}">
        <p14:creationId xmlns:p14="http://schemas.microsoft.com/office/powerpoint/2010/main" val="20496062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6" name="Picture 5" descr="chap14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04636" y="917060"/>
            <a:ext cx="2308128" cy="1709014"/>
          </a:xfrm>
          <a:prstGeom prst="rect">
            <a:avLst/>
          </a:prstGeom>
        </p:spPr>
      </p:pic>
    </p:spTree>
    <p:extLst>
      <p:ext uri="{BB962C8B-B14F-4D97-AF65-F5344CB8AC3E}">
        <p14:creationId xmlns:p14="http://schemas.microsoft.com/office/powerpoint/2010/main" val="32664797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descr="chap15_titl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70596" y="948030"/>
            <a:ext cx="2427183" cy="1390254"/>
          </a:xfrm>
          <a:prstGeom prst="rect">
            <a:avLst/>
          </a:prstGeom>
        </p:spPr>
      </p:pic>
    </p:spTree>
    <p:extLst>
      <p:ext uri="{BB962C8B-B14F-4D97-AF65-F5344CB8AC3E}">
        <p14:creationId xmlns:p14="http://schemas.microsoft.com/office/powerpoint/2010/main" val="99195524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sp>
        <p:nvSpPr>
          <p:cNvPr id="6" name="TextBox 5"/>
          <p:cNvSpPr txBox="1"/>
          <p:nvPr userDrawn="1"/>
        </p:nvSpPr>
        <p:spPr>
          <a:xfrm>
            <a:off x="5638529" y="1028700"/>
            <a:ext cx="2496381" cy="1141851"/>
          </a:xfrm>
          <a:prstGeom prst="rect">
            <a:avLst/>
          </a:prstGeom>
          <a:noFill/>
        </p:spPr>
        <p:txBody>
          <a:bodyPr wrap="square" rtlCol="0">
            <a:spAutoFit/>
          </a:bodyPr>
          <a:lstStyle/>
          <a:p>
            <a:pPr>
              <a:lnSpc>
                <a:spcPct val="80000"/>
              </a:lnSpc>
            </a:pPr>
            <a:r>
              <a:rPr lang="en-US" sz="2400" b="0" dirty="0">
                <a:solidFill>
                  <a:schemeClr val="tx1"/>
                </a:solidFill>
                <a:latin typeface="Arial"/>
                <a:cs typeface="Arial"/>
              </a:rPr>
              <a:t>7</a:t>
            </a:r>
            <a:r>
              <a:rPr lang="en-US" sz="2400" b="0" baseline="30000" dirty="0">
                <a:solidFill>
                  <a:schemeClr val="tx1"/>
                </a:solidFill>
                <a:latin typeface="Arial"/>
                <a:cs typeface="Arial"/>
              </a:rPr>
              <a:t>th</a:t>
            </a:r>
            <a:r>
              <a:rPr lang="en-US" sz="2400" b="0" dirty="0">
                <a:solidFill>
                  <a:schemeClr val="tx1"/>
                </a:solidFill>
                <a:latin typeface="Arial"/>
                <a:cs typeface="Arial"/>
              </a:rPr>
              <a:t> Edition</a:t>
            </a:r>
            <a:br>
              <a:rPr lang="en-US" sz="2400" b="0" dirty="0">
                <a:solidFill>
                  <a:schemeClr val="tx1"/>
                </a:solidFill>
                <a:latin typeface="Arial"/>
                <a:cs typeface="Arial"/>
              </a:rPr>
            </a:br>
            <a:r>
              <a:rPr lang="en-US" sz="3000" b="1" i="0" dirty="0">
                <a:solidFill>
                  <a:schemeClr val="tx1"/>
                </a:solidFill>
                <a:latin typeface="Arial"/>
                <a:cs typeface="Arial"/>
              </a:rPr>
              <a:t>ServSafe</a:t>
            </a:r>
            <a:r>
              <a:rPr lang="en-US" sz="3000" b="1" i="0" baseline="0" dirty="0">
                <a:solidFill>
                  <a:schemeClr val="tx1"/>
                </a:solidFill>
                <a:latin typeface="Arial"/>
                <a:cs typeface="Arial"/>
              </a:rPr>
              <a:t> </a:t>
            </a:r>
            <a:r>
              <a:rPr lang="en-US" sz="3000" b="1" i="0" dirty="0">
                <a:solidFill>
                  <a:schemeClr val="tx1"/>
                </a:solidFill>
                <a:latin typeface="Arial"/>
                <a:cs typeface="Arial"/>
              </a:rPr>
              <a:t>Coursebook </a:t>
            </a: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9877186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73661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862189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06883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57284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22503420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9308253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341401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B. </a:t>
            </a:r>
          </a:p>
        </p:txBody>
      </p:sp>
    </p:spTree>
    <p:extLst>
      <p:ext uri="{BB962C8B-B14F-4D97-AF65-F5344CB8AC3E}">
        <p14:creationId xmlns:p14="http://schemas.microsoft.com/office/powerpoint/2010/main" val="175501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B. </a:t>
            </a:r>
          </a:p>
        </p:txBody>
      </p:sp>
    </p:spTree>
    <p:extLst>
      <p:ext uri="{BB962C8B-B14F-4D97-AF65-F5344CB8AC3E}">
        <p14:creationId xmlns:p14="http://schemas.microsoft.com/office/powerpoint/2010/main" val="3480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a:t>Click to edit Master text styles</a:t>
            </a:r>
          </a:p>
        </p:txBody>
      </p:sp>
      <p:sp>
        <p:nvSpPr>
          <p:cNvPr id="19" name="Title 1"/>
          <p:cNvSpPr>
            <a:spLocks noGrp="1"/>
          </p:cNvSpPr>
          <p:nvPr>
            <p:ph type="title"/>
          </p:nvPr>
        </p:nvSpPr>
        <p:spPr>
          <a:xfrm>
            <a:off x="400050" y="160338"/>
            <a:ext cx="8307388" cy="519112"/>
          </a:xfrm>
        </p:spPr>
        <p:txBody>
          <a:bodyPr/>
          <a:lstStyle/>
          <a:p>
            <a:r>
              <a:rPr lang="en-US"/>
              <a:t>Click to edit Master title style</a:t>
            </a:r>
          </a:p>
        </p:txBody>
      </p:sp>
    </p:spTree>
    <p:extLst>
      <p:ext uri="{BB962C8B-B14F-4D97-AF65-F5344CB8AC3E}">
        <p14:creationId xmlns:p14="http://schemas.microsoft.com/office/powerpoint/2010/main" val="2245789708"/>
      </p:ext>
    </p:extLst>
  </p:cSld>
  <p:clrMapOvr>
    <a:masterClrMapping/>
  </p:clrMapOvr>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a:latin typeface="Arial Narrow" charset="0"/>
                <a:cs typeface="+mj-cs"/>
              </a:rPr>
              <a:t>DVD</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2849181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a:latin typeface="Arial Narrow" charset="0"/>
                <a:cs typeface="+mj-cs"/>
              </a:rPr>
              <a:t>Additional Content</a:t>
            </a:r>
          </a:p>
        </p:txBody>
      </p:sp>
    </p:spTree>
    <p:extLst>
      <p:ext uri="{BB962C8B-B14F-4D97-AF65-F5344CB8AC3E}">
        <p14:creationId xmlns:p14="http://schemas.microsoft.com/office/powerpoint/2010/main" val="2586132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792454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59432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338983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8557422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4188540023"/>
      </p:ext>
    </p:extLst>
  </p:cSld>
  <p:clrMapOvr>
    <a:masterClrMapping/>
  </p:clrMapOvr>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351076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3169216196"/>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66047769"/>
      </p:ext>
    </p:extLst>
  </p:cSld>
  <p:clrMapOvr>
    <a:masterClrMapping/>
  </p:clrMapOvr>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2325533147"/>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091367365"/>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4004037206"/>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017692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2806719443"/>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2047754219"/>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33448466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976272742"/>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507358765"/>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908752853"/>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020984270"/>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4605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087593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able Placeholder 2"/>
          <p:cNvSpPr>
            <a:spLocks noGrp="1"/>
          </p:cNvSpPr>
          <p:nvPr>
            <p:ph type="tbl" idx="1"/>
          </p:nvPr>
        </p:nvSpPr>
        <p:spPr>
          <a:xfrm>
            <a:off x="400049" y="1143001"/>
            <a:ext cx="8239125" cy="4648200"/>
          </a:xfrm>
        </p:spPr>
        <p:txBody>
          <a:bodyPr/>
          <a:lstStyle/>
          <a:p>
            <a:pPr lvl="0"/>
            <a:r>
              <a:rPr lang="en-US" noProof="0" dirty="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311333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4267729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2225" y="1357313"/>
            <a:ext cx="5314950"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7487"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41750" y="3814763"/>
            <a:ext cx="5305425"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59213"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62075"/>
            <a:ext cx="3862388" cy="256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9925" y="2106613"/>
            <a:ext cx="1781175" cy="90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24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73488" y="1357313"/>
            <a:ext cx="5378450"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1750" y="1357313"/>
            <a:ext cx="5307013"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1275" y="3814763"/>
            <a:ext cx="5297488"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46513"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1357313"/>
            <a:ext cx="3851276"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5163" y="2106613"/>
            <a:ext cx="276542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7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3070320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4763" y="1357313"/>
            <a:ext cx="5338762"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6038" y="1357313"/>
            <a:ext cx="5297487"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4450" y="3814763"/>
            <a:ext cx="5295900"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7313"/>
            <a:ext cx="3862388"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0975" y="2111375"/>
            <a:ext cx="5043488"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521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7288" y="1357313"/>
            <a:ext cx="5448300"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51275" y="1357313"/>
            <a:ext cx="5291138"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5" name="Rectangle 11"/>
          <p:cNvSpPr>
            <a:spLocks noChangeArrowheads="1"/>
          </p:cNvSpPr>
          <p:nvPr/>
        </p:nvSpPr>
        <p:spPr bwMode="auto">
          <a:xfrm>
            <a:off x="3846513" y="3814763"/>
            <a:ext cx="5292725"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 y="1357313"/>
            <a:ext cx="3856037"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7063" y="2106613"/>
            <a:ext cx="2460625" cy="90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966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2388" y="1357313"/>
            <a:ext cx="5281612"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2725"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7625" y="3814763"/>
            <a:ext cx="5281613"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4138"/>
            <a:ext cx="3863975" cy="257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9913" y="2106613"/>
            <a:ext cx="3178175"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10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84600" y="1357313"/>
            <a:ext cx="5370513"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2863" y="1357313"/>
            <a:ext cx="53022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43338" y="3814763"/>
            <a:ext cx="5308600"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1357313"/>
            <a:ext cx="3862388"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0388" y="2108200"/>
            <a:ext cx="4325937"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371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9525" y="1357313"/>
            <a:ext cx="5329238"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2863" y="3814763"/>
            <a:ext cx="5297487"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5725"/>
            <a:ext cx="3862388"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6750" y="2106613"/>
            <a:ext cx="3009900" cy="97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310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6350" y="1357313"/>
            <a:ext cx="5330825"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2388" y="1357313"/>
            <a:ext cx="5284787"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62388" y="3814763"/>
            <a:ext cx="5287962"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7313"/>
            <a:ext cx="3860800" cy="258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5163" y="2106613"/>
            <a:ext cx="3060700" cy="96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93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1355725"/>
            <a:ext cx="3867150"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5163" y="2106613"/>
            <a:ext cx="3062287" cy="90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044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 y="1352550"/>
            <a:ext cx="3857625"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3375" y="2106613"/>
            <a:ext cx="4098925"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90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1358900"/>
            <a:ext cx="3856037"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3850" y="2106613"/>
            <a:ext cx="2901950" cy="97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664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2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4288" y="1357313"/>
            <a:ext cx="5319712"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54138"/>
            <a:ext cx="3862388" cy="258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8450" y="2100263"/>
            <a:ext cx="2824163"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22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12558735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1355725"/>
            <a:ext cx="3867150" cy="257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7350" y="2098675"/>
            <a:ext cx="3482975" cy="98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886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2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1355725"/>
            <a:ext cx="3867150" cy="257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8300" y="2109788"/>
            <a:ext cx="4175125"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279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3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a:p>
        </p:txBody>
      </p:sp>
      <p:pic>
        <p:nvPicPr>
          <p:cNvPr id="8"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1355725"/>
            <a:ext cx="386715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6863" y="2106613"/>
            <a:ext cx="3067050"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540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rgbClr val="009DDC"/>
              </a:buClr>
              <a:defRPr/>
            </a:lvl2pPr>
            <a:lvl3pPr>
              <a:buClr>
                <a:srgbClr val="009DDC"/>
              </a:buClr>
              <a:defRPr/>
            </a:lvl3pPr>
            <a:lvl4pPr>
              <a:buClr>
                <a:srgbClr val="009DDC"/>
              </a:buClr>
              <a:defRPr/>
            </a:lvl4pPr>
            <a:lvl5pPr>
              <a:buClr>
                <a:srgbClr val="009DD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9ABA70D-E27E-234F-87B6-729779E0AC2B}" type="slidenum">
              <a:rPr lang="en-US"/>
              <a:pPr/>
              <a:t>‹#›</a:t>
            </a:fld>
            <a:endParaRPr lang="en-US" dirty="0"/>
          </a:p>
        </p:txBody>
      </p:sp>
    </p:spTree>
    <p:extLst>
      <p:ext uri="{BB962C8B-B14F-4D97-AF65-F5344CB8AC3E}">
        <p14:creationId xmlns:p14="http://schemas.microsoft.com/office/powerpoint/2010/main" val="2023941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4CE7D76-62EF-1043-AE61-356B6F0072E6}" type="slidenum">
              <a:rPr lang="en-US"/>
              <a:pPr/>
              <a:t>‹#›</a:t>
            </a:fld>
            <a:endParaRPr lang="en-US" dirty="0"/>
          </a:p>
        </p:txBody>
      </p:sp>
    </p:spTree>
    <p:extLst>
      <p:ext uri="{BB962C8B-B14F-4D97-AF65-F5344CB8AC3E}">
        <p14:creationId xmlns:p14="http://schemas.microsoft.com/office/powerpoint/2010/main" val="99383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4DDEA1A8-ED94-FB45-A5DE-E450495E86A9}" type="slidenum">
              <a:rPr lang="en-US"/>
              <a:pPr/>
              <a:t>‹#›</a:t>
            </a:fld>
            <a:endParaRPr lang="en-US" dirty="0"/>
          </a:p>
        </p:txBody>
      </p:sp>
    </p:spTree>
    <p:extLst>
      <p:ext uri="{BB962C8B-B14F-4D97-AF65-F5344CB8AC3E}">
        <p14:creationId xmlns:p14="http://schemas.microsoft.com/office/powerpoint/2010/main" val="10615346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fld id="{4BAF7536-E73E-B646-B165-2ECA376BBF46}" type="slidenum">
              <a:rPr lang="en-US"/>
              <a:pPr/>
              <a:t>‹#›</a:t>
            </a:fld>
            <a:endParaRPr lang="en-US" dirty="0"/>
          </a:p>
        </p:txBody>
      </p:sp>
    </p:spTree>
    <p:extLst>
      <p:ext uri="{BB962C8B-B14F-4D97-AF65-F5344CB8AC3E}">
        <p14:creationId xmlns:p14="http://schemas.microsoft.com/office/powerpoint/2010/main" val="3337259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fld id="{8C3A8E77-AC52-9048-B267-2F32DAB7C29F}" type="slidenum">
              <a:rPr lang="en-US"/>
              <a:pPr/>
              <a:t>‹#›</a:t>
            </a:fld>
            <a:endParaRPr lang="en-US" dirty="0"/>
          </a:p>
        </p:txBody>
      </p:sp>
    </p:spTree>
    <p:extLst>
      <p:ext uri="{BB962C8B-B14F-4D97-AF65-F5344CB8AC3E}">
        <p14:creationId xmlns:p14="http://schemas.microsoft.com/office/powerpoint/2010/main" val="3685626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fld id="{0FCB8F12-59C6-6449-AC80-3773B936AA4B}" type="slidenum">
              <a:rPr lang="en-US"/>
              <a:pPr/>
              <a:t>‹#›</a:t>
            </a:fld>
            <a:endParaRPr lang="en-US" dirty="0"/>
          </a:p>
        </p:txBody>
      </p:sp>
    </p:spTree>
    <p:extLst>
      <p:ext uri="{BB962C8B-B14F-4D97-AF65-F5344CB8AC3E}">
        <p14:creationId xmlns:p14="http://schemas.microsoft.com/office/powerpoint/2010/main" val="847570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D88C0E1-3D8C-6740-846A-A5DDB0F3D728}" type="slidenum">
              <a:rPr lang="en-US"/>
              <a:pPr/>
              <a:t>‹#›</a:t>
            </a:fld>
            <a:endParaRPr lang="en-US" dirty="0"/>
          </a:p>
        </p:txBody>
      </p:sp>
    </p:spTree>
    <p:extLst>
      <p:ext uri="{BB962C8B-B14F-4D97-AF65-F5344CB8AC3E}">
        <p14:creationId xmlns:p14="http://schemas.microsoft.com/office/powerpoint/2010/main" val="30751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12537735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E401C22-AD70-4E48-9568-C57B338DB64B}" type="slidenum">
              <a:rPr lang="en-US"/>
              <a:pPr/>
              <a:t>‹#›</a:t>
            </a:fld>
            <a:endParaRPr lang="en-US" dirty="0"/>
          </a:p>
        </p:txBody>
      </p:sp>
    </p:spTree>
    <p:extLst>
      <p:ext uri="{BB962C8B-B14F-4D97-AF65-F5344CB8AC3E}">
        <p14:creationId xmlns:p14="http://schemas.microsoft.com/office/powerpoint/2010/main" val="25405596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760DB70C-D1F7-4D41-80DC-4DDBE2F7009C}" type="slidenum">
              <a:rPr lang="en-US"/>
              <a:pPr/>
              <a:t>‹#›</a:t>
            </a:fld>
            <a:endParaRPr lang="en-US" dirty="0"/>
          </a:p>
        </p:txBody>
      </p:sp>
    </p:spTree>
    <p:extLst>
      <p:ext uri="{BB962C8B-B14F-4D97-AF65-F5344CB8AC3E}">
        <p14:creationId xmlns:p14="http://schemas.microsoft.com/office/powerpoint/2010/main" val="2288399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5D40356-2B37-A243-9CC2-AF24D6AD8149}" type="slidenum">
              <a:rPr lang="en-US"/>
              <a:pPr/>
              <a:t>‹#›</a:t>
            </a:fld>
            <a:endParaRPr lang="en-US" dirty="0"/>
          </a:p>
        </p:txBody>
      </p:sp>
    </p:spTree>
    <p:extLst>
      <p:ext uri="{BB962C8B-B14F-4D97-AF65-F5344CB8AC3E}">
        <p14:creationId xmlns:p14="http://schemas.microsoft.com/office/powerpoint/2010/main" val="2033520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able Placeholder 2"/>
          <p:cNvSpPr>
            <a:spLocks noGrp="1"/>
          </p:cNvSpPr>
          <p:nvPr>
            <p:ph type="tbl" idx="1"/>
          </p:nvPr>
        </p:nvSpPr>
        <p:spPr>
          <a:xfrm>
            <a:off x="400049" y="1143001"/>
            <a:ext cx="8239125" cy="4648200"/>
          </a:xfrm>
        </p:spPr>
        <p:txBody>
          <a:bodyPr/>
          <a:lstStyle/>
          <a:p>
            <a:pPr lvl="0"/>
            <a:r>
              <a:rPr lang="en-US" noProof="0" dirty="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BF6D6A3-E9B5-C64B-8EFE-BEA13912754B}" type="slidenum">
              <a:rPr lang="en-US"/>
              <a:pPr/>
              <a:t>‹#›</a:t>
            </a:fld>
            <a:endParaRPr lang="en-US" dirty="0"/>
          </a:p>
        </p:txBody>
      </p:sp>
    </p:spTree>
    <p:extLst>
      <p:ext uri="{BB962C8B-B14F-4D97-AF65-F5344CB8AC3E}">
        <p14:creationId xmlns:p14="http://schemas.microsoft.com/office/powerpoint/2010/main" val="2846458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CF51CE6C-B18F-FB4F-9E76-1F78AACF6B4D}" type="slidenum">
              <a:rPr lang="en-US"/>
              <a:pPr/>
              <a:t>‹#›</a:t>
            </a:fld>
            <a:endParaRPr lang="en-US" dirty="0"/>
          </a:p>
        </p:txBody>
      </p:sp>
    </p:spTree>
    <p:extLst>
      <p:ext uri="{BB962C8B-B14F-4D97-AF65-F5344CB8AC3E}">
        <p14:creationId xmlns:p14="http://schemas.microsoft.com/office/powerpoint/2010/main" val="3261095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fld id="{0FD0AE8E-0B84-584D-ABC2-6EF8A6B23651}" type="slidenum">
              <a:rPr lang="en-US"/>
              <a:pPr/>
              <a:t>‹#›</a:t>
            </a:fld>
            <a:endParaRPr lang="en-US" dirty="0"/>
          </a:p>
        </p:txBody>
      </p:sp>
    </p:spTree>
    <p:extLst>
      <p:ext uri="{BB962C8B-B14F-4D97-AF65-F5344CB8AC3E}">
        <p14:creationId xmlns:p14="http://schemas.microsoft.com/office/powerpoint/2010/main" val="609839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Tree>
    <p:extLst>
      <p:ext uri="{BB962C8B-B14F-4D97-AF65-F5344CB8AC3E}">
        <p14:creationId xmlns:p14="http://schemas.microsoft.com/office/powerpoint/2010/main" val="2828368877"/>
      </p:ext>
    </p:extLst>
  </p:cSld>
  <p:clrMapOvr>
    <a:masterClrMapping/>
  </p:clrMapOvr>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9892401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image" Target="../media/image48.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image" Target="../media/image47.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29730690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headbar_02"/>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0" y="0"/>
            <a:ext cx="9144000" cy="750888"/>
          </a:xfrm>
          <a:prstGeom prst="rect">
            <a:avLst/>
          </a:prstGeom>
          <a:solidFill>
            <a:srgbClr val="009DDC"/>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A0CF6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A0CF6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pitchFamily="34" charset="0"/>
                <a:ea typeface="+mn-ea"/>
                <a:cs typeface="+mn-cs"/>
              </a:defRPr>
            </a:lvl1pPr>
          </a:lstStyle>
          <a:p>
            <a:pPr fontAlgn="base">
              <a:spcBef>
                <a:spcPct val="0"/>
              </a:spcBef>
              <a:spcAft>
                <a:spcPct val="0"/>
              </a:spcAft>
              <a:defRPr/>
            </a:pPr>
            <a:endParaRPr lang="en-US" b="1"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0CF67"/>
                </a:solidFill>
                <a:latin typeface="Arial Narrow" charset="0"/>
              </a:defRPr>
            </a:lvl1pPr>
          </a:lstStyle>
          <a:p>
            <a:pPr fontAlgn="base">
              <a:spcBef>
                <a:spcPct val="0"/>
              </a:spcBef>
              <a:spcAft>
                <a:spcPct val="0"/>
              </a:spcAft>
            </a:pPr>
            <a:fld id="{D016738F-D4C1-934A-93F8-0AAF53DEA23D}" type="slidenum">
              <a:rPr lang="en-US" b="1"/>
              <a:pPr fontAlgn="base">
                <a:spcBef>
                  <a:spcPct val="0"/>
                </a:spcBef>
                <a:spcAft>
                  <a:spcPct val="0"/>
                </a:spcAft>
              </a:pPr>
              <a:t>‹#›</a:t>
            </a:fld>
            <a:endParaRPr lang="en-US" b="1" dirty="0"/>
          </a:p>
        </p:txBody>
      </p:sp>
      <p:pic>
        <p:nvPicPr>
          <p:cNvPr id="12" name="Picture 3"/>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bwMode="auto">
          <a:xfrm>
            <a:off x="7714045" y="6235084"/>
            <a:ext cx="1085850" cy="485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6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732" r:id="rId29"/>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2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1102859" name="Rectangle 11"/>
          <p:cNvSpPr>
            <a:spLocks noGrp="1" noChangeArrowheads="1"/>
          </p:cNvSpPr>
          <p:nvPr>
            <p:ph type="title"/>
          </p:nvPr>
        </p:nvSpPr>
        <p:spPr/>
        <p:txBody>
          <a:bodyPr/>
          <a:lstStyle/>
          <a:p>
            <a:pPr eaLnBrk="1" hangingPunct="1">
              <a:defRPr/>
            </a:pPr>
            <a:r>
              <a:rPr lang="en-US" dirty="0"/>
              <a:t>The Inspection Process</a:t>
            </a:r>
            <a:endParaRPr lang="en-US" i="1" dirty="0"/>
          </a:p>
        </p:txBody>
      </p:sp>
      <p:sp>
        <p:nvSpPr>
          <p:cNvPr id="1102851" name="Rectangle 3"/>
          <p:cNvSpPr>
            <a:spLocks noGrp="1" noChangeArrowheads="1"/>
          </p:cNvSpPr>
          <p:nvPr>
            <p:ph idx="1"/>
          </p:nvPr>
        </p:nvSpPr>
        <p:spPr/>
        <p:txBody>
          <a:bodyPr/>
          <a:lstStyle/>
          <a:p>
            <a:pPr marL="0" indent="0" eaLnBrk="1" hangingPunct="1">
              <a:defRPr/>
            </a:pPr>
            <a:r>
              <a:rPr lang="en-US" dirty="0">
                <a:cs typeface="+mn-cs"/>
              </a:rPr>
              <a:t>Foodservice inspections:</a:t>
            </a:r>
          </a:p>
          <a:p>
            <a:pPr marL="571500" lvl="1" indent="-457200" eaLnBrk="1" hangingPunct="1">
              <a:defRPr/>
            </a:pPr>
            <a:r>
              <a:rPr lang="en-US" dirty="0"/>
              <a:t>Required for all operations</a:t>
            </a:r>
          </a:p>
          <a:p>
            <a:pPr marL="571500" lvl="1" indent="-457200" eaLnBrk="1" hangingPunct="1">
              <a:defRPr/>
            </a:pPr>
            <a:r>
              <a:rPr lang="en-US" dirty="0"/>
              <a:t>Lets an operation know if it is meeting minimum food safety standards</a:t>
            </a:r>
          </a:p>
          <a:p>
            <a:pPr marL="571500" lvl="1" indent="-457200" eaLnBrk="1" hangingPunct="1">
              <a:defRPr/>
            </a:pPr>
            <a:r>
              <a:rPr lang="en-US" dirty="0"/>
              <a:t>Based on local or state regulations</a:t>
            </a:r>
          </a:p>
          <a:p>
            <a:pPr marL="571500" lvl="1" indent="-457200" eaLnBrk="1" hangingPunct="1">
              <a:defRPr/>
            </a:pPr>
            <a:r>
              <a:rPr lang="en-US" dirty="0"/>
              <a:t>Often based on the five risk factors and FDA public-health interventions</a:t>
            </a:r>
          </a:p>
          <a:p>
            <a:pPr marL="571500" lvl="1" indent="-457200" eaLnBrk="1" hangingPunct="1">
              <a:buFont typeface="Wingdings" pitchFamily="2" charset="2"/>
              <a:buNone/>
              <a:defRPr/>
            </a:pPr>
            <a:endParaRPr lang="en-US" dirty="0"/>
          </a:p>
          <a:p>
            <a:pPr marL="571500" lvl="1" indent="-457200" eaLnBrk="1" hangingPunct="1">
              <a:defRPr/>
            </a:pPr>
            <a:endParaRPr lang="en-US" dirty="0"/>
          </a:p>
        </p:txBody>
      </p:sp>
      <p:pic>
        <p:nvPicPr>
          <p:cNvPr id="397316" name="Picture 7" descr="SS5eESSc13_p04_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3038" y="1219200"/>
            <a:ext cx="2422524" cy="2336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7317"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14-10</a:t>
            </a:r>
          </a:p>
        </p:txBody>
      </p:sp>
    </p:spTree>
    <p:extLst>
      <p:ext uri="{BB962C8B-B14F-4D97-AF65-F5344CB8AC3E}">
        <p14:creationId xmlns:p14="http://schemas.microsoft.com/office/powerpoint/2010/main" val="301096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7" name="Rectangle 11"/>
          <p:cNvSpPr>
            <a:spLocks noGrp="1" noChangeArrowheads="1"/>
          </p:cNvSpPr>
          <p:nvPr>
            <p:ph type="title"/>
          </p:nvPr>
        </p:nvSpPr>
        <p:spPr/>
        <p:txBody>
          <a:bodyPr/>
          <a:lstStyle/>
          <a:p>
            <a:pPr eaLnBrk="1" hangingPunct="1">
              <a:defRPr/>
            </a:pPr>
            <a:r>
              <a:rPr lang="en-US" dirty="0"/>
              <a:t>The Inspection Process</a:t>
            </a:r>
            <a:endParaRPr lang="en-US" i="1" dirty="0"/>
          </a:p>
        </p:txBody>
      </p:sp>
      <p:sp>
        <p:nvSpPr>
          <p:cNvPr id="1657859" name="Rectangle 3"/>
          <p:cNvSpPr>
            <a:spLocks noGrp="1" noChangeArrowheads="1"/>
          </p:cNvSpPr>
          <p:nvPr>
            <p:ph idx="1"/>
          </p:nvPr>
        </p:nvSpPr>
        <p:spPr/>
        <p:txBody>
          <a:bodyPr/>
          <a:lstStyle/>
          <a:p>
            <a:pPr marL="0" indent="0" eaLnBrk="1" hangingPunct="1">
              <a:defRPr/>
            </a:pPr>
            <a:r>
              <a:rPr lang="en-US" dirty="0">
                <a:cs typeface="+mn-cs"/>
              </a:rPr>
              <a:t>Risk designations for evaluating facilities:</a:t>
            </a:r>
          </a:p>
          <a:p>
            <a:pPr marL="457200" lvl="1" indent="-342900" eaLnBrk="1" hangingPunct="1">
              <a:lnSpc>
                <a:spcPct val="80000"/>
              </a:lnSpc>
              <a:defRPr/>
            </a:pPr>
            <a:r>
              <a:rPr lang="en-US" dirty="0"/>
              <a:t>Priority items</a:t>
            </a:r>
          </a:p>
          <a:p>
            <a:pPr marL="804863" lvl="2" indent="-342900" eaLnBrk="1" hangingPunct="1">
              <a:lnSpc>
                <a:spcPct val="80000"/>
              </a:lnSpc>
              <a:defRPr/>
            </a:pPr>
            <a:r>
              <a:rPr lang="en-US" dirty="0"/>
              <a:t>Prevent, eliminate, or reduce hazards</a:t>
            </a:r>
          </a:p>
          <a:p>
            <a:pPr marL="804863" lvl="2" indent="-342900" eaLnBrk="1" hangingPunct="1">
              <a:lnSpc>
                <a:spcPct val="80000"/>
              </a:lnSpc>
              <a:defRPr/>
            </a:pPr>
            <a:r>
              <a:rPr lang="en-US" dirty="0"/>
              <a:t>Example: handwashing</a:t>
            </a:r>
          </a:p>
          <a:p>
            <a:pPr marL="457200" lvl="1" indent="-342900" eaLnBrk="1" hangingPunct="1">
              <a:lnSpc>
                <a:spcPct val="80000"/>
              </a:lnSpc>
              <a:defRPr/>
            </a:pPr>
            <a:r>
              <a:rPr lang="en-US" dirty="0"/>
              <a:t>Priority foundation items</a:t>
            </a:r>
          </a:p>
          <a:p>
            <a:pPr marL="804863" lvl="2" indent="-342900" eaLnBrk="1" hangingPunct="1">
              <a:lnSpc>
                <a:spcPct val="80000"/>
              </a:lnSpc>
              <a:defRPr/>
            </a:pPr>
            <a:r>
              <a:rPr lang="en-US" dirty="0"/>
              <a:t>Support priority items</a:t>
            </a:r>
          </a:p>
          <a:p>
            <a:pPr marL="804863" lvl="2" indent="-342900" eaLnBrk="1" hangingPunct="1">
              <a:lnSpc>
                <a:spcPct val="80000"/>
              </a:lnSpc>
              <a:defRPr/>
            </a:pPr>
            <a:r>
              <a:rPr lang="en-US" dirty="0"/>
              <a:t>Example: soap at a handwashing station</a:t>
            </a:r>
          </a:p>
          <a:p>
            <a:pPr marL="457200" lvl="1" indent="-342900" eaLnBrk="1" hangingPunct="1">
              <a:lnSpc>
                <a:spcPct val="80000"/>
              </a:lnSpc>
              <a:defRPr/>
            </a:pPr>
            <a:r>
              <a:rPr lang="en-US" dirty="0"/>
              <a:t>Core items</a:t>
            </a:r>
          </a:p>
          <a:p>
            <a:pPr marL="804863" lvl="2" indent="-342900" eaLnBrk="1" hangingPunct="1">
              <a:lnSpc>
                <a:spcPct val="80000"/>
              </a:lnSpc>
              <a:defRPr/>
            </a:pPr>
            <a:r>
              <a:rPr lang="en-US" dirty="0"/>
              <a:t>Relate to general sanitation, the facility, equipment design, and general maintenance</a:t>
            </a:r>
          </a:p>
          <a:p>
            <a:pPr marL="804863" lvl="2" indent="-342900" eaLnBrk="1" hangingPunct="1">
              <a:lnSpc>
                <a:spcPct val="80000"/>
              </a:lnSpc>
              <a:defRPr/>
            </a:pPr>
            <a:r>
              <a:rPr lang="en-US" dirty="0"/>
              <a:t>Example: keeping equipment repaired</a:t>
            </a:r>
          </a:p>
          <a:p>
            <a:pPr marL="804863" lvl="2" indent="-342900" eaLnBrk="1" hangingPunct="1">
              <a:lnSpc>
                <a:spcPct val="80000"/>
              </a:lnSpc>
              <a:defRPr/>
            </a:pPr>
            <a:endParaRPr lang="en-US" dirty="0"/>
          </a:p>
        </p:txBody>
      </p:sp>
      <p:sp>
        <p:nvSpPr>
          <p:cNvPr id="398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14-11</a:t>
            </a:r>
          </a:p>
        </p:txBody>
      </p:sp>
      <p:pic>
        <p:nvPicPr>
          <p:cNvPr id="39834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9472" y="1243013"/>
            <a:ext cx="2185987" cy="2185987"/>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412929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title"/>
          </p:nvPr>
        </p:nvSpPr>
        <p:spPr/>
        <p:txBody>
          <a:bodyPr/>
          <a:lstStyle/>
          <a:p>
            <a:pPr eaLnBrk="1" hangingPunct="1">
              <a:defRPr/>
            </a:pPr>
            <a:r>
              <a:rPr lang="en-US" dirty="0"/>
              <a:t>The Inspection Process</a:t>
            </a:r>
            <a:endParaRPr lang="en-US" i="1" dirty="0"/>
          </a:p>
        </p:txBody>
      </p:sp>
      <p:sp>
        <p:nvSpPr>
          <p:cNvPr id="1657859" name="Rectangle 3"/>
          <p:cNvSpPr>
            <a:spLocks noGrp="1" noChangeArrowheads="1"/>
          </p:cNvSpPr>
          <p:nvPr>
            <p:ph idx="1"/>
          </p:nvPr>
        </p:nvSpPr>
        <p:spPr/>
        <p:txBody>
          <a:bodyPr/>
          <a:lstStyle/>
          <a:p>
            <a:pPr marL="0" indent="0" eaLnBrk="1" hangingPunct="1">
              <a:defRPr/>
            </a:pPr>
            <a:r>
              <a:rPr lang="en-US" dirty="0">
                <a:cs typeface="+mn-cs"/>
              </a:rPr>
              <a:t>Inspection frequency varies:</a:t>
            </a:r>
          </a:p>
          <a:p>
            <a:pPr marL="457200" lvl="1" indent="-342900" eaLnBrk="1" hangingPunct="1">
              <a:lnSpc>
                <a:spcPct val="80000"/>
              </a:lnSpc>
              <a:defRPr/>
            </a:pPr>
            <a:r>
              <a:rPr lang="en-US" dirty="0"/>
              <a:t>State and local authorities use different frequencies.</a:t>
            </a:r>
          </a:p>
          <a:p>
            <a:pPr marL="457200" lvl="1" indent="-342900" eaLnBrk="1" hangingPunct="1">
              <a:lnSpc>
                <a:spcPct val="80000"/>
              </a:lnSpc>
              <a:defRPr/>
            </a:pPr>
            <a:r>
              <a:rPr lang="en-US" dirty="0"/>
              <a:t>Frequency can differ based on the area, operation, and food served.</a:t>
            </a:r>
          </a:p>
          <a:p>
            <a:pPr marL="457200" lvl="1" indent="-342900" eaLnBrk="1" hangingPunct="1">
              <a:lnSpc>
                <a:spcPct val="80000"/>
              </a:lnSpc>
              <a:defRPr/>
            </a:pPr>
            <a:r>
              <a:rPr lang="en-US" dirty="0"/>
              <a:t>Risk factors can affect frequency.</a:t>
            </a:r>
          </a:p>
          <a:p>
            <a:pPr marL="804863" lvl="2" indent="-342900" eaLnBrk="1" hangingPunct="1">
              <a:lnSpc>
                <a:spcPct val="80000"/>
              </a:lnSpc>
              <a:defRPr/>
            </a:pPr>
            <a:r>
              <a:rPr lang="en-US" dirty="0"/>
              <a:t>Operation size and complexity</a:t>
            </a:r>
          </a:p>
          <a:p>
            <a:pPr marL="804863" lvl="2" indent="-342900" eaLnBrk="1" hangingPunct="1">
              <a:lnSpc>
                <a:spcPct val="80000"/>
              </a:lnSpc>
              <a:defRPr/>
            </a:pPr>
            <a:r>
              <a:rPr lang="en-US" dirty="0"/>
              <a:t>Inspection history</a:t>
            </a:r>
          </a:p>
          <a:p>
            <a:pPr marL="804863" lvl="2" indent="-342900" eaLnBrk="1" hangingPunct="1">
              <a:lnSpc>
                <a:spcPct val="80000"/>
              </a:lnSpc>
              <a:defRPr/>
            </a:pPr>
            <a:r>
              <a:rPr lang="en-US" dirty="0"/>
              <a:t>Service to high-risk populations</a:t>
            </a:r>
          </a:p>
          <a:p>
            <a:pPr marL="804863" lvl="2" indent="-342900" eaLnBrk="1" hangingPunct="1">
              <a:lnSpc>
                <a:spcPct val="80000"/>
              </a:lnSpc>
              <a:defRPr/>
            </a:pPr>
            <a:r>
              <a:rPr lang="en-US" dirty="0"/>
              <a:t>Regulatory authority’s workload</a:t>
            </a:r>
          </a:p>
          <a:p>
            <a:pPr marL="804863" lvl="2" indent="-342900" eaLnBrk="1" hangingPunct="1">
              <a:lnSpc>
                <a:spcPct val="80000"/>
              </a:lnSpc>
              <a:defRPr/>
            </a:pPr>
            <a:endParaRPr lang="en-US" dirty="0"/>
          </a:p>
        </p:txBody>
      </p:sp>
      <p:sp>
        <p:nvSpPr>
          <p:cNvPr id="398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14-12</a:t>
            </a:r>
          </a:p>
        </p:txBody>
      </p:sp>
    </p:spTree>
    <p:extLst>
      <p:ext uri="{BB962C8B-B14F-4D97-AF65-F5344CB8AC3E}">
        <p14:creationId xmlns:p14="http://schemas.microsoft.com/office/powerpoint/2010/main" val="95695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1686538" name="Rectangle 10"/>
          <p:cNvSpPr>
            <a:spLocks noGrp="1" noChangeArrowheads="1"/>
          </p:cNvSpPr>
          <p:nvPr>
            <p:ph type="title"/>
          </p:nvPr>
        </p:nvSpPr>
        <p:spPr/>
        <p:txBody>
          <a:bodyPr/>
          <a:lstStyle/>
          <a:p>
            <a:pPr eaLnBrk="1" hangingPunct="1">
              <a:defRPr/>
            </a:pPr>
            <a:r>
              <a:rPr lang="en-US" dirty="0"/>
              <a:t>Steps in the Inspection Process</a:t>
            </a:r>
          </a:p>
        </p:txBody>
      </p:sp>
      <p:sp>
        <p:nvSpPr>
          <p:cNvPr id="1686531" name="Rectangle 3"/>
          <p:cNvSpPr>
            <a:spLocks noGrp="1" noChangeArrowheads="1"/>
          </p:cNvSpPr>
          <p:nvPr>
            <p:ph idx="1"/>
          </p:nvPr>
        </p:nvSpPr>
        <p:spPr/>
        <p:txBody>
          <a:bodyPr/>
          <a:lstStyle/>
          <a:p>
            <a:pPr marL="0" indent="0" eaLnBrk="1" hangingPunct="1">
              <a:lnSpc>
                <a:spcPct val="80000"/>
              </a:lnSpc>
              <a:defRPr/>
            </a:pPr>
            <a:r>
              <a:rPr lang="en-US" dirty="0"/>
              <a:t>Before an inspection:</a:t>
            </a:r>
          </a:p>
          <a:p>
            <a:pPr marL="571500" lvl="1" indent="-457200" eaLnBrk="1" hangingPunct="1">
              <a:lnSpc>
                <a:spcPct val="80000"/>
              </a:lnSpc>
              <a:defRPr/>
            </a:pPr>
            <a:r>
              <a:rPr lang="en-US" dirty="0"/>
              <a:t>Make sure staff know who is in charge of food safety.</a:t>
            </a:r>
          </a:p>
          <a:p>
            <a:pPr marL="571500" lvl="1" indent="-457200" eaLnBrk="1" hangingPunct="1">
              <a:lnSpc>
                <a:spcPct val="80000"/>
              </a:lnSpc>
              <a:defRPr/>
            </a:pPr>
            <a:r>
              <a:rPr lang="en-US" dirty="0"/>
              <a:t>Be aware of your company’s policies for inspections.</a:t>
            </a:r>
          </a:p>
        </p:txBody>
      </p:sp>
      <p:sp>
        <p:nvSpPr>
          <p:cNvPr id="399364" name="Rectangle 4"/>
          <p:cNvSpPr>
            <a:spLocks noChangeArrowheads="1"/>
          </p:cNvSpPr>
          <p:nvPr/>
        </p:nvSpPr>
        <p:spPr bwMode="auto">
          <a:xfrm>
            <a:off x="6683375" y="1928813"/>
            <a:ext cx="1828800" cy="21463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399365" name="Picture 5" descr="ess13_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8032" y="1243014"/>
            <a:ext cx="2179406" cy="210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14-13</a:t>
            </a:r>
          </a:p>
        </p:txBody>
      </p:sp>
    </p:spTree>
    <p:extLst>
      <p:ext uri="{BB962C8B-B14F-4D97-AF65-F5344CB8AC3E}">
        <p14:creationId xmlns:p14="http://schemas.microsoft.com/office/powerpoint/2010/main" val="52742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1686538" name="Rectangle 10"/>
          <p:cNvSpPr>
            <a:spLocks noGrp="1" noChangeArrowheads="1"/>
          </p:cNvSpPr>
          <p:nvPr>
            <p:ph type="title"/>
          </p:nvPr>
        </p:nvSpPr>
        <p:spPr/>
        <p:txBody>
          <a:bodyPr/>
          <a:lstStyle/>
          <a:p>
            <a:pPr eaLnBrk="1" hangingPunct="1">
              <a:defRPr/>
            </a:pPr>
            <a:r>
              <a:rPr lang="en-US" dirty="0"/>
              <a:t>Steps in the Inspection Process</a:t>
            </a:r>
          </a:p>
        </p:txBody>
      </p:sp>
      <p:sp>
        <p:nvSpPr>
          <p:cNvPr id="1686531" name="Rectangle 3"/>
          <p:cNvSpPr>
            <a:spLocks noGrp="1" noChangeArrowheads="1"/>
          </p:cNvSpPr>
          <p:nvPr>
            <p:ph idx="1"/>
          </p:nvPr>
        </p:nvSpPr>
        <p:spPr/>
        <p:txBody>
          <a:bodyPr/>
          <a:lstStyle/>
          <a:p>
            <a:pPr marL="0" indent="0" eaLnBrk="1" hangingPunct="1">
              <a:lnSpc>
                <a:spcPct val="80000"/>
              </a:lnSpc>
              <a:defRPr/>
            </a:pPr>
            <a:r>
              <a:rPr lang="en-US" dirty="0"/>
              <a:t>During an inspection:</a:t>
            </a:r>
          </a:p>
          <a:p>
            <a:pPr marL="571500" lvl="1" indent="-457200" eaLnBrk="1" hangingPunct="1">
              <a:lnSpc>
                <a:spcPct val="80000"/>
              </a:lnSpc>
              <a:defRPr/>
            </a:pPr>
            <a:r>
              <a:rPr lang="en-US" dirty="0"/>
              <a:t>Ask the health inspector for Identification.</a:t>
            </a:r>
          </a:p>
          <a:p>
            <a:pPr marL="919163" lvl="2" indent="-457200" eaLnBrk="1" hangingPunct="1">
              <a:lnSpc>
                <a:spcPct val="80000"/>
              </a:lnSpc>
              <a:defRPr/>
            </a:pPr>
            <a:r>
              <a:rPr lang="en-US" dirty="0"/>
              <a:t>Prohibit entry through the back without the correct ID.</a:t>
            </a:r>
          </a:p>
          <a:p>
            <a:pPr marL="571500" lvl="1" indent="-457200" eaLnBrk="1" hangingPunct="1">
              <a:lnSpc>
                <a:spcPct val="80000"/>
              </a:lnSpc>
              <a:defRPr/>
            </a:pPr>
            <a:r>
              <a:rPr lang="en-US" dirty="0"/>
              <a:t>Ask for the reason for the inspection.</a:t>
            </a:r>
          </a:p>
          <a:p>
            <a:pPr marL="571500" lvl="1" indent="-457200" eaLnBrk="1" hangingPunct="1">
              <a:lnSpc>
                <a:spcPct val="80000"/>
              </a:lnSpc>
              <a:defRPr/>
            </a:pPr>
            <a:r>
              <a:rPr lang="en-US" dirty="0"/>
              <a:t>Do not refuse entry.</a:t>
            </a:r>
          </a:p>
          <a:p>
            <a:pPr marL="571500" lvl="1" indent="-457200" eaLnBrk="1" hangingPunct="1">
              <a:lnSpc>
                <a:spcPct val="80000"/>
              </a:lnSpc>
              <a:defRPr/>
            </a:pPr>
            <a:r>
              <a:rPr lang="en-US" dirty="0"/>
              <a:t>Cooperate with the inspector.</a:t>
            </a:r>
          </a:p>
          <a:p>
            <a:pPr marL="571500" lvl="1" indent="-457200" eaLnBrk="1" hangingPunct="1">
              <a:lnSpc>
                <a:spcPct val="80000"/>
              </a:lnSpc>
              <a:defRPr/>
            </a:pPr>
            <a:r>
              <a:rPr lang="en-US" dirty="0"/>
              <a:t>Take notes.</a:t>
            </a:r>
          </a:p>
          <a:p>
            <a:pPr marL="571500" lvl="1" indent="-457200" eaLnBrk="1" hangingPunct="1">
              <a:lnSpc>
                <a:spcPct val="80000"/>
              </a:lnSpc>
              <a:defRPr/>
            </a:pPr>
            <a:r>
              <a:rPr lang="en-US" dirty="0"/>
              <a:t>Keep the relationship professional.</a:t>
            </a:r>
          </a:p>
          <a:p>
            <a:pPr marL="571500" lvl="1" indent="-457200" eaLnBrk="1" hangingPunct="1">
              <a:lnSpc>
                <a:spcPct val="80000"/>
              </a:lnSpc>
              <a:defRPr/>
            </a:pPr>
            <a:r>
              <a:rPr lang="en-US" dirty="0"/>
              <a:t>Be prepared to provide requested records.</a:t>
            </a:r>
          </a:p>
        </p:txBody>
      </p:sp>
      <p:sp>
        <p:nvSpPr>
          <p:cNvPr id="3993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14-14</a:t>
            </a:r>
          </a:p>
        </p:txBody>
      </p:sp>
    </p:spTree>
    <p:extLst>
      <p:ext uri="{BB962C8B-B14F-4D97-AF65-F5344CB8AC3E}">
        <p14:creationId xmlns:p14="http://schemas.microsoft.com/office/powerpoint/2010/main" val="119203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686538" name="Rectangle 10"/>
          <p:cNvSpPr>
            <a:spLocks noGrp="1" noChangeArrowheads="1"/>
          </p:cNvSpPr>
          <p:nvPr>
            <p:ph type="title"/>
          </p:nvPr>
        </p:nvSpPr>
        <p:spPr/>
        <p:txBody>
          <a:bodyPr/>
          <a:lstStyle/>
          <a:p>
            <a:pPr eaLnBrk="1" hangingPunct="1">
              <a:defRPr/>
            </a:pPr>
            <a:r>
              <a:rPr lang="en-US" dirty="0"/>
              <a:t>Steps in the Inspection Process</a:t>
            </a:r>
          </a:p>
        </p:txBody>
      </p:sp>
      <p:sp>
        <p:nvSpPr>
          <p:cNvPr id="1686531" name="Rectangle 3"/>
          <p:cNvSpPr>
            <a:spLocks noGrp="1" noChangeArrowheads="1"/>
          </p:cNvSpPr>
          <p:nvPr>
            <p:ph idx="1"/>
          </p:nvPr>
        </p:nvSpPr>
        <p:spPr/>
        <p:txBody>
          <a:bodyPr/>
          <a:lstStyle/>
          <a:p>
            <a:pPr marL="0" indent="0" eaLnBrk="1" hangingPunct="1">
              <a:lnSpc>
                <a:spcPct val="80000"/>
              </a:lnSpc>
              <a:defRPr/>
            </a:pPr>
            <a:r>
              <a:rPr lang="en-US" dirty="0"/>
              <a:t>After the inspection:</a:t>
            </a:r>
          </a:p>
          <a:p>
            <a:pPr marL="571500" lvl="1" indent="-457200" eaLnBrk="1" hangingPunct="1">
              <a:lnSpc>
                <a:spcPct val="80000"/>
              </a:lnSpc>
              <a:defRPr/>
            </a:pPr>
            <a:r>
              <a:rPr lang="en-US" dirty="0"/>
              <a:t>Discuss violations and time frames for correction.</a:t>
            </a:r>
          </a:p>
          <a:p>
            <a:pPr marL="919163" lvl="2" indent="-457200" eaLnBrk="1" hangingPunct="1">
              <a:lnSpc>
                <a:spcPct val="80000"/>
              </a:lnSpc>
              <a:defRPr/>
            </a:pPr>
            <a:r>
              <a:rPr lang="en-US" dirty="0"/>
              <a:t>Be sure you understand the violations.</a:t>
            </a:r>
          </a:p>
          <a:p>
            <a:pPr marL="571500" lvl="1" indent="-457200" eaLnBrk="1" hangingPunct="1">
              <a:lnSpc>
                <a:spcPct val="80000"/>
              </a:lnSpc>
              <a:defRPr/>
            </a:pPr>
            <a:r>
              <a:rPr lang="en-US" dirty="0"/>
              <a:t>Keep copies of the report on file.</a:t>
            </a:r>
          </a:p>
          <a:p>
            <a:pPr marL="571500" lvl="1" indent="-457200" eaLnBrk="1" hangingPunct="1">
              <a:lnSpc>
                <a:spcPct val="80000"/>
              </a:lnSpc>
              <a:defRPr/>
            </a:pPr>
            <a:r>
              <a:rPr lang="en-US" dirty="0"/>
              <a:t>Act on all deficiencies within the required time frames.</a:t>
            </a:r>
          </a:p>
          <a:p>
            <a:pPr marL="571500" lvl="1" indent="-457200" eaLnBrk="1" hangingPunct="1">
              <a:lnSpc>
                <a:spcPct val="80000"/>
              </a:lnSpc>
              <a:defRPr/>
            </a:pPr>
            <a:r>
              <a:rPr lang="en-US" dirty="0"/>
              <a:t>Determine the causes and take corrective action.</a:t>
            </a:r>
          </a:p>
          <a:p>
            <a:pPr marL="919163" lvl="2" indent="-457200" eaLnBrk="1" hangingPunct="1">
              <a:lnSpc>
                <a:spcPct val="80000"/>
              </a:lnSpc>
              <a:defRPr/>
            </a:pPr>
            <a:r>
              <a:rPr lang="en-US" dirty="0"/>
              <a:t>Revise or create procedures.</a:t>
            </a:r>
          </a:p>
          <a:p>
            <a:pPr marL="919163" lvl="2" indent="-457200" eaLnBrk="1" hangingPunct="1">
              <a:lnSpc>
                <a:spcPct val="80000"/>
              </a:lnSpc>
              <a:defRPr/>
            </a:pPr>
            <a:r>
              <a:rPr lang="en-US" dirty="0"/>
              <a:t>Communicate with staff.</a:t>
            </a:r>
          </a:p>
          <a:p>
            <a:pPr marL="919163" lvl="2" indent="-457200" eaLnBrk="1" hangingPunct="1">
              <a:lnSpc>
                <a:spcPct val="80000"/>
              </a:lnSpc>
              <a:defRPr/>
            </a:pPr>
            <a:r>
              <a:rPr lang="en-US" dirty="0"/>
              <a:t>Retrain staff.</a:t>
            </a:r>
          </a:p>
        </p:txBody>
      </p:sp>
      <p:sp>
        <p:nvSpPr>
          <p:cNvPr id="3993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14-15</a:t>
            </a:r>
          </a:p>
        </p:txBody>
      </p:sp>
    </p:spTree>
    <p:extLst>
      <p:ext uri="{BB962C8B-B14F-4D97-AF65-F5344CB8AC3E}">
        <p14:creationId xmlns:p14="http://schemas.microsoft.com/office/powerpoint/2010/main" val="345523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688584" name="Rectangle 8"/>
          <p:cNvSpPr>
            <a:spLocks noGrp="1" noChangeArrowheads="1"/>
          </p:cNvSpPr>
          <p:nvPr>
            <p:ph type="title"/>
          </p:nvPr>
        </p:nvSpPr>
        <p:spPr/>
        <p:txBody>
          <a:bodyPr/>
          <a:lstStyle/>
          <a:p>
            <a:pPr eaLnBrk="1" hangingPunct="1">
              <a:defRPr/>
            </a:pPr>
            <a:r>
              <a:rPr lang="en-US" dirty="0"/>
              <a:t>Closure</a:t>
            </a:r>
          </a:p>
        </p:txBody>
      </p:sp>
      <p:sp>
        <p:nvSpPr>
          <p:cNvPr id="1688579" name="Rectangle 3"/>
          <p:cNvSpPr>
            <a:spLocks noGrp="1" noChangeArrowheads="1"/>
          </p:cNvSpPr>
          <p:nvPr>
            <p:ph idx="1"/>
          </p:nvPr>
        </p:nvSpPr>
        <p:spPr/>
        <p:txBody>
          <a:bodyPr/>
          <a:lstStyle/>
          <a:p>
            <a:pPr marL="0" indent="0" eaLnBrk="1" hangingPunct="1">
              <a:defRPr/>
            </a:pPr>
            <a:r>
              <a:rPr lang="en-US" dirty="0"/>
              <a:t>An inspector may close an operation when there is: </a:t>
            </a:r>
          </a:p>
          <a:p>
            <a:pPr marL="571500" lvl="1" indent="-457200" eaLnBrk="1" hangingPunct="1">
              <a:defRPr/>
            </a:pPr>
            <a:r>
              <a:rPr lang="en-US" dirty="0"/>
              <a:t>Significant lack of refrigeration</a:t>
            </a:r>
          </a:p>
          <a:p>
            <a:pPr marL="571500" lvl="1" indent="-457200" eaLnBrk="1" hangingPunct="1">
              <a:defRPr/>
            </a:pPr>
            <a:r>
              <a:rPr lang="en-US" dirty="0"/>
              <a:t>Backup of sewage into the operation </a:t>
            </a:r>
          </a:p>
          <a:p>
            <a:pPr marL="571500" lvl="1" indent="-457200" eaLnBrk="1" hangingPunct="1">
              <a:defRPr/>
            </a:pPr>
            <a:r>
              <a:rPr lang="en-US" dirty="0"/>
              <a:t>Emergency, such as a fire or flood</a:t>
            </a:r>
          </a:p>
          <a:p>
            <a:pPr marL="571500" lvl="1" indent="-457200" eaLnBrk="1" hangingPunct="1">
              <a:defRPr/>
            </a:pPr>
            <a:r>
              <a:rPr lang="en-US" dirty="0"/>
              <a:t>Significant infestation of pests</a:t>
            </a:r>
          </a:p>
          <a:p>
            <a:pPr marL="571500" lvl="1" indent="-457200" eaLnBrk="1" hangingPunct="1">
              <a:defRPr/>
            </a:pPr>
            <a:r>
              <a:rPr lang="en-US" dirty="0"/>
              <a:t>Long interruption of electrical or water service</a:t>
            </a:r>
          </a:p>
          <a:p>
            <a:pPr marL="571500" lvl="1" indent="-457200" eaLnBrk="1" hangingPunct="1">
              <a:defRPr/>
            </a:pPr>
            <a:r>
              <a:rPr lang="en-US" dirty="0"/>
              <a:t>Clear evidence of a foodborne-illness outbreak related to the operation</a:t>
            </a:r>
          </a:p>
        </p:txBody>
      </p:sp>
      <p:sp>
        <p:nvSpPr>
          <p:cNvPr id="40038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14-16</a:t>
            </a:r>
          </a:p>
        </p:txBody>
      </p:sp>
    </p:spTree>
    <p:extLst>
      <p:ext uri="{BB962C8B-B14F-4D97-AF65-F5344CB8AC3E}">
        <p14:creationId xmlns:p14="http://schemas.microsoft.com/office/powerpoint/2010/main" val="103724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9" name="Rectangle 11"/>
          <p:cNvSpPr>
            <a:spLocks noGrp="1" noChangeArrowheads="1"/>
          </p:cNvSpPr>
          <p:nvPr>
            <p:ph type="title"/>
          </p:nvPr>
        </p:nvSpPr>
        <p:spPr/>
        <p:txBody>
          <a:bodyPr/>
          <a:lstStyle/>
          <a:p>
            <a:pPr eaLnBrk="1" hangingPunct="1">
              <a:defRPr/>
            </a:pPr>
            <a:r>
              <a:rPr lang="en-US" dirty="0"/>
              <a:t>Self-Inspections</a:t>
            </a:r>
          </a:p>
        </p:txBody>
      </p:sp>
      <p:sp>
        <p:nvSpPr>
          <p:cNvPr id="1113091" name="Rectangle 3"/>
          <p:cNvSpPr>
            <a:spLocks noGrp="1" noChangeArrowheads="1"/>
          </p:cNvSpPr>
          <p:nvPr>
            <p:ph idx="1"/>
          </p:nvPr>
        </p:nvSpPr>
        <p:spPr/>
        <p:txBody>
          <a:bodyPr/>
          <a:lstStyle/>
          <a:p>
            <a:pPr marL="0" indent="0" eaLnBrk="1" hangingPunct="1">
              <a:lnSpc>
                <a:spcPct val="80000"/>
              </a:lnSpc>
              <a:defRPr/>
            </a:pPr>
            <a:r>
              <a:rPr lang="en-US" dirty="0"/>
              <a:t>The benefits of self-inspections:</a:t>
            </a:r>
          </a:p>
          <a:p>
            <a:pPr marL="571500" lvl="1" indent="-457200" eaLnBrk="1" hangingPunct="1">
              <a:lnSpc>
                <a:spcPct val="80000"/>
              </a:lnSpc>
              <a:defRPr/>
            </a:pPr>
            <a:r>
              <a:rPr lang="en-US" dirty="0"/>
              <a:t>Safer food</a:t>
            </a:r>
          </a:p>
          <a:p>
            <a:pPr marL="571500" lvl="1" indent="-457200" eaLnBrk="1" hangingPunct="1">
              <a:lnSpc>
                <a:spcPct val="80000"/>
              </a:lnSpc>
              <a:defRPr/>
            </a:pPr>
            <a:r>
              <a:rPr lang="en-US" dirty="0"/>
              <a:t>Improved food quality</a:t>
            </a:r>
          </a:p>
          <a:p>
            <a:pPr marL="571500" lvl="1" indent="-457200" eaLnBrk="1" hangingPunct="1">
              <a:lnSpc>
                <a:spcPct val="80000"/>
              </a:lnSpc>
              <a:defRPr/>
            </a:pPr>
            <a:r>
              <a:rPr lang="en-US" dirty="0"/>
              <a:t>Cleaner environment for staff and guests</a:t>
            </a:r>
          </a:p>
          <a:p>
            <a:pPr marL="571500" lvl="1" indent="-457200" eaLnBrk="1" hangingPunct="1">
              <a:lnSpc>
                <a:spcPct val="80000"/>
              </a:lnSpc>
              <a:defRPr/>
            </a:pPr>
            <a:r>
              <a:rPr lang="en-US" dirty="0"/>
              <a:t>Higher inspection scores</a:t>
            </a:r>
          </a:p>
          <a:p>
            <a:pPr marL="0" indent="0" eaLnBrk="1" hangingPunct="1">
              <a:lnSpc>
                <a:spcPct val="80000"/>
              </a:lnSpc>
              <a:defRPr/>
            </a:pPr>
            <a:r>
              <a:rPr lang="en-US" dirty="0"/>
              <a:t>When conducting a self-inspection:</a:t>
            </a:r>
          </a:p>
          <a:p>
            <a:pPr marL="571500" lvl="1" indent="-457200" eaLnBrk="1" hangingPunct="1">
              <a:lnSpc>
                <a:spcPct val="80000"/>
              </a:lnSpc>
              <a:defRPr/>
            </a:pPr>
            <a:r>
              <a:rPr lang="en-US" dirty="0"/>
              <a:t>Use the same type of checklist that the regulatory authority uses.</a:t>
            </a:r>
          </a:p>
          <a:p>
            <a:pPr marL="571500" lvl="1" indent="-457200" eaLnBrk="1" hangingPunct="1">
              <a:lnSpc>
                <a:spcPct val="80000"/>
              </a:lnSpc>
              <a:defRPr/>
            </a:pPr>
            <a:r>
              <a:rPr lang="en-US" dirty="0"/>
              <a:t>Identify all risks to food safety.</a:t>
            </a:r>
          </a:p>
          <a:p>
            <a:pPr marL="571500" lvl="1" indent="-457200" eaLnBrk="1" hangingPunct="1">
              <a:lnSpc>
                <a:spcPct val="80000"/>
              </a:lnSpc>
              <a:defRPr/>
            </a:pPr>
            <a:r>
              <a:rPr lang="en-US" dirty="0"/>
              <a:t>After the inspection, meet with staff to review problems.</a:t>
            </a:r>
          </a:p>
          <a:p>
            <a:pPr marL="114300" lvl="1" indent="0" eaLnBrk="1" hangingPunct="1">
              <a:lnSpc>
                <a:spcPct val="80000"/>
              </a:lnSpc>
              <a:buFont typeface="Wingdings" pitchFamily="2" charset="2"/>
              <a:buNone/>
              <a:defRPr/>
            </a:pPr>
            <a:endParaRPr lang="en-US" dirty="0"/>
          </a:p>
        </p:txBody>
      </p:sp>
      <p:sp>
        <p:nvSpPr>
          <p:cNvPr id="401412" name="Rectangle 4"/>
          <p:cNvSpPr>
            <a:spLocks noChangeArrowheads="1"/>
          </p:cNvSpPr>
          <p:nvPr/>
        </p:nvSpPr>
        <p:spPr bwMode="auto">
          <a:xfrm>
            <a:off x="7451725" y="2014538"/>
            <a:ext cx="1206500" cy="181768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1413" name="AutoShape 5"/>
          <p:cNvSpPr>
            <a:spLocks noChangeArrowheads="1"/>
          </p:cNvSpPr>
          <p:nvPr/>
        </p:nvSpPr>
        <p:spPr bwMode="auto">
          <a:xfrm>
            <a:off x="8296275" y="1600200"/>
            <a:ext cx="390525" cy="512763"/>
          </a:xfrm>
          <a:prstGeom prst="flowChartDelay">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1414" name="Rectangle 6"/>
          <p:cNvSpPr>
            <a:spLocks noChangeArrowheads="1"/>
          </p:cNvSpPr>
          <p:nvPr/>
        </p:nvSpPr>
        <p:spPr bwMode="auto">
          <a:xfrm>
            <a:off x="6300788" y="2055813"/>
            <a:ext cx="317500" cy="16097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401415" name="Picture 7" descr="ess13_07"/>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83481" y="1239043"/>
            <a:ext cx="2247686" cy="196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1416"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14-17</a:t>
            </a:r>
          </a:p>
        </p:txBody>
      </p:sp>
    </p:spTree>
    <p:extLst>
      <p:ext uri="{BB962C8B-B14F-4D97-AF65-F5344CB8AC3E}">
        <p14:creationId xmlns:p14="http://schemas.microsoft.com/office/powerpoint/2010/main" val="233246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84" name="Rectangle 8"/>
          <p:cNvSpPr>
            <a:spLocks noGrp="1" noChangeArrowheads="1"/>
          </p:cNvSpPr>
          <p:nvPr>
            <p:ph type="title"/>
          </p:nvPr>
        </p:nvSpPr>
        <p:spPr/>
        <p:txBody>
          <a:bodyPr/>
          <a:lstStyle/>
          <a:p>
            <a:pPr eaLnBrk="1" hangingPunct="1">
              <a:defRPr/>
            </a:pPr>
            <a:r>
              <a:rPr lang="en-US" dirty="0"/>
              <a:t>Voluntary Controls within the Industry</a:t>
            </a:r>
          </a:p>
        </p:txBody>
      </p:sp>
      <p:sp>
        <p:nvSpPr>
          <p:cNvPr id="1688579" name="Rectangle 3"/>
          <p:cNvSpPr>
            <a:spLocks noGrp="1" noChangeArrowheads="1"/>
          </p:cNvSpPr>
          <p:nvPr>
            <p:ph idx="1"/>
          </p:nvPr>
        </p:nvSpPr>
        <p:spPr/>
        <p:txBody>
          <a:bodyPr/>
          <a:lstStyle/>
          <a:p>
            <a:pPr marL="0" indent="0" eaLnBrk="1" hangingPunct="1">
              <a:defRPr/>
            </a:pPr>
            <a:r>
              <a:rPr lang="en-US" dirty="0"/>
              <a:t>Benefits of self-regulation in the restaurant and foodservice industry: </a:t>
            </a:r>
          </a:p>
          <a:p>
            <a:pPr marL="571500" lvl="1" indent="-457200" eaLnBrk="1" hangingPunct="1">
              <a:defRPr/>
            </a:pPr>
            <a:r>
              <a:rPr lang="en-US" dirty="0"/>
              <a:t>Increased understanding of foodborne illness and its prevention</a:t>
            </a:r>
          </a:p>
          <a:p>
            <a:pPr marL="571500" lvl="1" indent="-457200" eaLnBrk="1" hangingPunct="1">
              <a:defRPr/>
            </a:pPr>
            <a:r>
              <a:rPr lang="en-US" dirty="0"/>
              <a:t>Improvements in the safe design of equipment and facilities</a:t>
            </a:r>
          </a:p>
          <a:p>
            <a:pPr marL="571500" lvl="1" indent="-457200" eaLnBrk="1" hangingPunct="1">
              <a:defRPr/>
            </a:pPr>
            <a:r>
              <a:rPr lang="en-US" dirty="0"/>
              <a:t>Industry-wide initiatives to maintain safe food during processing, shipment, storage, and service</a:t>
            </a:r>
          </a:p>
          <a:p>
            <a:pPr marL="571500" lvl="1" indent="-457200" eaLnBrk="1" hangingPunct="1">
              <a:defRPr/>
            </a:pPr>
            <a:r>
              <a:rPr lang="en-US" dirty="0"/>
              <a:t>Efforts to make foodservice laws more practical, uniform, and science-based</a:t>
            </a:r>
          </a:p>
        </p:txBody>
      </p:sp>
      <p:sp>
        <p:nvSpPr>
          <p:cNvPr id="40038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14-18</a:t>
            </a:r>
          </a:p>
        </p:txBody>
      </p:sp>
    </p:spTree>
    <p:extLst>
      <p:ext uri="{BB962C8B-B14F-4D97-AF65-F5344CB8AC3E}">
        <p14:creationId xmlns:p14="http://schemas.microsoft.com/office/powerpoint/2010/main" val="12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a:cs typeface="+mj-cs"/>
              </a:rPr>
              <a:t>Objectives</a:t>
            </a:r>
          </a:p>
        </p:txBody>
      </p:sp>
      <p:sp>
        <p:nvSpPr>
          <p:cNvPr id="15363" name="Rectangle 3"/>
          <p:cNvSpPr>
            <a:spLocks noGrp="1" noChangeArrowheads="1"/>
          </p:cNvSpPr>
          <p:nvPr>
            <p:ph idx="1"/>
          </p:nvPr>
        </p:nvSpPr>
        <p:spPr/>
        <p:txBody>
          <a:bodyPr/>
          <a:lstStyle/>
          <a:p>
            <a:pPr marL="0" indent="0" eaLnBrk="1" hangingPunct="1">
              <a:defRPr/>
            </a:pPr>
            <a:r>
              <a:rPr lang="en-US" dirty="0">
                <a:cs typeface="+mn-cs"/>
              </a:rPr>
              <a:t>Identify the following:</a:t>
            </a:r>
          </a:p>
          <a:p>
            <a:pPr marL="347472" lvl="1" indent="-347472" eaLnBrk="1" hangingPunct="1">
              <a:defRPr/>
            </a:pPr>
            <a:r>
              <a:rPr lang="en-US" dirty="0"/>
              <a:t>Government agencies that regulate food operations</a:t>
            </a:r>
          </a:p>
          <a:p>
            <a:pPr marL="347472" lvl="1" indent="-347472" eaLnBrk="1" hangingPunct="1">
              <a:defRPr/>
            </a:pPr>
            <a:r>
              <a:rPr lang="en-US" dirty="0"/>
              <a:t>The importance of regulatory inspections and self-inspections</a:t>
            </a:r>
          </a:p>
          <a:p>
            <a:pPr marL="347472" lvl="1" indent="-347472" eaLnBrk="1" hangingPunct="1">
              <a:defRPr/>
            </a:pPr>
            <a:r>
              <a:rPr lang="en-US" dirty="0"/>
              <a:t>The key components of an inspection</a:t>
            </a:r>
          </a:p>
          <a:p>
            <a:pPr marL="347472" lvl="1" indent="-347472" eaLnBrk="1" hangingPunct="1">
              <a:defRPr/>
            </a:pPr>
            <a:r>
              <a:rPr lang="en-US" dirty="0"/>
              <a:t>Corrective actions to take when found to be in violation of a regulation</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14-2</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406929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22531" name="Rectangle 3"/>
          <p:cNvSpPr>
            <a:spLocks noGrp="1" noChangeArrowheads="1"/>
          </p:cNvSpPr>
          <p:nvPr>
            <p:ph idx="1"/>
          </p:nvPr>
        </p:nvSpPr>
        <p:spPr/>
        <p:txBody>
          <a:bodyPr/>
          <a:lstStyle/>
          <a:p>
            <a:pPr marL="0" lvl="1" indent="0" eaLnBrk="1" hangingPunct="1">
              <a:lnSpc>
                <a:spcPct val="90000"/>
              </a:lnSpc>
              <a:spcBef>
                <a:spcPct val="100000"/>
              </a:spcBef>
              <a:buFont typeface="Wingdings" charset="0"/>
              <a:buNone/>
              <a:defRPr/>
            </a:pPr>
            <a:r>
              <a:rPr lang="en-US" sz="2400" b="1" dirty="0">
                <a:solidFill>
                  <a:srgbClr val="E97635"/>
                </a:solidFill>
                <a:cs typeface="+mn-cs"/>
              </a:rPr>
              <a:t>The Food and Drug Administration (FDA): </a:t>
            </a:r>
          </a:p>
          <a:p>
            <a:pPr marL="347472" lvl="1" indent="-347472" eaLnBrk="1" hangingPunct="1">
              <a:defRPr/>
            </a:pPr>
            <a:r>
              <a:rPr lang="en-US" dirty="0"/>
              <a:t>Inspects all food except meat, poultry, and eggs</a:t>
            </a:r>
          </a:p>
          <a:p>
            <a:pPr marL="347472" lvl="1" indent="-347472" eaLnBrk="1" hangingPunct="1">
              <a:defRPr/>
            </a:pPr>
            <a:r>
              <a:rPr lang="en-US" dirty="0"/>
              <a:t>Regulates food transported across state lines</a:t>
            </a:r>
          </a:p>
          <a:p>
            <a:pPr marL="347472" lvl="1" indent="-347472" eaLnBrk="1" hangingPunct="1">
              <a:defRPr/>
            </a:pPr>
            <a:r>
              <a:rPr lang="en-US" dirty="0"/>
              <a:t>Issues the FDA </a:t>
            </a:r>
            <a:r>
              <a:rPr lang="en-US" i="1" dirty="0"/>
              <a:t>Food Code</a:t>
            </a:r>
            <a:r>
              <a:rPr lang="en-US" dirty="0"/>
              <a:t> </a:t>
            </a:r>
          </a:p>
          <a:p>
            <a:pPr marL="347472" lvl="1" indent="-347472" eaLnBrk="1" hangingPunct="1">
              <a:defRPr/>
            </a:pPr>
            <a:endParaRPr lang="en-US" dirty="0"/>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14-3</a:t>
            </a:r>
          </a:p>
        </p:txBody>
      </p:sp>
    </p:spTree>
    <p:extLst>
      <p:ext uri="{BB962C8B-B14F-4D97-AF65-F5344CB8AC3E}">
        <p14:creationId xmlns:p14="http://schemas.microsoft.com/office/powerpoint/2010/main" val="209871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7"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1678339" name="Rectangle 3"/>
          <p:cNvSpPr>
            <a:spLocks noGrp="1" noChangeArrowheads="1"/>
          </p:cNvSpPr>
          <p:nvPr>
            <p:ph idx="1"/>
          </p:nvPr>
        </p:nvSpPr>
        <p:spPr/>
        <p:txBody>
          <a:bodyPr/>
          <a:lstStyle/>
          <a:p>
            <a:pPr marL="0" indent="0" eaLnBrk="1" hangingPunct="1">
              <a:defRPr/>
            </a:pPr>
            <a:r>
              <a:rPr lang="en-US" dirty="0"/>
              <a:t>The </a:t>
            </a:r>
            <a:r>
              <a:rPr lang="en-US" i="1" dirty="0"/>
              <a:t>FDA Food Code:</a:t>
            </a:r>
            <a:r>
              <a:rPr lang="en-US" dirty="0"/>
              <a:t> </a:t>
            </a:r>
          </a:p>
          <a:p>
            <a:pPr marL="571500" lvl="1" indent="-393700" eaLnBrk="1" hangingPunct="1">
              <a:defRPr/>
            </a:pPr>
            <a:r>
              <a:rPr lang="en-US" dirty="0"/>
              <a:t>Contains federal recommendations for food safety regulations</a:t>
            </a:r>
          </a:p>
          <a:p>
            <a:pPr marL="571500" lvl="1" indent="-393700" eaLnBrk="1" hangingPunct="1">
              <a:defRPr/>
            </a:pPr>
            <a:r>
              <a:rPr lang="en-US" dirty="0"/>
              <a:t>Created for city, county, state, and tribal agencies that regulate</a:t>
            </a:r>
          </a:p>
          <a:p>
            <a:pPr marL="919163" lvl="2" indent="-393700" eaLnBrk="1" hangingPunct="1">
              <a:defRPr/>
            </a:pPr>
            <a:r>
              <a:rPr lang="en-US" dirty="0"/>
              <a:t>Restaurants and retail food stores</a:t>
            </a:r>
          </a:p>
          <a:p>
            <a:pPr marL="919163" lvl="2" indent="-393700" eaLnBrk="1" hangingPunct="1">
              <a:defRPr/>
            </a:pPr>
            <a:r>
              <a:rPr lang="en-US" dirty="0"/>
              <a:t>Vending operations</a:t>
            </a:r>
          </a:p>
          <a:p>
            <a:pPr marL="919163" lvl="2" indent="-393700" eaLnBrk="1" hangingPunct="1">
              <a:defRPr/>
            </a:pPr>
            <a:r>
              <a:rPr lang="en-US" dirty="0"/>
              <a:t>Schools and day-care centers</a:t>
            </a:r>
          </a:p>
          <a:p>
            <a:pPr marL="919163" lvl="2" indent="-393700" eaLnBrk="1" hangingPunct="1">
              <a:defRPr/>
            </a:pPr>
            <a:r>
              <a:rPr lang="en-US" dirty="0"/>
              <a:t>Hospitals and nursing homes</a:t>
            </a:r>
          </a:p>
          <a:p>
            <a:pPr marL="571500" lvl="1" indent="-393700" eaLnBrk="1" hangingPunct="1">
              <a:defRPr/>
            </a:pPr>
            <a:r>
              <a:rPr lang="en-US" dirty="0"/>
              <a:t>Is recommended, but not required, to be used by states</a:t>
            </a:r>
          </a:p>
        </p:txBody>
      </p:sp>
      <p:sp>
        <p:nvSpPr>
          <p:cNvPr id="39526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14-4</a:t>
            </a:r>
          </a:p>
        </p:txBody>
      </p:sp>
    </p:spTree>
    <p:extLst>
      <p:ext uri="{BB962C8B-B14F-4D97-AF65-F5344CB8AC3E}">
        <p14:creationId xmlns:p14="http://schemas.microsoft.com/office/powerpoint/2010/main" val="150829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22531" name="Rectangle 3"/>
          <p:cNvSpPr>
            <a:spLocks noGrp="1" noChangeArrowheads="1"/>
          </p:cNvSpPr>
          <p:nvPr>
            <p:ph idx="1"/>
          </p:nvPr>
        </p:nvSpPr>
        <p:spPr/>
        <p:txBody>
          <a:bodyPr/>
          <a:lstStyle/>
          <a:p>
            <a:pPr marL="0" lvl="1" indent="0" eaLnBrk="1" hangingPunct="1">
              <a:lnSpc>
                <a:spcPct val="90000"/>
              </a:lnSpc>
              <a:spcBef>
                <a:spcPct val="100000"/>
              </a:spcBef>
              <a:buFont typeface="Wingdings" charset="0"/>
              <a:buNone/>
              <a:defRPr/>
            </a:pPr>
            <a:r>
              <a:rPr lang="en-US" sz="2400" b="1" dirty="0">
                <a:solidFill>
                  <a:srgbClr val="E97635"/>
                </a:solidFill>
                <a:cs typeface="ＭＳ Ｐゴシック" charset="0"/>
              </a:rPr>
              <a:t>The U.S. Department of Agriculture: </a:t>
            </a:r>
          </a:p>
          <a:p>
            <a:pPr marL="347472" lvl="1" indent="-347472" eaLnBrk="1" hangingPunct="1">
              <a:defRPr/>
            </a:pPr>
            <a:r>
              <a:rPr lang="en-US" dirty="0"/>
              <a:t>Regulates and inspects meat, poultry, and eggs</a:t>
            </a:r>
          </a:p>
          <a:p>
            <a:pPr marL="347472" lvl="1" indent="-347472" eaLnBrk="1" hangingPunct="1">
              <a:defRPr/>
            </a:pPr>
            <a:r>
              <a:rPr lang="en-US" dirty="0"/>
              <a:t>Regulates food that crosses state boundaries or involves more than one state</a:t>
            </a:r>
          </a:p>
          <a:p>
            <a:pPr marL="347472" lvl="1" indent="-347472" eaLnBrk="1" hangingPunct="1">
              <a:defRPr/>
            </a:pPr>
            <a:endParaRPr lang="en-US" dirty="0"/>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14-5</a:t>
            </a:r>
          </a:p>
        </p:txBody>
      </p:sp>
    </p:spTree>
    <p:extLst>
      <p:ext uri="{BB962C8B-B14F-4D97-AF65-F5344CB8AC3E}">
        <p14:creationId xmlns:p14="http://schemas.microsoft.com/office/powerpoint/2010/main" val="260040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22531" name="Rectangle 3"/>
          <p:cNvSpPr>
            <a:spLocks noGrp="1" noChangeArrowheads="1"/>
          </p:cNvSpPr>
          <p:nvPr>
            <p:ph idx="1"/>
          </p:nvPr>
        </p:nvSpPr>
        <p:spPr/>
        <p:txBody>
          <a:bodyPr/>
          <a:lstStyle/>
          <a:p>
            <a:pPr marL="0" lvl="1" indent="0" eaLnBrk="1" hangingPunct="1">
              <a:lnSpc>
                <a:spcPct val="90000"/>
              </a:lnSpc>
              <a:spcBef>
                <a:spcPct val="100000"/>
              </a:spcBef>
              <a:buNone/>
              <a:defRPr/>
            </a:pPr>
            <a:r>
              <a:rPr lang="en-US" sz="2400" b="1" dirty="0">
                <a:solidFill>
                  <a:srgbClr val="E97635"/>
                </a:solidFill>
                <a:cs typeface="ＭＳ Ｐゴシック" charset="0"/>
              </a:rPr>
              <a:t>The Centers for Disease Control and Prevention (CDC): </a:t>
            </a:r>
          </a:p>
          <a:p>
            <a:pPr marL="347472" lvl="1" indent="-347472" eaLnBrk="1" hangingPunct="1">
              <a:defRPr/>
            </a:pPr>
            <a:r>
              <a:rPr lang="en-US" dirty="0"/>
              <a:t>Agencies of the U.S. Department of Health and Human Services</a:t>
            </a:r>
          </a:p>
          <a:p>
            <a:pPr marL="347472" lvl="1" indent="-347472" eaLnBrk="1" hangingPunct="1">
              <a:defRPr/>
            </a:pPr>
            <a:r>
              <a:rPr lang="en-US" dirty="0"/>
              <a:t>Assist the FDA, USDA, and state and local regulatory authorities by providing these services:</a:t>
            </a:r>
          </a:p>
          <a:p>
            <a:pPr marL="695135" lvl="2" indent="-347472" eaLnBrk="1" hangingPunct="1">
              <a:defRPr/>
            </a:pPr>
            <a:r>
              <a:rPr lang="en-US" dirty="0"/>
              <a:t>Investigating outbreaks of foodborne illness</a:t>
            </a:r>
          </a:p>
          <a:p>
            <a:pPr marL="695135" lvl="2" indent="-347472" eaLnBrk="1" hangingPunct="1">
              <a:defRPr/>
            </a:pPr>
            <a:r>
              <a:rPr lang="en-US" dirty="0"/>
              <a:t>Studying the causes and control of disease</a:t>
            </a:r>
          </a:p>
          <a:p>
            <a:pPr marL="695135" lvl="2" indent="-347472" eaLnBrk="1" hangingPunct="1">
              <a:defRPr/>
            </a:pPr>
            <a:r>
              <a:rPr lang="en-US" dirty="0"/>
              <a:t>Publishing statistical data and case studies in the Morbidity and Mortality Weekly Report (MMWR)</a:t>
            </a:r>
          </a:p>
          <a:p>
            <a:pPr marL="695135" lvl="2" indent="-347472" eaLnBrk="1" hangingPunct="1">
              <a:defRPr/>
            </a:pPr>
            <a:r>
              <a:rPr lang="en-US" dirty="0"/>
              <a:t> Providing educational services in the field of sanitation</a:t>
            </a:r>
          </a:p>
          <a:p>
            <a:pPr marL="695135" lvl="2" indent="-347472" eaLnBrk="1" hangingPunct="1">
              <a:defRPr/>
            </a:pPr>
            <a:r>
              <a:rPr lang="en-US" dirty="0"/>
              <a:t>Conducting the Vessel Sanitation Program—an inspection program for cruise ships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14-6</a:t>
            </a:r>
          </a:p>
        </p:txBody>
      </p:sp>
    </p:spTree>
    <p:extLst>
      <p:ext uri="{BB962C8B-B14F-4D97-AF65-F5344CB8AC3E}">
        <p14:creationId xmlns:p14="http://schemas.microsoft.com/office/powerpoint/2010/main" val="36418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22531" name="Rectangle 3"/>
          <p:cNvSpPr>
            <a:spLocks noGrp="1" noChangeArrowheads="1"/>
          </p:cNvSpPr>
          <p:nvPr>
            <p:ph idx="1"/>
          </p:nvPr>
        </p:nvSpPr>
        <p:spPr/>
        <p:txBody>
          <a:bodyPr/>
          <a:lstStyle/>
          <a:p>
            <a:pPr marL="0" lvl="1" indent="0" eaLnBrk="1" hangingPunct="1">
              <a:lnSpc>
                <a:spcPct val="90000"/>
              </a:lnSpc>
              <a:spcBef>
                <a:spcPct val="100000"/>
              </a:spcBef>
              <a:buFont typeface="Wingdings" charset="0"/>
              <a:buNone/>
              <a:defRPr/>
            </a:pPr>
            <a:r>
              <a:rPr lang="en-US" sz="2400" b="1" dirty="0">
                <a:solidFill>
                  <a:srgbClr val="E97635"/>
                </a:solidFill>
                <a:cs typeface="ＭＳ Ｐゴシック" charset="0"/>
              </a:rPr>
              <a:t>The Public Health Service (PHS): </a:t>
            </a:r>
          </a:p>
          <a:p>
            <a:pPr marL="347472" lvl="1" indent="-347472" eaLnBrk="1" hangingPunct="1">
              <a:defRPr/>
            </a:pPr>
            <a:r>
              <a:rPr lang="en-US" dirty="0"/>
              <a:t>Assist the FDA, USDA, and state and local regulatory authorities</a:t>
            </a:r>
          </a:p>
          <a:p>
            <a:pPr marL="347472" lvl="1" indent="-347472" eaLnBrk="1" hangingPunct="1">
              <a:defRPr/>
            </a:pPr>
            <a:r>
              <a:rPr lang="en-US" dirty="0"/>
              <a:t>Conduct research into the causes of foodborne-illness outbreaks</a:t>
            </a:r>
          </a:p>
          <a:p>
            <a:pPr marL="347472" lvl="1" indent="-347472" eaLnBrk="1" hangingPunct="1">
              <a:defRPr/>
            </a:pPr>
            <a:r>
              <a:rPr lang="en-US" dirty="0"/>
              <a:t>Assist in investigating outbreaks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14-7</a:t>
            </a:r>
          </a:p>
        </p:txBody>
      </p:sp>
    </p:spTree>
    <p:extLst>
      <p:ext uri="{BB962C8B-B14F-4D97-AF65-F5344CB8AC3E}">
        <p14:creationId xmlns:p14="http://schemas.microsoft.com/office/powerpoint/2010/main" val="384791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1100803" name="Rectangle 3"/>
          <p:cNvSpPr>
            <a:spLocks noGrp="1" noChangeArrowheads="1"/>
          </p:cNvSpPr>
          <p:nvPr>
            <p:ph idx="1"/>
          </p:nvPr>
        </p:nvSpPr>
        <p:spPr/>
        <p:txBody>
          <a:bodyPr/>
          <a:lstStyle/>
          <a:p>
            <a:pPr marL="0" indent="0" eaLnBrk="1" hangingPunct="1">
              <a:defRPr/>
            </a:pPr>
            <a:r>
              <a:rPr lang="en-US" dirty="0">
                <a:cs typeface="+mn-cs"/>
              </a:rPr>
              <a:t>State and local regulatory authorities: </a:t>
            </a:r>
          </a:p>
          <a:p>
            <a:pPr marL="571500" lvl="1" indent="-457200" eaLnBrk="1" hangingPunct="1">
              <a:defRPr/>
            </a:pPr>
            <a:r>
              <a:rPr lang="en-US" dirty="0"/>
              <a:t>Inspect operations</a:t>
            </a:r>
          </a:p>
          <a:p>
            <a:pPr marL="571500" lvl="1" indent="-457200" eaLnBrk="1" hangingPunct="1">
              <a:defRPr/>
            </a:pPr>
            <a:r>
              <a:rPr lang="en-US" dirty="0"/>
              <a:t>Enforce regulations</a:t>
            </a:r>
          </a:p>
          <a:p>
            <a:pPr marL="571500" lvl="1" indent="-457200" eaLnBrk="1" hangingPunct="1">
              <a:defRPr/>
            </a:pPr>
            <a:r>
              <a:rPr lang="en-US" dirty="0"/>
              <a:t>Investigate complaints and illnesses</a:t>
            </a:r>
          </a:p>
          <a:p>
            <a:pPr marL="571500" lvl="1" indent="-457200" eaLnBrk="1" hangingPunct="1">
              <a:defRPr/>
            </a:pPr>
            <a:r>
              <a:rPr lang="en-US" dirty="0"/>
              <a:t>Issue licenses and permits</a:t>
            </a:r>
          </a:p>
          <a:p>
            <a:pPr marL="571500" lvl="1" indent="-457200" eaLnBrk="1" hangingPunct="1">
              <a:defRPr/>
            </a:pPr>
            <a:r>
              <a:rPr lang="en-US" dirty="0"/>
              <a:t>Approve construction</a:t>
            </a:r>
          </a:p>
          <a:p>
            <a:pPr marL="571500" lvl="1" indent="-457200" eaLnBrk="1" hangingPunct="1">
              <a:defRPr/>
            </a:pPr>
            <a:r>
              <a:rPr lang="en-US" dirty="0"/>
              <a:t>Review and approve HACCP plans</a:t>
            </a:r>
          </a:p>
        </p:txBody>
      </p:sp>
      <p:sp>
        <p:nvSpPr>
          <p:cNvPr id="396292" name="Rectangle 4"/>
          <p:cNvSpPr>
            <a:spLocks noChangeArrowheads="1"/>
          </p:cNvSpPr>
          <p:nvPr/>
        </p:nvSpPr>
        <p:spPr bwMode="auto">
          <a:xfrm>
            <a:off x="6515100" y="1714500"/>
            <a:ext cx="1998663" cy="21463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396293" name="AutoShape 5"/>
          <p:cNvSpPr>
            <a:spLocks noChangeArrowheads="1"/>
          </p:cNvSpPr>
          <p:nvPr/>
        </p:nvSpPr>
        <p:spPr bwMode="auto">
          <a:xfrm>
            <a:off x="7675563" y="3311525"/>
            <a:ext cx="804862" cy="669925"/>
          </a:xfrm>
          <a:prstGeom prst="flowChartDelay">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39629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14-8</a:t>
            </a:r>
          </a:p>
        </p:txBody>
      </p:sp>
    </p:spTree>
    <p:extLst>
      <p:ext uri="{BB962C8B-B14F-4D97-AF65-F5344CB8AC3E}">
        <p14:creationId xmlns:p14="http://schemas.microsoft.com/office/powerpoint/2010/main" val="29569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00050" y="242888"/>
            <a:ext cx="8307388" cy="519112"/>
          </a:xfrm>
        </p:spPr>
        <p:txBody>
          <a:bodyPr/>
          <a:lstStyle/>
          <a:p>
            <a:pPr eaLnBrk="1" hangingPunct="1">
              <a:defRPr/>
            </a:pPr>
            <a:r>
              <a:rPr lang="en-US" sz="2400" dirty="0">
                <a:cs typeface="+mj-cs"/>
              </a:rPr>
              <a:t>Government Agencies Responsible for Preventing Foodborne Illness</a:t>
            </a:r>
          </a:p>
        </p:txBody>
      </p:sp>
      <p:sp>
        <p:nvSpPr>
          <p:cNvPr id="1100803" name="Rectangle 3"/>
          <p:cNvSpPr>
            <a:spLocks noGrp="1" noChangeArrowheads="1"/>
          </p:cNvSpPr>
          <p:nvPr>
            <p:ph idx="1"/>
          </p:nvPr>
        </p:nvSpPr>
        <p:spPr/>
        <p:txBody>
          <a:bodyPr/>
          <a:lstStyle/>
          <a:p>
            <a:pPr marL="0" indent="0" eaLnBrk="1" hangingPunct="1">
              <a:defRPr/>
            </a:pPr>
            <a:r>
              <a:rPr lang="en-US" dirty="0">
                <a:cs typeface="+mn-cs"/>
              </a:rPr>
              <a:t>State and local regulatory authorities: </a:t>
            </a:r>
          </a:p>
          <a:p>
            <a:pPr marL="571500" lvl="1" indent="-457200" eaLnBrk="1" hangingPunct="1">
              <a:defRPr/>
            </a:pPr>
            <a:r>
              <a:rPr lang="en-US" dirty="0"/>
              <a:t>Write or adopt food codes that regulate retail and foodservice operations</a:t>
            </a:r>
          </a:p>
          <a:p>
            <a:pPr marL="919163" lvl="2" indent="-457200" eaLnBrk="1" hangingPunct="1">
              <a:defRPr/>
            </a:pPr>
            <a:r>
              <a:rPr lang="en-US" dirty="0"/>
              <a:t>Food codes can differ widely by state or locality.</a:t>
            </a:r>
          </a:p>
          <a:p>
            <a:pPr marL="571500" lvl="1" indent="-457200" eaLnBrk="1" hangingPunct="1">
              <a:defRPr/>
            </a:pPr>
            <a:r>
              <a:rPr lang="en-US" dirty="0"/>
              <a:t>Enforce regulations through different systems</a:t>
            </a:r>
          </a:p>
          <a:p>
            <a:pPr marL="919163" lvl="2" indent="-457200" eaLnBrk="1" hangingPunct="1">
              <a:defRPr/>
            </a:pPr>
            <a:r>
              <a:rPr lang="en-US" dirty="0"/>
              <a:t>In large cities, the local regulatory authority will probably be responsible.</a:t>
            </a:r>
          </a:p>
          <a:p>
            <a:pPr marL="919163" lvl="2" indent="-457200" eaLnBrk="1" hangingPunct="1">
              <a:defRPr/>
            </a:pPr>
            <a:r>
              <a:rPr lang="en-US" dirty="0"/>
              <a:t>In smaller cities or rural areas, a county or state regulatory authority may be responsible.</a:t>
            </a:r>
          </a:p>
          <a:p>
            <a:pPr marL="919163" lvl="2" indent="-457200" eaLnBrk="1" hangingPunct="1">
              <a:defRPr/>
            </a:pPr>
            <a:r>
              <a:rPr lang="en-US" dirty="0"/>
              <a:t>In most states, state and local health inspectors conduct foodservice inspections.</a:t>
            </a:r>
          </a:p>
        </p:txBody>
      </p:sp>
      <p:sp>
        <p:nvSpPr>
          <p:cNvPr id="39629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14-9</a:t>
            </a:r>
          </a:p>
        </p:txBody>
      </p:sp>
      <p:pic>
        <p:nvPicPr>
          <p:cNvPr id="11" name="Picture Placeholder 3">
            <a:extLst>
              <a:ext uri="{FF2B5EF4-FFF2-40B4-BE49-F238E27FC236}">
                <a16:creationId xmlns:a16="http://schemas.microsoft.com/office/drawing/2014/main" id="{82F603E4-9E19-420D-8A5E-154C254B427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6224568"/>
      </p:ext>
    </p:extLst>
  </p:cSld>
  <p:clrMapOvr>
    <a:masterClrMapping/>
  </p:clrMapOvr>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2425</Words>
  <Application>Microsoft Macintosh PowerPoint</Application>
  <PresentationFormat>On-screen Show (4:3)</PresentationFormat>
  <Paragraphs>220</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ＭＳ Ｐゴシック</vt:lpstr>
      <vt:lpstr>ヒラギノ角ゴ Pro W3</vt:lpstr>
      <vt:lpstr>Arial</vt:lpstr>
      <vt:lpstr>Arial Narrow</vt:lpstr>
      <vt:lpstr>Calibri</vt:lpstr>
      <vt:lpstr>Courier New</vt:lpstr>
      <vt:lpstr>Times New Roman</vt:lpstr>
      <vt:lpstr>Wingdings</vt:lpstr>
      <vt:lpstr>3_SS5e_08_16hr</vt:lpstr>
      <vt:lpstr>5_SS5e_08_16hr</vt:lpstr>
      <vt:lpstr>PowerPoint Presentation</vt:lpstr>
      <vt:lpstr>Objectives</vt:lpstr>
      <vt:lpstr>Government Agencies Responsible for Preventing Foodborne Illness</vt:lpstr>
      <vt:lpstr>Government Agencies Responsible for Preventing Foodborne Illness</vt:lpstr>
      <vt:lpstr>Government Agencies Responsible for Preventing Foodborne Illness</vt:lpstr>
      <vt:lpstr>Government Agencies Responsible for Preventing Foodborne Illness</vt:lpstr>
      <vt:lpstr>Government Agencies Responsible for Preventing Foodborne Illness</vt:lpstr>
      <vt:lpstr>Government Agencies Responsible for Preventing Foodborne Illness</vt:lpstr>
      <vt:lpstr>Government Agencies Responsible for Preventing Foodborne Illness</vt:lpstr>
      <vt:lpstr>The Inspection Process</vt:lpstr>
      <vt:lpstr>The Inspection Process</vt:lpstr>
      <vt:lpstr>The Inspection Process</vt:lpstr>
      <vt:lpstr>Steps in the Inspection Process</vt:lpstr>
      <vt:lpstr>Steps in the Inspection Process</vt:lpstr>
      <vt:lpstr>Steps in the Inspection Process</vt:lpstr>
      <vt:lpstr>Closure</vt:lpstr>
      <vt:lpstr>Self-Inspections</vt:lpstr>
      <vt:lpstr>Voluntary Controls within the Industry</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ntadmin</dc:creator>
  <cp:lastModifiedBy>Erin Slucter</cp:lastModifiedBy>
  <cp:revision>251</cp:revision>
  <dcterms:created xsi:type="dcterms:W3CDTF">2014-05-05T19:41:26Z</dcterms:created>
  <dcterms:modified xsi:type="dcterms:W3CDTF">2018-10-01T16:58:56Z</dcterms:modified>
</cp:coreProperties>
</file>